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26CD45-4F4F-2A4A-9740-BEEBD9F436E9}" type="doc">
      <dgm:prSet loTypeId="urn:microsoft.com/office/officeart/2005/8/layout/matrix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DE1D57A-96C5-CF42-8C20-0A54F7D498DA}">
      <dgm:prSet phldrT="[Testo]"/>
      <dgm:spPr/>
      <dgm:t>
        <a:bodyPr/>
        <a:lstStyle/>
        <a:p>
          <a:r>
            <a:rPr lang="it-IT" dirty="0" smtClean="0"/>
            <a:t>PARTECIPAZIONE STRATEGICA (INCLUSA GOVERNANCE)</a:t>
          </a:r>
          <a:endParaRPr lang="it-IT" dirty="0"/>
        </a:p>
      </dgm:t>
    </dgm:pt>
    <dgm:pt modelId="{BED895D7-BAB1-094C-AFE1-712427172036}" type="parTrans" cxnId="{1C1C0FCA-72B2-CC45-B834-5AD6C8C5D848}">
      <dgm:prSet/>
      <dgm:spPr/>
      <dgm:t>
        <a:bodyPr/>
        <a:lstStyle/>
        <a:p>
          <a:endParaRPr lang="it-IT"/>
        </a:p>
      </dgm:t>
    </dgm:pt>
    <dgm:pt modelId="{D3C237B4-55A1-7B46-849C-92D3C387D2C0}" type="sibTrans" cxnId="{1C1C0FCA-72B2-CC45-B834-5AD6C8C5D848}">
      <dgm:prSet/>
      <dgm:spPr/>
      <dgm:t>
        <a:bodyPr/>
        <a:lstStyle/>
        <a:p>
          <a:endParaRPr lang="it-IT"/>
        </a:p>
      </dgm:t>
    </dgm:pt>
    <dgm:pt modelId="{480510EA-74A0-8B49-88E3-DE2EB04E008F}">
      <dgm:prSet phldrT="[Testo]"/>
      <dgm:spPr/>
      <dgm:t>
        <a:bodyPr/>
        <a:lstStyle/>
        <a:p>
          <a:r>
            <a:rPr lang="it-IT" dirty="0" smtClean="0"/>
            <a:t>PARTECIPAZIONE OPERATIVA ( FORME INDIVIDUALI E DEBOLI)</a:t>
          </a:r>
          <a:endParaRPr lang="it-IT" dirty="0"/>
        </a:p>
      </dgm:t>
    </dgm:pt>
    <dgm:pt modelId="{E79C3860-1779-D845-8D68-20E985D2B9D6}" type="parTrans" cxnId="{D42EA2F2-4055-624D-884D-C33C35299B07}">
      <dgm:prSet/>
      <dgm:spPr/>
      <dgm:t>
        <a:bodyPr/>
        <a:lstStyle/>
        <a:p>
          <a:endParaRPr lang="it-IT"/>
        </a:p>
      </dgm:t>
    </dgm:pt>
    <dgm:pt modelId="{70EAB1F3-F713-6045-AA95-5973BB8692D1}" type="sibTrans" cxnId="{D42EA2F2-4055-624D-884D-C33C35299B07}">
      <dgm:prSet/>
      <dgm:spPr/>
      <dgm:t>
        <a:bodyPr/>
        <a:lstStyle/>
        <a:p>
          <a:endParaRPr lang="it-IT"/>
        </a:p>
      </dgm:t>
    </dgm:pt>
    <dgm:pt modelId="{6642CB5B-0BD7-CE4D-9FEF-817850B0A872}">
      <dgm:prSet phldrT="[Testo]"/>
      <dgm:spPr/>
      <dgm:t>
        <a:bodyPr/>
        <a:lstStyle/>
        <a:p>
          <a:r>
            <a:rPr lang="it-IT" dirty="0" smtClean="0"/>
            <a:t>PARTECIPAZIONE</a:t>
          </a:r>
        </a:p>
        <a:p>
          <a:r>
            <a:rPr lang="it-IT" dirty="0" smtClean="0"/>
            <a:t>ORGANIZZATIVA (ANCHE MODALITA’ RICCHE)</a:t>
          </a:r>
          <a:endParaRPr lang="it-IT" dirty="0"/>
        </a:p>
      </dgm:t>
    </dgm:pt>
    <dgm:pt modelId="{BD4012A8-CBE8-014B-AF47-740FC553F895}" type="parTrans" cxnId="{A5DFF980-9D60-2D4A-9175-355A148409C6}">
      <dgm:prSet/>
      <dgm:spPr/>
      <dgm:t>
        <a:bodyPr/>
        <a:lstStyle/>
        <a:p>
          <a:endParaRPr lang="it-IT"/>
        </a:p>
      </dgm:t>
    </dgm:pt>
    <dgm:pt modelId="{7B865C2E-16F2-E948-AA2B-382C7103F676}" type="sibTrans" cxnId="{A5DFF980-9D60-2D4A-9175-355A148409C6}">
      <dgm:prSet/>
      <dgm:spPr/>
      <dgm:t>
        <a:bodyPr/>
        <a:lstStyle/>
        <a:p>
          <a:endParaRPr lang="it-IT"/>
        </a:p>
      </dgm:t>
    </dgm:pt>
    <dgm:pt modelId="{3148547C-74EB-9540-BE28-36CB9E97EAEC}">
      <dgm:prSet phldrT="[Testo]"/>
      <dgm:spPr/>
      <dgm:t>
        <a:bodyPr/>
        <a:lstStyle/>
        <a:p>
          <a:r>
            <a:rPr lang="it-IT" dirty="0" smtClean="0"/>
            <a:t>NESSUNA PARTECIPAZIONE ( AL PIU’ DIRITTI D’INFORMAZIONE)</a:t>
          </a:r>
        </a:p>
        <a:p>
          <a:endParaRPr lang="it-IT" dirty="0"/>
        </a:p>
      </dgm:t>
    </dgm:pt>
    <dgm:pt modelId="{E9DC6ADD-3567-2244-8B63-7D929FC7884A}" type="parTrans" cxnId="{BEC6E987-52FD-1947-B224-70CE6B543263}">
      <dgm:prSet/>
      <dgm:spPr/>
      <dgm:t>
        <a:bodyPr/>
        <a:lstStyle/>
        <a:p>
          <a:endParaRPr lang="it-IT"/>
        </a:p>
      </dgm:t>
    </dgm:pt>
    <dgm:pt modelId="{F1BC138D-7875-194C-96F6-1AD429523370}" type="sibTrans" cxnId="{BEC6E987-52FD-1947-B224-70CE6B543263}">
      <dgm:prSet/>
      <dgm:spPr/>
      <dgm:t>
        <a:bodyPr/>
        <a:lstStyle/>
        <a:p>
          <a:endParaRPr lang="it-IT"/>
        </a:p>
      </dgm:t>
    </dgm:pt>
    <dgm:pt modelId="{33DAF49C-C604-724F-9704-3CF4ED8C2D79}" type="pres">
      <dgm:prSet presAssocID="{6326CD45-4F4F-2A4A-9740-BEEBD9F436E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825FEC8-9B6B-E447-93B9-4F018F994DFF}" type="pres">
      <dgm:prSet presAssocID="{6326CD45-4F4F-2A4A-9740-BEEBD9F436E9}" presName="axisShape" presStyleLbl="bgShp" presStyleIdx="0" presStyleCnt="1"/>
      <dgm:spPr/>
    </dgm:pt>
    <dgm:pt modelId="{629225C3-3326-ED46-A251-7B55E7622796}" type="pres">
      <dgm:prSet presAssocID="{6326CD45-4F4F-2A4A-9740-BEEBD9F436E9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1144BD-D414-164D-80FA-1823821A76A4}" type="pres">
      <dgm:prSet presAssocID="{6326CD45-4F4F-2A4A-9740-BEEBD9F436E9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362C2B-E423-D74A-A153-5FD78837A3FB}" type="pres">
      <dgm:prSet presAssocID="{6326CD45-4F4F-2A4A-9740-BEEBD9F436E9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9511AD-1C11-C044-B5D8-D2AA9AB4241F}" type="pres">
      <dgm:prSet presAssocID="{6326CD45-4F4F-2A4A-9740-BEEBD9F436E9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D9238F4-31EF-1E46-8E1C-08FE54B4E0C3}" type="presOf" srcId="{6326CD45-4F4F-2A4A-9740-BEEBD9F436E9}" destId="{33DAF49C-C604-724F-9704-3CF4ED8C2D79}" srcOrd="0" destOrd="0" presId="urn:microsoft.com/office/officeart/2005/8/layout/matrix2"/>
    <dgm:cxn modelId="{BEC6E987-52FD-1947-B224-70CE6B543263}" srcId="{6326CD45-4F4F-2A4A-9740-BEEBD9F436E9}" destId="{3148547C-74EB-9540-BE28-36CB9E97EAEC}" srcOrd="3" destOrd="0" parTransId="{E9DC6ADD-3567-2244-8B63-7D929FC7884A}" sibTransId="{F1BC138D-7875-194C-96F6-1AD429523370}"/>
    <dgm:cxn modelId="{FF436387-53AC-864E-9E0E-D48E2FAC229F}" type="presOf" srcId="{3148547C-74EB-9540-BE28-36CB9E97EAEC}" destId="{8C9511AD-1C11-C044-B5D8-D2AA9AB4241F}" srcOrd="0" destOrd="0" presId="urn:microsoft.com/office/officeart/2005/8/layout/matrix2"/>
    <dgm:cxn modelId="{D42EA2F2-4055-624D-884D-C33C35299B07}" srcId="{6326CD45-4F4F-2A4A-9740-BEEBD9F436E9}" destId="{480510EA-74A0-8B49-88E3-DE2EB04E008F}" srcOrd="1" destOrd="0" parTransId="{E79C3860-1779-D845-8D68-20E985D2B9D6}" sibTransId="{70EAB1F3-F713-6045-AA95-5973BB8692D1}"/>
    <dgm:cxn modelId="{E554AAD7-6C48-3D4F-9E89-E8314E18ACBE}" type="presOf" srcId="{6642CB5B-0BD7-CE4D-9FEF-817850B0A872}" destId="{9A362C2B-E423-D74A-A153-5FD78837A3FB}" srcOrd="0" destOrd="0" presId="urn:microsoft.com/office/officeart/2005/8/layout/matrix2"/>
    <dgm:cxn modelId="{A5DFF980-9D60-2D4A-9175-355A148409C6}" srcId="{6326CD45-4F4F-2A4A-9740-BEEBD9F436E9}" destId="{6642CB5B-0BD7-CE4D-9FEF-817850B0A872}" srcOrd="2" destOrd="0" parTransId="{BD4012A8-CBE8-014B-AF47-740FC553F895}" sibTransId="{7B865C2E-16F2-E948-AA2B-382C7103F676}"/>
    <dgm:cxn modelId="{BCA1DAAC-EB36-0940-811A-A97B946CB667}" type="presOf" srcId="{FDE1D57A-96C5-CF42-8C20-0A54F7D498DA}" destId="{629225C3-3326-ED46-A251-7B55E7622796}" srcOrd="0" destOrd="0" presId="urn:microsoft.com/office/officeart/2005/8/layout/matrix2"/>
    <dgm:cxn modelId="{1C1C0FCA-72B2-CC45-B834-5AD6C8C5D848}" srcId="{6326CD45-4F4F-2A4A-9740-BEEBD9F436E9}" destId="{FDE1D57A-96C5-CF42-8C20-0A54F7D498DA}" srcOrd="0" destOrd="0" parTransId="{BED895D7-BAB1-094C-AFE1-712427172036}" sibTransId="{D3C237B4-55A1-7B46-849C-92D3C387D2C0}"/>
    <dgm:cxn modelId="{D27A8911-701B-784C-8F7F-AB833D1CC641}" type="presOf" srcId="{480510EA-74A0-8B49-88E3-DE2EB04E008F}" destId="{FF1144BD-D414-164D-80FA-1823821A76A4}" srcOrd="0" destOrd="0" presId="urn:microsoft.com/office/officeart/2005/8/layout/matrix2"/>
    <dgm:cxn modelId="{BCC008D2-74C9-1145-8FCB-544B1AEB06BC}" type="presParOf" srcId="{33DAF49C-C604-724F-9704-3CF4ED8C2D79}" destId="{F825FEC8-9B6B-E447-93B9-4F018F994DFF}" srcOrd="0" destOrd="0" presId="urn:microsoft.com/office/officeart/2005/8/layout/matrix2"/>
    <dgm:cxn modelId="{FFA21A47-7221-BC4E-96A4-87B82F31D3F6}" type="presParOf" srcId="{33DAF49C-C604-724F-9704-3CF4ED8C2D79}" destId="{629225C3-3326-ED46-A251-7B55E7622796}" srcOrd="1" destOrd="0" presId="urn:microsoft.com/office/officeart/2005/8/layout/matrix2"/>
    <dgm:cxn modelId="{19063A28-0A1C-0844-AB0D-B1EFF9D90229}" type="presParOf" srcId="{33DAF49C-C604-724F-9704-3CF4ED8C2D79}" destId="{FF1144BD-D414-164D-80FA-1823821A76A4}" srcOrd="2" destOrd="0" presId="urn:microsoft.com/office/officeart/2005/8/layout/matrix2"/>
    <dgm:cxn modelId="{D033413E-E43E-A341-AA62-C09EACE2284C}" type="presParOf" srcId="{33DAF49C-C604-724F-9704-3CF4ED8C2D79}" destId="{9A362C2B-E423-D74A-A153-5FD78837A3FB}" srcOrd="3" destOrd="0" presId="urn:microsoft.com/office/officeart/2005/8/layout/matrix2"/>
    <dgm:cxn modelId="{BF1155DA-453E-C94D-9D3C-5ED447844A49}" type="presParOf" srcId="{33DAF49C-C604-724F-9704-3CF4ED8C2D79}" destId="{8C9511AD-1C11-C044-B5D8-D2AA9AB4241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October 20,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October 20,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3365" y="2335576"/>
            <a:ext cx="3529286" cy="207506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>
                <a:solidFill>
                  <a:srgbClr val="002060"/>
                </a:solidFill>
              </a:rPr>
              <a:t>LA </a:t>
            </a:r>
            <a:r>
              <a:rPr lang="it-IT" sz="2700" b="1" dirty="0">
                <a:solidFill>
                  <a:srgbClr val="002060"/>
                </a:solidFill>
              </a:rPr>
              <a:t>PARTECIPAZIONE DIRETTA: PROBLEMA O VOLANO?</a:t>
            </a:r>
            <a:r>
              <a:rPr lang="it-IT" sz="1800" b="1" dirty="0"/>
              <a:t/>
            </a:r>
            <a:br>
              <a:rPr lang="it-IT" sz="1800" b="1" dirty="0"/>
            </a:b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dirty="0"/>
          </a:p>
          <a:p>
            <a:r>
              <a:rPr lang="it-IT" b="1" dirty="0" smtClean="0">
                <a:solidFill>
                  <a:srgbClr val="C00000"/>
                </a:solidFill>
              </a:rPr>
              <a:t>Mimmo </a:t>
            </a:r>
            <a:r>
              <a:rPr lang="it-IT" b="1" dirty="0" err="1" smtClean="0">
                <a:solidFill>
                  <a:srgbClr val="C00000"/>
                </a:solidFill>
              </a:rPr>
              <a:t>Carrieri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Prof. Sociologia economica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Università «La Sapienza», Roma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1365" y="26190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</a:rPr>
              <a:t>The Development of Direct Employee Participation and its Impact on </a:t>
            </a:r>
            <a:endParaRPr lang="it-IT" sz="1400" dirty="0">
              <a:solidFill>
                <a:srgbClr val="002060"/>
              </a:solidFill>
            </a:endParaRPr>
          </a:p>
          <a:p>
            <a:r>
              <a:rPr lang="en-GB" sz="1400" b="1" dirty="0">
                <a:solidFill>
                  <a:srgbClr val="002060"/>
                </a:solidFill>
              </a:rPr>
              <a:t>Industrial Relations at Company Level (DIRECT)</a:t>
            </a:r>
            <a:endParaRPr lang="it-IT" sz="1400" dirty="0">
              <a:solidFill>
                <a:srgbClr val="00206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39480" y="4728228"/>
            <a:ext cx="3449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6C0000"/>
                </a:solidFill>
              </a:rPr>
              <a:t>Roma</a:t>
            </a:r>
            <a:r>
              <a:rPr lang="it-IT" b="1" dirty="0" smtClean="0">
                <a:solidFill>
                  <a:srgbClr val="6C0000"/>
                </a:solidFill>
              </a:rPr>
              <a:t>, Fondazione Di Vittorio </a:t>
            </a:r>
          </a:p>
          <a:p>
            <a:r>
              <a:rPr lang="it-IT" b="1" dirty="0" smtClean="0">
                <a:solidFill>
                  <a:srgbClr val="6C0000"/>
                </a:solidFill>
              </a:rPr>
              <a:t>13 </a:t>
            </a:r>
            <a:r>
              <a:rPr lang="it-IT" b="1" dirty="0" err="1">
                <a:solidFill>
                  <a:srgbClr val="6C0000"/>
                </a:solidFill>
              </a:rPr>
              <a:t>October</a:t>
            </a:r>
            <a:r>
              <a:rPr lang="it-IT" b="1" dirty="0">
                <a:solidFill>
                  <a:srgbClr val="6C0000"/>
                </a:solidFill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749482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QUESTO SIGNIFICA 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ESISTE UNO SPAZIO PER ARRICCHIRE IL COINVOLGIMENTO IN SENSO COLLETTIVO E PIU’ FORTE</a:t>
            </a:r>
          </a:p>
          <a:p>
            <a:r>
              <a:rPr lang="it-IT" dirty="0"/>
              <a:t> </a:t>
            </a:r>
            <a:r>
              <a:rPr lang="it-IT" dirty="0" smtClean="0"/>
              <a:t>RENDENDO PIU’ STRUTTURATA LA PD E NELLO STESSO TEMPO AUMENTANDO LE OPPORTUNITA’ PER I LAVORATORI DI MIGLIORARE LA QUALITA’ DEL LAVORO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10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E COINVOLGIMENTO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21535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073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 DELL’ARTE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VEDE UNA CRESCENTE FIORITURA DI ESPERIENZE DI PARTECIPAZIONE ORGANIZZATIVA ( FORTI E DEBOLI)</a:t>
            </a:r>
          </a:p>
          <a:p>
            <a:endParaRPr lang="it-IT" dirty="0"/>
          </a:p>
          <a:p>
            <a:r>
              <a:rPr lang="it-IT" dirty="0" smtClean="0"/>
              <a:t> MENTRE SONO SPORADICHE – E DA VERIFICARE NELLA PROFONDITA’-  QUELLE DI PARTECIPAZIONE STRATEGICA ( LA CODETERMINAZIONE DI TRENTIN: DUCATI LAMBORGHINI?)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922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APPARE UTILE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PROVARE A ROVESCIARE L’OTTICA SEGUITA IN PASSATO</a:t>
            </a:r>
          </a:p>
          <a:p>
            <a:r>
              <a:rPr lang="it-IT" dirty="0"/>
              <a:t> </a:t>
            </a:r>
            <a:r>
              <a:rPr lang="it-IT" dirty="0" smtClean="0"/>
              <a:t>L’OBIETTIVO DI SOSTENERE MEDIANTE NORME LEGALI LA PARTECIPAZIONE AD ORGANISMI SOCIETARI O EQUIVALENTI ( SULLA SCORTA DEL MODELLO TEDESCO, CONSIDERATO COME IL PIU’ IMPORTANTE)</a:t>
            </a:r>
          </a:p>
          <a:p>
            <a:r>
              <a:rPr lang="it-IT" dirty="0"/>
              <a:t> </a:t>
            </a:r>
            <a:r>
              <a:rPr lang="it-IT" dirty="0" smtClean="0"/>
              <a:t>ERA MESSO AL CENTRO DELLE RICHIESTE SINDACALI E VISTO COME IL TRAINO DI TUTTI I MECCANISMI DI COINVOLGIMENTO E DI 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2932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QUESTO OBIETTIVO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NON VA ABBANDONATO ( ANCHE SE SEMBRA PIU’ PRATICABILE SOLO NELLE IMPRESE DI DIMENSIONI MAGGIORI)</a:t>
            </a:r>
          </a:p>
          <a:p>
            <a:r>
              <a:rPr lang="it-IT" dirty="0"/>
              <a:t> </a:t>
            </a:r>
            <a:r>
              <a:rPr lang="it-IT" dirty="0" smtClean="0"/>
              <a:t>MA APPARE UTILE RAGIONARE INTORNO A DEGLI EQUIVALENTI CHE RENDANO LA GOVERNANCE PIU’ APERTA E DEMOCRATICA: DIRITTI DI CODETERMINAZIONE DIFFUSA?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210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 A QUESTO PUNTO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SEMBRA PREFERIBILE PARTIRE DALL’ESISTENTE PER ESTENDERLO</a:t>
            </a:r>
          </a:p>
          <a:p>
            <a:r>
              <a:rPr lang="it-IT" dirty="0"/>
              <a:t> </a:t>
            </a:r>
            <a:r>
              <a:rPr lang="it-IT" dirty="0" smtClean="0"/>
              <a:t>DUNQUE UTILIZZARE LE BUONE PRASSI DI PARTECIPAZIONE DIRETTA COME LEVA PER ALLARGARE IL RICORSO ANCHE ALLA PARTECIPAZIONE INTORNO ALLE SCELTE STRATEGICHE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056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UN MAGGIORE INTERESSE DEGLI ATTORI SUL CAMPO – IN PRIMO LUOGO ATTRAVERSO UN RUOLO PIU’ PROATTIVO DEI SINDACATI -  PER ARRICCHIRE ED ESTENDERE LE BUONE PRATICHE</a:t>
            </a:r>
          </a:p>
          <a:p>
            <a:r>
              <a:rPr lang="it-IT" dirty="0" smtClean="0"/>
              <a:t> E IMPEGNO DELLE ASSOCIAZIONI NAZIONALI PER INDIRIZZARE IN QUESTO SENSO I CIMPORTAMENTI COLLETTIVI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4015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PIU’ CHE LEGGI CHE CONFEZIONANO UN SOLO PROTOTIPO ( SULLA SCORTA DI MODELLI CLASSICI)</a:t>
            </a:r>
          </a:p>
          <a:p>
            <a:r>
              <a:rPr lang="it-IT" dirty="0" smtClean="0"/>
              <a:t> INCENTIVI PUBBLICI CHE IRROBUSTISCANO ED ESTENDANO LA PARTECIPAZIONE ORGANIZZATIVA (GIA’ ESISTENTI)</a:t>
            </a:r>
          </a:p>
          <a:p>
            <a:r>
              <a:rPr lang="it-IT" dirty="0"/>
              <a:t> </a:t>
            </a:r>
            <a:r>
              <a:rPr lang="it-IT" dirty="0" smtClean="0"/>
              <a:t>INCENTIVI ( CHE MANCANO) PER LA SPERIMENTAZIONE DI FORME DI GOVERNANCE PIU’ APERTA ED INCLUSIVA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4540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IMPORTANTE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SCIOGLIERE IL DILEMMA :</a:t>
            </a:r>
          </a:p>
          <a:p>
            <a:endParaRPr lang="it-IT" dirty="0"/>
          </a:p>
          <a:p>
            <a:r>
              <a:rPr lang="it-IT" dirty="0" smtClean="0"/>
              <a:t>SE RESTARE SUL TERRENO DELLE RELAZIONI INDUSTRIALI CONTRATTUALI CLASSICHE</a:t>
            </a:r>
          </a:p>
          <a:p>
            <a:endParaRPr lang="it-IT" dirty="0"/>
          </a:p>
          <a:p>
            <a:r>
              <a:rPr lang="it-IT" dirty="0" smtClean="0"/>
              <a:t> O SPINGERSI A UTILIZZARE LE PRASSI SPONTANEE DI </a:t>
            </a:r>
            <a:r>
              <a:rPr lang="it-IT" smtClean="0"/>
              <a:t>PD PER ARRICCHIRLE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19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PASSATO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RICERCHE PROMOSSE DALLA FONDAZIONE DI DUBLINO : REGALIA 1995</a:t>
            </a:r>
          </a:p>
          <a:p>
            <a:endParaRPr lang="it-IT" dirty="0"/>
          </a:p>
          <a:p>
            <a:r>
              <a:rPr lang="it-IT" dirty="0" smtClean="0"/>
              <a:t> MA IN ITALIA POCO INTERESSE E RELATIVAMENTE MODESTA ATTENZIONE DA PARTE DELLE ASSOCIAZIONI DI RAPPRESENTANZA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419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ANCORA OGGI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UN DIVARIO TRA L’ATTENZIONE DA PARTE DI SINGOLE IMPRESE E IL GRADIMENTO DEI LAVORATORI DA UN LATO</a:t>
            </a:r>
          </a:p>
          <a:p>
            <a:endParaRPr lang="it-IT" dirty="0"/>
          </a:p>
          <a:p>
            <a:r>
              <a:rPr lang="it-IT" dirty="0" smtClean="0"/>
              <a:t> IL RILIEVO CHE A LIVELLO MACRO  ATTRIBUISCONO ALLA PD GLI ATTORI COLLETTIVI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44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CHE SI VA RIDIMENSIONANDO SUL VERSANTE DELLE ASSOCIAZIONI DATORIALI</a:t>
            </a:r>
          </a:p>
          <a:p>
            <a:endParaRPr lang="it-IT" dirty="0"/>
          </a:p>
          <a:p>
            <a:r>
              <a:rPr lang="it-IT" dirty="0" smtClean="0"/>
              <a:t> CHE HANNO INSERITO NEL LORO BAGAGLIO DI PROPOSTE LA PARTECIPAZIONE INTESA COME ‘COINVOLGIMENTO’ DEI LAVORATORI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951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CHE RESTA PIU’ ELEVATO SUL LATO DEI SINDACATI </a:t>
            </a:r>
          </a:p>
          <a:p>
            <a:endParaRPr lang="it-IT" dirty="0"/>
          </a:p>
          <a:p>
            <a:r>
              <a:rPr lang="it-IT" dirty="0" smtClean="0"/>
              <a:t> CHE NON SANNO COME INTERVENIRE VERSO STRUMENTI CHE NON RIENTRANO NEL CATALOGO CLASSICO DELLE RELAZIONI INDUSTRIALI E PREFERISCONO LASCIARE IL CAMPO ALL’INIZIATIVA MANAGERIALE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647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CRESCE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SPINTE DERIVANTI DALLA COMPETIZIONE GLOBALE CHE INDUCONO LE AZIENDE PIU’ ATTIVE AD INTENSIFICARE IL CAMBIAMENTO ORGANIZZATIVO</a:t>
            </a:r>
          </a:p>
          <a:p>
            <a:r>
              <a:rPr lang="it-IT" dirty="0" smtClean="0"/>
              <a:t>LA MINORE ATTENZIONE VERSO LA PARTECIPAZIONE INDIRETTA LE CUI ESPERIENZE PRECEDENTI (COME LE COMMISISONI MISTE) HANNO PRODOTTO ESITI MODESTI E INFERIORI ALLE ATTESE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382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LA CHIAVE INTERPRETATIVA SU CUI RICHIAMARE L’ATTENZIONE CONSISTE NEL FATTO CHE QUELLE ESPERIENZE HANNO COINVOLTO LE ORGANIZZAZIONI (SINDACALI) MA NON I LAVORATORI</a:t>
            </a:r>
          </a:p>
          <a:p>
            <a:r>
              <a:rPr lang="it-IT" dirty="0"/>
              <a:t> </a:t>
            </a:r>
            <a:r>
              <a:rPr lang="it-IT" dirty="0" smtClean="0"/>
              <a:t>E NON SONO STATE IN GRADO DI ATTIVARE CON CONTINUITA’  PERCORSI DI INNOVAZIONE ORGANIZZATIVA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985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DUNQUE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UNA PARTE (MINORITARIA MA STRATEGICAMENTE IMPORTANTE) DELLE NOSTRE IMPRESE PIU’ ORIENTATA ALL’INNOVAZIONE  HA BISOGNO DI UN RUOLO CRESCENTE DEI LAVORATORI NEL PROCESSO PRODUTTIVO CON L’OBIETTIVO DI MIGLIORARE I RISULTATI E LA PRODUTTIVITA’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3890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NELLA VARIETA’ DELLE TECNICHE E DEGLI STRUMENTI DI PD ADOTTATI UNA PARTE DI ESSI HA CARATTERI INDIVIDUALI E DEBOLI ( PERO)</a:t>
            </a:r>
          </a:p>
          <a:p>
            <a:r>
              <a:rPr lang="it-IT" dirty="0"/>
              <a:t> </a:t>
            </a:r>
            <a:r>
              <a:rPr lang="it-IT" dirty="0" smtClean="0"/>
              <a:t>MANTENENDO UN IMPIANTO ORGANIZZATIVO IN PREVALENZA VERTICALE E DISCENDENTE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3824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153</TotalTime>
  <Words>707</Words>
  <Application>Microsoft Office PowerPoint</Application>
  <PresentationFormat>Presentazione su schermo (4:3)</PresentationFormat>
  <Paragraphs>72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Austin</vt:lpstr>
      <vt:lpstr>LA PARTECIPAZIONE DIRETTA: PROBLEMA O VOLANO?  </vt:lpstr>
      <vt:lpstr>IN PASSATO</vt:lpstr>
      <vt:lpstr>ANCORA OGGI</vt:lpstr>
      <vt:lpstr>UN RISCHIO</vt:lpstr>
      <vt:lpstr>UN RISCHIO</vt:lpstr>
      <vt:lpstr>PERCHE’ CRESCE</vt:lpstr>
      <vt:lpstr>INFATTI</vt:lpstr>
      <vt:lpstr>DUNQUE</vt:lpstr>
      <vt:lpstr>MA</vt:lpstr>
      <vt:lpstr>QUESTO SIGNIFICA CHE</vt:lpstr>
      <vt:lpstr>PARTECIPAZIONE E COINVOLGIMENTO</vt:lpstr>
      <vt:lpstr>LO STATO DELL’ARTE</vt:lpstr>
      <vt:lpstr>APPARE UTILE</vt:lpstr>
      <vt:lpstr>QUESTO OBIETTIVO</vt:lpstr>
      <vt:lpstr>MA A QUESTO PUNTO</vt:lpstr>
      <vt:lpstr>CONDIZIONI</vt:lpstr>
      <vt:lpstr>CONDIZIONI</vt:lpstr>
      <vt:lpstr>IMPORTANTE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PARTECIPAZIONE DIRETTA</dc:title>
  <dc:creator>mimmo</dc:creator>
  <cp:lastModifiedBy>Salvatore Leonardi</cp:lastModifiedBy>
  <cp:revision>10</cp:revision>
  <dcterms:created xsi:type="dcterms:W3CDTF">2017-10-12T08:42:30Z</dcterms:created>
  <dcterms:modified xsi:type="dcterms:W3CDTF">2017-10-20T11:50:23Z</dcterms:modified>
</cp:coreProperties>
</file>