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7" r:id="rId2"/>
    <p:sldId id="306" r:id="rId3"/>
    <p:sldId id="303" r:id="rId4"/>
    <p:sldId id="307" r:id="rId5"/>
    <p:sldId id="308" r:id="rId6"/>
    <p:sldId id="309" r:id="rId7"/>
    <p:sldId id="311" r:id="rId8"/>
    <p:sldId id="312" r:id="rId9"/>
    <p:sldId id="313" r:id="rId10"/>
    <p:sldId id="315" r:id="rId11"/>
    <p:sldId id="316" r:id="rId12"/>
    <p:sldId id="317" r:id="rId13"/>
    <p:sldId id="318" r:id="rId14"/>
    <p:sldId id="325" r:id="rId15"/>
    <p:sldId id="319" r:id="rId16"/>
    <p:sldId id="320" r:id="rId17"/>
    <p:sldId id="321" r:id="rId18"/>
    <p:sldId id="322" r:id="rId19"/>
    <p:sldId id="323" r:id="rId20"/>
    <p:sldId id="324" r:id="rId21"/>
    <p:sldId id="314" r:id="rId22"/>
    <p:sldId id="305" r:id="rId23"/>
    <p:sldId id="310" r:id="rId24"/>
    <p:sldId id="326" r:id="rId25"/>
    <p:sldId id="27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5120"/>
    <a:srgbClr val="424A4F"/>
    <a:srgbClr val="D75020"/>
    <a:srgbClr val="FFFFFE"/>
    <a:srgbClr val="171D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76" autoAdjust="0"/>
  </p:normalViewPr>
  <p:slideViewPr>
    <p:cSldViewPr snapToGrid="0" snapToObjects="1" showGuides="1">
      <p:cViewPr>
        <p:scale>
          <a:sx n="94" d="100"/>
          <a:sy n="94" d="100"/>
        </p:scale>
        <p:origin x="-8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5" d="100"/>
          <a:sy n="165" d="100"/>
        </p:scale>
        <p:origin x="-138" y="-26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437260" cy="808239"/>
          </a:xfrm>
          <a:prstGeom prst="rect">
            <a:avLst/>
          </a:prstGeom>
        </p:spPr>
        <p:txBody>
          <a:bodyPr vert="horz" lIns="91440" tIns="45720" rIns="91440" bIns="45720" rtlCol="0"/>
          <a:lstStyle>
            <a:lvl1pPr algn="l">
              <a:defRPr sz="1200"/>
            </a:lvl1pPr>
          </a:lstStyle>
          <a:p>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0FA731-96C6-1C4F-A61E-653465578A10}" type="slidenum">
              <a:rPr lang="en-GB" smtClean="0"/>
              <a:t>‹#›</a:t>
            </a:fld>
            <a:endParaRPr lang="en-GB" dirty="0"/>
          </a:p>
        </p:txBody>
      </p:sp>
      <p:sp>
        <p:nvSpPr>
          <p:cNvPr id="8" name="Date Placeholder 2"/>
          <p:cNvSpPr>
            <a:spLocks noGrp="1"/>
          </p:cNvSpPr>
          <p:nvPr>
            <p:ph type="dt" sz="quarter" idx="1"/>
          </p:nvPr>
        </p:nvSpPr>
        <p:spPr>
          <a:xfrm>
            <a:off x="5739817" y="0"/>
            <a:ext cx="1118183" cy="457200"/>
          </a:xfrm>
          <a:prstGeom prst="rect">
            <a:avLst/>
          </a:prstGeom>
        </p:spPr>
        <p:txBody>
          <a:bodyPr vert="horz" lIns="91440" tIns="45720" rIns="91440" bIns="45720" rtlCol="0"/>
          <a:lstStyle>
            <a:lvl1pPr algn="r">
              <a:defRPr sz="1200"/>
            </a:lvl1pPr>
          </a:lstStyle>
          <a:p>
            <a:fld id="{F26FE862-AA2E-A649-A23D-0AE53E0EBE06}" type="datetimeFigureOut">
              <a:rPr lang="en-US" smtClean="0"/>
              <a:t>7/16/2018</a:t>
            </a:fld>
            <a:endParaRPr lang="en-GB" dirty="0"/>
          </a:p>
        </p:txBody>
      </p:sp>
    </p:spTree>
    <p:extLst>
      <p:ext uri="{BB962C8B-B14F-4D97-AF65-F5344CB8AC3E}">
        <p14:creationId xmlns:p14="http://schemas.microsoft.com/office/powerpoint/2010/main" val="2941298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0" y="8673460"/>
            <a:ext cx="6858000" cy="457200"/>
          </a:xfrm>
          <a:prstGeom prst="rect">
            <a:avLst/>
          </a:prstGeom>
        </p:spPr>
        <p:txBody>
          <a:bodyPr vert="horz" lIns="91440" tIns="45720" rIns="91440" bIns="45720" rtlCol="0" anchor="b"/>
          <a:lstStyle>
            <a:lvl1pPr algn="ctr">
              <a:defRPr sz="1200"/>
            </a:lvl1pPr>
          </a:lstStyle>
          <a:p>
            <a:fld id="{D080ACEF-038B-C84F-B8C5-91258E241761}" type="slidenum">
              <a:rPr lang="en-GB" smtClean="0"/>
              <a:pPr/>
              <a:t>‹#›</a:t>
            </a:fld>
            <a:endParaRPr lang="en-GB" dirty="0"/>
          </a:p>
        </p:txBody>
      </p:sp>
      <p:sp>
        <p:nvSpPr>
          <p:cNvPr id="9" name="Date Placeholder 2"/>
          <p:cNvSpPr>
            <a:spLocks noGrp="1"/>
          </p:cNvSpPr>
          <p:nvPr>
            <p:ph type="dt" sz="quarter" idx="1"/>
          </p:nvPr>
        </p:nvSpPr>
        <p:spPr>
          <a:xfrm>
            <a:off x="5715000" y="0"/>
            <a:ext cx="1159132" cy="457200"/>
          </a:xfrm>
          <a:prstGeom prst="rect">
            <a:avLst/>
          </a:prstGeom>
        </p:spPr>
        <p:txBody>
          <a:bodyPr vert="horz" lIns="91440" tIns="45720" rIns="91440" bIns="45720" rtlCol="0"/>
          <a:lstStyle>
            <a:lvl1pPr algn="r">
              <a:defRPr sz="1200"/>
            </a:lvl1pPr>
          </a:lstStyle>
          <a:p>
            <a:fld id="{F26FE862-AA2E-A649-A23D-0AE53E0EBE06}" type="datetimeFigureOut">
              <a:rPr lang="en-US" smtClean="0"/>
              <a:t>7/16/2018</a:t>
            </a:fld>
            <a:endParaRPr lang="en-GB" dirty="0"/>
          </a:p>
        </p:txBody>
      </p:sp>
      <p:pic>
        <p:nvPicPr>
          <p:cNvPr id="8" name="Picture 7" descr="RHUL_Master_logo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853" y="8045128"/>
            <a:ext cx="1401034" cy="702992"/>
          </a:xfrm>
          <a:prstGeom prst="rect">
            <a:avLst/>
          </a:prstGeom>
        </p:spPr>
      </p:pic>
    </p:spTree>
    <p:extLst>
      <p:ext uri="{BB962C8B-B14F-4D97-AF65-F5344CB8AC3E}">
        <p14:creationId xmlns:p14="http://schemas.microsoft.com/office/powerpoint/2010/main" val="38159833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slide 1">
    <p:bg>
      <p:bgPr>
        <a:solidFill>
          <a:srgbClr val="424A4F"/>
        </a:solidFill>
        <a:effectLst/>
      </p:bgPr>
    </p:bg>
    <p:spTree>
      <p:nvGrpSpPr>
        <p:cNvPr id="1" name=""/>
        <p:cNvGrpSpPr/>
        <p:nvPr/>
      </p:nvGrpSpPr>
      <p:grpSpPr>
        <a:xfrm>
          <a:off x="0" y="0"/>
          <a:ext cx="0" cy="0"/>
          <a:chOff x="0" y="0"/>
          <a:chExt cx="0" cy="0"/>
        </a:xfrm>
      </p:grpSpPr>
      <p:sp>
        <p:nvSpPr>
          <p:cNvPr id="9" name="Rectangle 8"/>
          <p:cNvSpPr/>
          <p:nvPr userDrawn="1"/>
        </p:nvSpPr>
        <p:spPr>
          <a:xfrm>
            <a:off x="0"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1"/>
          <p:cNvSpPr>
            <a:spLocks noGrp="1"/>
          </p:cNvSpPr>
          <p:nvPr>
            <p:ph type="ctrTitle"/>
          </p:nvPr>
        </p:nvSpPr>
        <p:spPr>
          <a:xfrm>
            <a:off x="470453" y="1986858"/>
            <a:ext cx="6663634" cy="1502881"/>
          </a:xfrm>
        </p:spPr>
        <p:txBody>
          <a:bodyPr anchor="t" anchorCtr="0">
            <a:noAutofit/>
          </a:bodyPr>
          <a:lstStyle>
            <a:lvl1pPr>
              <a:defRPr sz="4500">
                <a:solidFill>
                  <a:schemeClr val="accent1"/>
                </a:solidFill>
              </a:defRPr>
            </a:lvl1pPr>
          </a:lstStyle>
          <a:p>
            <a:r>
              <a:rPr lang="en-GB" dirty="0"/>
              <a:t>Click to edit Master title style</a:t>
            </a:r>
          </a:p>
        </p:txBody>
      </p:sp>
      <p:sp>
        <p:nvSpPr>
          <p:cNvPr id="3"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pic>
        <p:nvPicPr>
          <p:cNvPr id="4" name="Picture 3"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7385" y="4467172"/>
            <a:ext cx="2386616" cy="1197524"/>
          </a:xfrm>
          <a:prstGeom prst="rect">
            <a:avLst/>
          </a:prstGeom>
        </p:spPr>
      </p:pic>
      <p:pic>
        <p:nvPicPr>
          <p:cNvPr id="7" name="Picture 6"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11" name="Picture 10"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190596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age 2">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588" y="1365654"/>
            <a:ext cx="9145588" cy="5505174"/>
          </a:xfrm>
          <a:noFill/>
        </p:spPr>
        <p:txBody>
          <a:bodyPr lIns="72000" tIns="72000"/>
          <a:lstStyle/>
          <a:p>
            <a:endParaRPr lang="en-GB" dirty="0"/>
          </a:p>
        </p:txBody>
      </p:sp>
      <p:sp>
        <p:nvSpPr>
          <p:cNvPr id="4" name="TextBox 3"/>
          <p:cNvSpPr txBox="1"/>
          <p:nvPr userDrawn="1"/>
        </p:nvSpPr>
        <p:spPr>
          <a:xfrm>
            <a:off x="76975" y="1090353"/>
            <a:ext cx="184666" cy="369332"/>
          </a:xfrm>
          <a:prstGeom prst="rect">
            <a:avLst/>
          </a:prstGeom>
          <a:noFill/>
        </p:spPr>
        <p:txBody>
          <a:bodyPr wrap="none" rtlCol="0">
            <a:spAutoFit/>
          </a:bodyPr>
          <a:lstStyle/>
          <a:p>
            <a:endParaRPr lang="en-US" dirty="0"/>
          </a:p>
        </p:txBody>
      </p:sp>
      <p:sp>
        <p:nvSpPr>
          <p:cNvPr id="7"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9"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0705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5" name="Chart Placeholder 4"/>
          <p:cNvSpPr>
            <a:spLocks noGrp="1"/>
          </p:cNvSpPr>
          <p:nvPr>
            <p:ph type="chart" sz="quarter" idx="11" hasCustomPrompt="1"/>
          </p:nvPr>
        </p:nvSpPr>
        <p:spPr>
          <a:xfrm>
            <a:off x="457200" y="1555750"/>
            <a:ext cx="8229600" cy="4476750"/>
          </a:xfrm>
        </p:spPr>
        <p:txBody>
          <a:bodyPr lIns="72000" tIns="72000"/>
          <a:lstStyle>
            <a:lvl1pPr>
              <a:defRPr sz="1800"/>
            </a:lvl1pPr>
          </a:lstStyle>
          <a:p>
            <a:r>
              <a:rPr lang="en-GB" sz="2600" b="0" i="0" dirty="0">
                <a:solidFill>
                  <a:srgbClr val="000000"/>
                </a:solidFill>
                <a:latin typeface="Lucida Grande"/>
                <a:ea typeface="Lucida Grande"/>
                <a:cs typeface="Lucida Grande"/>
              </a:rPr>
              <a:t>Chart/graph</a:t>
            </a:r>
            <a:endParaRPr lang="en-GB" dirty="0"/>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
        <p:nvSpPr>
          <p:cNvPr id="8"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258605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age cascading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hasCustomPrompt="1"/>
          </p:nvPr>
        </p:nvSpPr>
        <p:spPr>
          <a:xfrm>
            <a:off x="457200" y="1629552"/>
            <a:ext cx="8229600" cy="4363278"/>
          </a:xfrm>
        </p:spPr>
        <p:txBody>
          <a:bodyPr/>
          <a:lstStyle>
            <a:lvl1pPr marL="266400" indent="-266400">
              <a:buFont typeface="Arial"/>
              <a:buChar char="•"/>
              <a:defRPr sz="2800"/>
            </a:lvl1pPr>
            <a:lvl2pPr marL="561600" indent="-248400">
              <a:buClr>
                <a:srgbClr val="DA5120"/>
              </a:buClr>
              <a:buFont typeface="Lucida Grande"/>
              <a:buChar char="-"/>
              <a:defRPr sz="2400"/>
            </a:lvl2pPr>
            <a:lvl3pPr marL="813600" indent="-234000">
              <a:buClr>
                <a:srgbClr val="171D23"/>
              </a:buClr>
              <a:buFont typeface="Wingdings" charset="2"/>
              <a:buChar char="§"/>
              <a:defRPr sz="2000"/>
            </a:lvl3pPr>
          </a:lstStyle>
          <a:p>
            <a:pPr lvl="0"/>
            <a:r>
              <a:rPr lang="en-US" dirty="0" smtClean="0"/>
              <a:t>Click to edit Master text styles </a:t>
            </a:r>
          </a:p>
          <a:p>
            <a:pPr lvl="1"/>
            <a:r>
              <a:rPr lang="en-US" dirty="0" smtClean="0"/>
              <a:t>Second level </a:t>
            </a:r>
          </a:p>
          <a:p>
            <a:pPr lvl="2"/>
            <a:r>
              <a:rPr lang="en-US" dirty="0" smtClean="0"/>
              <a:t>Third level</a:t>
            </a:r>
          </a:p>
        </p:txBody>
      </p:sp>
    </p:spTree>
    <p:extLst>
      <p:ext uri="{BB962C8B-B14F-4D97-AF65-F5344CB8AC3E}">
        <p14:creationId xmlns:p14="http://schemas.microsoft.com/office/powerpoint/2010/main" val="1724688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age 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4" name="Content Placeholder 2"/>
          <p:cNvSpPr>
            <a:spLocks noGrp="1"/>
          </p:cNvSpPr>
          <p:nvPr>
            <p:ph idx="11"/>
          </p:nvPr>
        </p:nvSpPr>
        <p:spPr>
          <a:xfrm>
            <a:off x="463071" y="1557210"/>
            <a:ext cx="8229600" cy="4525963"/>
          </a:xfrm>
        </p:spPr>
        <p:txBody>
          <a:bodyPr/>
          <a:lstStyle>
            <a:lvl1pPr marL="288000" indent="-324000">
              <a:buFont typeface="+mj-lt"/>
              <a:buAutoNum type="arabicPeriod"/>
              <a:defRPr sz="2800">
                <a:latin typeface="Corbel"/>
                <a:cs typeface="Corbel"/>
              </a:defRPr>
            </a:lvl1pPr>
            <a:lvl2pPr marL="648000" indent="-288000" algn="l">
              <a:buClr>
                <a:srgbClr val="FF6600"/>
              </a:buClr>
              <a:buFont typeface="+mj-lt"/>
              <a:buAutoNum type="romanLcPeriod"/>
              <a:defRPr sz="2400" baseline="0">
                <a:latin typeface="Corbel"/>
                <a:cs typeface="Corbel"/>
              </a:defRPr>
            </a:lvl2pPr>
            <a:lvl3pPr marL="579600" indent="0">
              <a:buFont typeface="Arial"/>
              <a:buNone/>
              <a:defRPr sz="2000">
                <a:latin typeface="Corbel"/>
                <a:cs typeface="Corbel"/>
              </a:defRPr>
            </a:lvl3pPr>
          </a:lstStyle>
          <a:p>
            <a:pPr lvl="0"/>
            <a:r>
              <a:rPr lang="en-US" dirty="0"/>
              <a:t>Click to edit Master text </a:t>
            </a:r>
          </a:p>
          <a:p>
            <a:pPr lvl="1"/>
            <a:r>
              <a:rPr lang="en-US" dirty="0"/>
              <a:t>Second </a:t>
            </a:r>
            <a:r>
              <a:rPr lang="en-US" dirty="0" smtClean="0"/>
              <a:t>level</a:t>
            </a:r>
            <a:r>
              <a:rPr lang="en-US" dirty="0"/>
              <a:t>	</a:t>
            </a:r>
            <a:endParaRPr lang="en-US" dirty="0" smtClean="0"/>
          </a:p>
          <a:p>
            <a:pPr lvl="1"/>
            <a:r>
              <a:rPr lang="en-US" dirty="0" smtClean="0"/>
              <a:t>Third level</a:t>
            </a:r>
          </a:p>
        </p:txBody>
      </p:sp>
      <p:sp>
        <p:nvSpPr>
          <p:cNvPr id="7" name="Slide Number Placeholder 2"/>
          <p:cNvSpPr txBox="1">
            <a:spLocks/>
          </p:cNvSpPr>
          <p:nvPr userDrawn="1"/>
        </p:nvSpPr>
        <p:spPr>
          <a:xfrm>
            <a:off x="434412" y="6513014"/>
            <a:ext cx="216000" cy="216000"/>
          </a:xfrm>
          <a:prstGeom prst="rect">
            <a:avLst/>
          </a:prstGeom>
          <a:solidFill>
            <a:schemeClr val="accent1"/>
          </a:solidFill>
        </p:spPr>
        <p:txBody>
          <a:bodyPr vert="horz" lIns="0" tIns="0" rIns="0" bIns="0" rtlCol="0" anchor="ctr" anchorCtr="0"/>
          <a:lstStyle>
            <a:defPPr>
              <a:defRPr lang="en-US"/>
            </a:defPPr>
            <a:lvl1pPr marL="0" algn="ctr" defTabSz="457200" rtl="0" eaLnBrk="1" latinLnBrk="0" hangingPunct="1">
              <a:defRPr sz="1000" kern="1200" normalizeH="1">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49BB3D-90E4-C946-BCF9-8FBC622A1A06}" type="slidenum">
              <a:rPr lang="en-GB" sz="800" smtClean="0"/>
              <a:pPr/>
              <a:t>‹#›</a:t>
            </a:fld>
            <a:endParaRPr lang="en-GB" sz="800" dirty="0"/>
          </a:p>
        </p:txBody>
      </p:sp>
    </p:spTree>
    <p:extLst>
      <p:ext uri="{BB962C8B-B14F-4D97-AF65-F5344CB8AC3E}">
        <p14:creationId xmlns:p14="http://schemas.microsoft.com/office/powerpoint/2010/main" val="113973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424A4F"/>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pic>
        <p:nvPicPr>
          <p:cNvPr id="8" name="Picture 7"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4158702"/>
            <a:ext cx="9144000" cy="307832"/>
          </a:xfrm>
          <a:prstGeom prst="rect">
            <a:avLst/>
          </a:prstGeom>
        </p:spPr>
      </p:pic>
      <p:pic>
        <p:nvPicPr>
          <p:cNvPr id="9" name="Picture 8" descr="Music_Hall_Diagonal_6_long_lines_white-optimized1.png"/>
          <p:cNvPicPr>
            <a:picLocks noChangeAspect="1"/>
          </p:cNvPicPr>
          <p:nvPr userDrawn="1"/>
        </p:nvPicPr>
        <p:blipFill rotWithShape="1">
          <a:blip r:embed="rId3">
            <a:alphaModFix amt="40000"/>
            <a:extLst>
              <a:ext uri="{28A0092B-C50C-407E-A947-70E740481C1C}">
                <a14:useLocalDpi xmlns:a14="http://schemas.microsoft.com/office/drawing/2010/main" val="0"/>
              </a:ext>
            </a:extLst>
          </a:blip>
          <a:srcRect b="51132"/>
          <a:stretch/>
        </p:blipFill>
        <p:spPr>
          <a:xfrm>
            <a:off x="1" y="5670454"/>
            <a:ext cx="9144000" cy="307832"/>
          </a:xfrm>
          <a:prstGeom prst="rect">
            <a:avLst/>
          </a:prstGeom>
        </p:spPr>
      </p:pic>
    </p:spTree>
    <p:extLst>
      <p:ext uri="{BB962C8B-B14F-4D97-AF65-F5344CB8AC3E}">
        <p14:creationId xmlns:p14="http://schemas.microsoft.com/office/powerpoint/2010/main" val="71539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3">
    <p:bg>
      <p:bgPr>
        <a:solidFill>
          <a:srgbClr val="171D23">
            <a:alpha val="10000"/>
          </a:srgbClr>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94" y="0"/>
            <a:ext cx="9145588" cy="4727046"/>
          </a:xfrm>
          <a:noFill/>
        </p:spPr>
        <p:txBody>
          <a:bodyPr lIns="72000" tIns="72000"/>
          <a:lstStyle/>
          <a:p>
            <a:endParaRPr lang="en-GB" dirty="0"/>
          </a:p>
        </p:txBody>
      </p:sp>
      <p:sp>
        <p:nvSpPr>
          <p:cNvPr id="6" name="Rectangle 5"/>
          <p:cNvSpPr/>
          <p:nvPr userDrawn="1"/>
        </p:nvSpPr>
        <p:spPr>
          <a:xfrm>
            <a:off x="0" y="4470387"/>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1" name="Picture 10"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5633" y="4470387"/>
            <a:ext cx="2389161" cy="1198801"/>
          </a:xfrm>
          <a:prstGeom prst="rect">
            <a:avLst/>
          </a:prstGeom>
        </p:spPr>
      </p:pic>
      <p:pic>
        <p:nvPicPr>
          <p:cNvPr id="2" name="Picture 1"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4152163"/>
            <a:ext cx="9144000" cy="324115"/>
          </a:xfrm>
          <a:prstGeom prst="rect">
            <a:avLst/>
          </a:prstGeom>
        </p:spPr>
      </p:pic>
      <p:pic>
        <p:nvPicPr>
          <p:cNvPr id="9" name="Picture 8" descr="Music_Hall_Diagonal_6_long_lines-40%-optimized1.png"/>
          <p:cNvPicPr>
            <a:picLocks noChangeAspect="1"/>
          </p:cNvPicPr>
          <p:nvPr userDrawn="1"/>
        </p:nvPicPr>
        <p:blipFill rotWithShape="1">
          <a:blip r:embed="rId3">
            <a:extLst>
              <a:ext uri="{28A0092B-C50C-407E-A947-70E740481C1C}">
                <a14:useLocalDpi xmlns:a14="http://schemas.microsoft.com/office/drawing/2010/main" val="0"/>
              </a:ext>
            </a:extLst>
          </a:blip>
          <a:srcRect b="48546"/>
          <a:stretch/>
        </p:blipFill>
        <p:spPr>
          <a:xfrm>
            <a:off x="794" y="5658796"/>
            <a:ext cx="9144000" cy="324115"/>
          </a:xfrm>
          <a:prstGeom prst="rect">
            <a:avLst/>
          </a:prstGeom>
        </p:spPr>
      </p:pic>
      <p:sp>
        <p:nvSpPr>
          <p:cNvPr id="12" name="Subtitle 2"/>
          <p:cNvSpPr>
            <a:spLocks noGrp="1"/>
          </p:cNvSpPr>
          <p:nvPr>
            <p:ph type="subTitle" idx="1"/>
          </p:nvPr>
        </p:nvSpPr>
        <p:spPr>
          <a:xfrm>
            <a:off x="470453" y="4721654"/>
            <a:ext cx="5487504" cy="778565"/>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Tree>
    <p:extLst>
      <p:ext uri="{BB962C8B-B14F-4D97-AF65-F5344CB8AC3E}">
        <p14:creationId xmlns:p14="http://schemas.microsoft.com/office/powerpoint/2010/main" val="200561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424A4F"/>
        </a:solidFill>
        <a:effectLst/>
      </p:bgPr>
    </p:bg>
    <p:spTree>
      <p:nvGrpSpPr>
        <p:cNvPr id="1" name=""/>
        <p:cNvGrpSpPr/>
        <p:nvPr/>
      </p:nvGrpSpPr>
      <p:grpSpPr>
        <a:xfrm>
          <a:off x="0" y="0"/>
          <a:ext cx="0" cy="0"/>
          <a:chOff x="0" y="0"/>
          <a:chExt cx="0" cy="0"/>
        </a:xfrm>
      </p:grpSpPr>
      <p:sp>
        <p:nvSpPr>
          <p:cNvPr id="13" name="Rectangle 12"/>
          <p:cNvSpPr/>
          <p:nvPr userDrawn="1"/>
        </p:nvSpPr>
        <p:spPr>
          <a:xfrm>
            <a:off x="-8141" y="4466534"/>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0" name="Title 1"/>
          <p:cNvSpPr>
            <a:spLocks noGrp="1"/>
          </p:cNvSpPr>
          <p:nvPr>
            <p:ph type="title" hasCustomPrompt="1"/>
          </p:nvPr>
        </p:nvSpPr>
        <p:spPr>
          <a:xfrm>
            <a:off x="436978" y="4748823"/>
            <a:ext cx="6197663" cy="916512"/>
          </a:xfrm>
        </p:spPr>
        <p:txBody>
          <a:bodyPr anchor="t">
            <a:normAutofit/>
          </a:bodyPr>
          <a:lstStyle>
            <a:lvl1pPr algn="l">
              <a:defRPr sz="3600" b="0" cap="none"/>
            </a:lvl1pPr>
          </a:lstStyle>
          <a:p>
            <a:r>
              <a:rPr lang="en-GB"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3860" y="4466534"/>
            <a:ext cx="2400139" cy="1198800"/>
          </a:xfrm>
          <a:prstGeom prst="rect">
            <a:avLst/>
          </a:prstGeom>
        </p:spPr>
      </p:pic>
    </p:spTree>
    <p:extLst>
      <p:ext uri="{BB962C8B-B14F-4D97-AF65-F5344CB8AC3E}">
        <p14:creationId xmlns:p14="http://schemas.microsoft.com/office/powerpoint/2010/main" val="69757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rgbClr val="171D23">
            <a:alpha val="10000"/>
          </a:srgbClr>
        </a:solidFill>
        <a:effectLst/>
      </p:bgPr>
    </p:bg>
    <p:spTree>
      <p:nvGrpSpPr>
        <p:cNvPr id="1" name=""/>
        <p:cNvGrpSpPr/>
        <p:nvPr/>
      </p:nvGrpSpPr>
      <p:grpSpPr>
        <a:xfrm>
          <a:off x="0" y="0"/>
          <a:ext cx="0" cy="0"/>
          <a:chOff x="0" y="0"/>
          <a:chExt cx="0" cy="0"/>
        </a:xfrm>
      </p:grpSpPr>
      <p:sp>
        <p:nvSpPr>
          <p:cNvPr id="5" name="Rectangle 4"/>
          <p:cNvSpPr/>
          <p:nvPr userDrawn="1"/>
        </p:nvSpPr>
        <p:spPr>
          <a:xfrm>
            <a:off x="0" y="4466533"/>
            <a:ext cx="9143999" cy="1198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6" name="Title 1"/>
          <p:cNvSpPr>
            <a:spLocks noGrp="1"/>
          </p:cNvSpPr>
          <p:nvPr>
            <p:ph type="title" hasCustomPrompt="1"/>
          </p:nvPr>
        </p:nvSpPr>
        <p:spPr>
          <a:xfrm>
            <a:off x="436978" y="4748823"/>
            <a:ext cx="6108115" cy="916512"/>
          </a:xfrm>
        </p:spPr>
        <p:txBody>
          <a:bodyPr anchor="t">
            <a:normAutofit/>
          </a:bodyPr>
          <a:lstStyle>
            <a:lvl1pPr algn="l">
              <a:defRPr sz="3600" b="0" cap="none"/>
            </a:lvl1pPr>
          </a:lstStyle>
          <a:p>
            <a:r>
              <a:rPr lang="en-GB" dirty="0"/>
              <a:t>Click to edit master title style</a:t>
            </a: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53823" y="4466533"/>
            <a:ext cx="2389161" cy="1198801"/>
          </a:xfrm>
          <a:prstGeom prst="rect">
            <a:avLst/>
          </a:prstGeom>
        </p:spPr>
      </p:pic>
    </p:spTree>
    <p:extLst>
      <p:ext uri="{BB962C8B-B14F-4D97-AF65-F5344CB8AC3E}">
        <p14:creationId xmlns:p14="http://schemas.microsoft.com/office/powerpoint/2010/main" val="327288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age 1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1375"/>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12"/>
          </p:nvPr>
        </p:nvSpPr>
        <p:spPr/>
        <p:txBody>
          <a:bodyPr/>
          <a:lstStyle/>
          <a:p>
            <a:fld id="{6B49BB3D-90E4-C946-BCF9-8FBC622A1A06}" type="slidenum">
              <a:rPr lang="en-GB" smtClean="0"/>
              <a:t>‹#›</a:t>
            </a:fld>
            <a:endParaRPr lang="en-GB" dirty="0"/>
          </a:p>
        </p:txBody>
      </p:sp>
      <p:sp>
        <p:nvSpPr>
          <p:cNvPr id="9" name="Content Placeholder 8"/>
          <p:cNvSpPr>
            <a:spLocks noGrp="1"/>
          </p:cNvSpPr>
          <p:nvPr>
            <p:ph sz="quarter" idx="13"/>
          </p:nvPr>
        </p:nvSpPr>
        <p:spPr>
          <a:xfrm>
            <a:off x="4660900" y="1771375"/>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Tree>
    <p:extLst>
      <p:ext uri="{BB962C8B-B14F-4D97-AF65-F5344CB8AC3E}">
        <p14:creationId xmlns:p14="http://schemas.microsoft.com/office/powerpoint/2010/main" val="67948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Text page 2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p:cNvSpPr>
            <a:spLocks noGrp="1"/>
          </p:cNvSpPr>
          <p:nvPr>
            <p:ph type="sldNum" sz="quarter" idx="12"/>
          </p:nvPr>
        </p:nvSpPr>
        <p:spPr/>
        <p:txBody>
          <a:bodyPr/>
          <a:lstStyle>
            <a:lvl1pPr>
              <a:defRPr sz="800"/>
            </a:lvl1pPr>
          </a:lstStyle>
          <a:p>
            <a:fld id="{6B49BB3D-90E4-C946-BCF9-8FBC622A1A06}" type="slidenum">
              <a:rPr lang="en-GB" smtClean="0"/>
              <a:pPr/>
              <a:t>‹#›</a:t>
            </a:fld>
            <a:endParaRPr lang="en-GB" dirty="0"/>
          </a:p>
        </p:txBody>
      </p:sp>
    </p:spTree>
    <p:extLst>
      <p:ext uri="{BB962C8B-B14F-4D97-AF65-F5344CB8AC3E}">
        <p14:creationId xmlns:p14="http://schemas.microsoft.com/office/powerpoint/2010/main" val="146498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3 singl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sz="800"/>
            </a:lvl1pPr>
          </a:lstStyle>
          <a:p>
            <a:fld id="{6B49BB3D-90E4-C946-BCF9-8FBC622A1A06}" type="slidenum">
              <a:rPr lang="en-GB" smtClean="0"/>
              <a:pPr/>
              <a:t>‹#›</a:t>
            </a:fld>
            <a:endParaRPr lang="en-GB" dirty="0"/>
          </a:p>
        </p:txBody>
      </p:sp>
      <p:sp>
        <p:nvSpPr>
          <p:cNvPr id="5" name="Content Placeholder 2"/>
          <p:cNvSpPr>
            <a:spLocks noGrp="1"/>
          </p:cNvSpPr>
          <p:nvPr>
            <p:ph idx="1"/>
          </p:nvPr>
        </p:nvSpPr>
        <p:spPr>
          <a:xfrm>
            <a:off x="457200" y="1629552"/>
            <a:ext cx="8229600" cy="4363278"/>
          </a:xfrm>
        </p:spPr>
        <p:txBody>
          <a:bodyPr/>
          <a:lstStyle/>
          <a:p>
            <a:pPr lvl="0"/>
            <a:r>
              <a:rPr lang="en-GB" dirty="0"/>
              <a:t>Click to edit Master text styles</a:t>
            </a:r>
          </a:p>
        </p:txBody>
      </p:sp>
    </p:spTree>
    <p:extLst>
      <p:ext uri="{BB962C8B-B14F-4D97-AF65-F5344CB8AC3E}">
        <p14:creationId xmlns:p14="http://schemas.microsoft.com/office/powerpoint/2010/main" val="249561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page 1">
    <p:bg>
      <p:bgPr>
        <a:solidFill>
          <a:srgbClr val="171D23">
            <a:alpha val="10000"/>
          </a:srgbClr>
        </a:solidFill>
        <a:effectLst/>
      </p:bgPr>
    </p:bg>
    <p:spTree>
      <p:nvGrpSpPr>
        <p:cNvPr id="1" name=""/>
        <p:cNvGrpSpPr/>
        <p:nvPr/>
      </p:nvGrpSpPr>
      <p:grpSpPr>
        <a:xfrm>
          <a:off x="0" y="0"/>
          <a:ext cx="0" cy="0"/>
          <a:chOff x="0" y="0"/>
          <a:chExt cx="0" cy="0"/>
        </a:xfrm>
      </p:grpSpPr>
      <p:pic>
        <p:nvPicPr>
          <p:cNvPr id="9" name="Picture 8"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6238" y="430698"/>
            <a:ext cx="1837762" cy="865429"/>
          </a:xfrm>
          <a:prstGeom prst="rect">
            <a:avLst/>
          </a:prstGeom>
        </p:spPr>
      </p:pic>
      <p:sp>
        <p:nvSpPr>
          <p:cNvPr id="10" name="Picture Placeholder 3"/>
          <p:cNvSpPr>
            <a:spLocks noGrp="1"/>
          </p:cNvSpPr>
          <p:nvPr>
            <p:ph type="pic" sz="quarter" idx="10"/>
          </p:nvPr>
        </p:nvSpPr>
        <p:spPr>
          <a:xfrm>
            <a:off x="-1588" y="0"/>
            <a:ext cx="9145588" cy="6858000"/>
          </a:xfrm>
          <a:noFill/>
        </p:spPr>
        <p:txBody>
          <a:bodyPr lIns="72000" tIns="72000"/>
          <a:lstStyle/>
          <a:p>
            <a:endParaRPr lang="en-GB" dirty="0"/>
          </a:p>
        </p:txBody>
      </p:sp>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Tree>
    <p:extLst>
      <p:ext uri="{BB962C8B-B14F-4D97-AF65-F5344CB8AC3E}">
        <p14:creationId xmlns:p14="http://schemas.microsoft.com/office/powerpoint/2010/main" val="407987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page band at bottom">
    <p:bg>
      <p:bgPr>
        <a:solidFill>
          <a:srgbClr val="171D23">
            <a:alpha val="10000"/>
          </a:srgbClr>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434412" y="6513014"/>
            <a:ext cx="216000" cy="216000"/>
          </a:xfrm>
        </p:spPr>
        <p:txBody>
          <a:bodyPr/>
          <a:lstStyle/>
          <a:p>
            <a:fld id="{6B49BB3D-90E4-C946-BCF9-8FBC622A1A06}" type="slidenum">
              <a:rPr lang="en-GB" smtClean="0"/>
              <a:t>‹#›</a:t>
            </a:fld>
            <a:endParaRPr lang="en-GB" dirty="0"/>
          </a:p>
        </p:txBody>
      </p:sp>
      <p:sp>
        <p:nvSpPr>
          <p:cNvPr id="5" name="Rectangle 4"/>
          <p:cNvSpPr/>
          <p:nvPr userDrawn="1"/>
        </p:nvSpPr>
        <p:spPr>
          <a:xfrm>
            <a:off x="0" y="547552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pic>
        <p:nvPicPr>
          <p:cNvPr id="7" name="Picture 6" descr="RHUL_Master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3643" y="5475006"/>
            <a:ext cx="1822362" cy="914400"/>
          </a:xfrm>
          <a:prstGeom prst="rect">
            <a:avLst/>
          </a:prstGeom>
        </p:spPr>
      </p:pic>
      <p:sp>
        <p:nvSpPr>
          <p:cNvPr id="8" name="Title Placeholder 1"/>
          <p:cNvSpPr>
            <a:spLocks noGrp="1"/>
          </p:cNvSpPr>
          <p:nvPr>
            <p:ph type="title"/>
          </p:nvPr>
        </p:nvSpPr>
        <p:spPr>
          <a:xfrm>
            <a:off x="457200" y="5425690"/>
            <a:ext cx="6546059" cy="922130"/>
          </a:xfrm>
          <a:prstGeom prst="rect">
            <a:avLst/>
          </a:prstGeom>
        </p:spPr>
        <p:txBody>
          <a:bodyPr vert="horz" lIns="0" tIns="0" rIns="0" bIns="0" rtlCol="0" anchor="ctr">
            <a:normAutofit/>
          </a:bodyPr>
          <a:lstStyle/>
          <a:p>
            <a:r>
              <a:rPr lang="en-GB" dirty="0"/>
              <a:t>Click to edit Master title style</a:t>
            </a:r>
          </a:p>
        </p:txBody>
      </p:sp>
      <p:sp>
        <p:nvSpPr>
          <p:cNvPr id="16" name="Content Placeholder 2"/>
          <p:cNvSpPr>
            <a:spLocks noGrp="1"/>
          </p:cNvSpPr>
          <p:nvPr>
            <p:ph idx="1"/>
          </p:nvPr>
        </p:nvSpPr>
        <p:spPr>
          <a:xfrm>
            <a:off x="434412" y="592782"/>
            <a:ext cx="3904974" cy="43632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7" name="Content Placeholder 8"/>
          <p:cNvSpPr>
            <a:spLocks noGrp="1"/>
          </p:cNvSpPr>
          <p:nvPr>
            <p:ph sz="quarter" idx="14"/>
          </p:nvPr>
        </p:nvSpPr>
        <p:spPr>
          <a:xfrm>
            <a:off x="4638112" y="592782"/>
            <a:ext cx="4025900" cy="4363950"/>
          </a:xfrm>
        </p:spPr>
        <p:txBody>
          <a:bodyPr/>
          <a:lstStyle>
            <a:lvl1pPr marL="285750" indent="-285750">
              <a:buSzPct val="120000"/>
              <a:buFont typeface="Wingdings" charset="2"/>
              <a:buChar char="§"/>
              <a:defRPr/>
            </a:lvl1pPr>
            <a:lvl2pPr marL="285750" indent="-285750">
              <a:buSzPct val="120000"/>
              <a:buFont typeface="Wingdings" charset="2"/>
              <a:buChar char="§"/>
              <a:defRPr/>
            </a:lvl2pPr>
            <a:lvl3pPr marL="173038" indent="-171450">
              <a:buSzPct val="120000"/>
              <a:buFont typeface="Wingdings" charset="2"/>
              <a:buChar char="§"/>
              <a:defRPr/>
            </a:lvl3pPr>
            <a:lvl4pPr marL="173038" indent="-171450">
              <a:buSzPct val="120000"/>
              <a:buFont typeface="Wingdings" charset="2"/>
              <a:buChar char="§"/>
              <a:defRPr/>
            </a:lvl4pPr>
            <a:lvl5pPr marL="173038" indent="-171450">
              <a:buSzPct val="120000"/>
              <a:buFont typeface="Wingdings" charset="2"/>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28012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71D23">
            <a:alpha val="10000"/>
          </a:srgbClr>
        </a:solidFill>
        <a:effectLst/>
      </p:bgPr>
    </p:bg>
    <p:spTree>
      <p:nvGrpSpPr>
        <p:cNvPr id="1" name=""/>
        <p:cNvGrpSpPr/>
        <p:nvPr/>
      </p:nvGrpSpPr>
      <p:grpSpPr>
        <a:xfrm>
          <a:off x="0" y="0"/>
          <a:ext cx="0" cy="0"/>
          <a:chOff x="0" y="0"/>
          <a:chExt cx="0" cy="0"/>
        </a:xfrm>
      </p:grpSpPr>
      <p:sp>
        <p:nvSpPr>
          <p:cNvPr id="8" name="Rectangle 7"/>
          <p:cNvSpPr/>
          <p:nvPr userDrawn="1"/>
        </p:nvSpPr>
        <p:spPr>
          <a:xfrm>
            <a:off x="0" y="431215"/>
            <a:ext cx="9144000" cy="9133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7E99A9"/>
              </a:solidFill>
            </a:endParaRPr>
          </a:p>
        </p:txBody>
      </p:sp>
      <p:sp>
        <p:nvSpPr>
          <p:cNvPr id="2" name="Title Placeholder 1"/>
          <p:cNvSpPr>
            <a:spLocks noGrp="1"/>
          </p:cNvSpPr>
          <p:nvPr>
            <p:ph type="title"/>
          </p:nvPr>
        </p:nvSpPr>
        <p:spPr>
          <a:xfrm>
            <a:off x="457200" y="381380"/>
            <a:ext cx="6546059" cy="922130"/>
          </a:xfrm>
          <a:prstGeom prst="rect">
            <a:avLst/>
          </a:prstGeom>
        </p:spPr>
        <p:txBody>
          <a:bodyPr vert="horz" lIns="0" tIns="0" rIns="0" bIns="0" rtlCol="0" anchor="ctr">
            <a:normAutofit/>
          </a:bodyPr>
          <a:lstStyle/>
          <a:p>
            <a:r>
              <a:rPr lang="en-GB" dirty="0"/>
              <a:t>Click to edit Master title style</a:t>
            </a:r>
          </a:p>
        </p:txBody>
      </p:sp>
      <p:sp>
        <p:nvSpPr>
          <p:cNvPr id="3" name="Text Placeholder 2"/>
          <p:cNvSpPr>
            <a:spLocks noGrp="1"/>
          </p:cNvSpPr>
          <p:nvPr>
            <p:ph type="body" idx="1"/>
          </p:nvPr>
        </p:nvSpPr>
        <p:spPr>
          <a:xfrm>
            <a:off x="457200" y="1600200"/>
            <a:ext cx="8229600" cy="447923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sz="quarter" idx="4"/>
          </p:nvPr>
        </p:nvSpPr>
        <p:spPr>
          <a:xfrm>
            <a:off x="434411" y="6513014"/>
            <a:ext cx="216000" cy="216000"/>
          </a:xfrm>
          <a:prstGeom prst="rect">
            <a:avLst/>
          </a:prstGeom>
          <a:solidFill>
            <a:schemeClr val="accent1"/>
          </a:solidFill>
        </p:spPr>
        <p:txBody>
          <a:bodyPr vert="horz" lIns="0" tIns="0" rIns="0" bIns="0" rtlCol="0" anchor="ctr" anchorCtr="0"/>
          <a:lstStyle>
            <a:lvl1pPr algn="ctr">
              <a:defRPr sz="800" normalizeH="1">
                <a:solidFill>
                  <a:schemeClr val="bg1"/>
                </a:solidFill>
              </a:defRPr>
            </a:lvl1pPr>
          </a:lstStyle>
          <a:p>
            <a:fld id="{6B49BB3D-90E4-C946-BCF9-8FBC622A1A06}" type="slidenum">
              <a:rPr lang="en-GB" smtClean="0"/>
              <a:pPr/>
              <a:t>‹#›</a:t>
            </a:fld>
            <a:endParaRPr lang="en-GB" dirty="0"/>
          </a:p>
        </p:txBody>
      </p:sp>
      <p:pic>
        <p:nvPicPr>
          <p:cNvPr id="7" name="Picture 6" descr="RHUL_Master_logo_RGB.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306232" y="430696"/>
            <a:ext cx="1822362" cy="914400"/>
          </a:xfrm>
          <a:prstGeom prst="rect">
            <a:avLst/>
          </a:prstGeom>
        </p:spPr>
      </p:pic>
    </p:spTree>
    <p:extLst>
      <p:ext uri="{BB962C8B-B14F-4D97-AF65-F5344CB8AC3E}">
        <p14:creationId xmlns:p14="http://schemas.microsoft.com/office/powerpoint/2010/main" val="6677744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61" r:id="rId3"/>
    <p:sldLayoutId id="2147483662" r:id="rId4"/>
    <p:sldLayoutId id="2147483650" r:id="rId5"/>
    <p:sldLayoutId id="2147483653" r:id="rId6"/>
    <p:sldLayoutId id="2147483680" r:id="rId7"/>
    <p:sldLayoutId id="2147483685" r:id="rId8"/>
    <p:sldLayoutId id="2147483691" r:id="rId9"/>
    <p:sldLayoutId id="2147483654" r:id="rId10"/>
    <p:sldLayoutId id="2147483664" r:id="rId11"/>
    <p:sldLayoutId id="2147483690" r:id="rId12"/>
    <p:sldLayoutId id="2147483682" r:id="rId13"/>
    <p:sldLayoutId id="2147483687" r:id="rId14"/>
  </p:sldLayoutIdLst>
  <p:hf hdr="0" ftr="0" dt="0"/>
  <p:txStyles>
    <p:titleStyle>
      <a:lvl1pPr algn="l" defTabSz="457200" rtl="0" eaLnBrk="1" latinLnBrk="0" hangingPunct="1">
        <a:spcBef>
          <a:spcPct val="0"/>
        </a:spcBef>
        <a:buNone/>
        <a:defRPr sz="2800" kern="1200">
          <a:solidFill>
            <a:srgbClr val="FFFFFF"/>
          </a:solidFill>
          <a:latin typeface="+mj-lt"/>
          <a:ea typeface="+mj-ea"/>
          <a:cs typeface="+mj-cs"/>
        </a:defRPr>
      </a:lvl1pPr>
    </p:titleStyle>
    <p:bodyStyle>
      <a:lvl1pPr marL="0" indent="0" algn="l" defTabSz="457200" rtl="0" eaLnBrk="1" latinLnBrk="0" hangingPunct="1">
        <a:lnSpc>
          <a:spcPct val="100000"/>
        </a:lnSpc>
        <a:spcBef>
          <a:spcPts val="1200"/>
        </a:spcBef>
        <a:buFont typeface="Arial"/>
        <a:buNone/>
        <a:defRPr sz="1800" kern="1200">
          <a:solidFill>
            <a:schemeClr val="tx1"/>
          </a:solidFill>
          <a:latin typeface="+mn-lt"/>
          <a:ea typeface="+mn-ea"/>
          <a:cs typeface="+mn-cs"/>
        </a:defRPr>
      </a:lvl1pPr>
      <a:lvl2pPr marL="0" indent="0" algn="l" defTabSz="457200" rtl="0" eaLnBrk="1" latinLnBrk="0" hangingPunct="1">
        <a:spcBef>
          <a:spcPts val="1200"/>
        </a:spcBef>
        <a:buFont typeface="Arial"/>
        <a:buNone/>
        <a:defRPr sz="1400" kern="1200">
          <a:solidFill>
            <a:schemeClr val="tx1"/>
          </a:solidFill>
          <a:latin typeface="+mn-lt"/>
          <a:ea typeface="+mn-ea"/>
          <a:cs typeface="+mn-cs"/>
        </a:defRPr>
      </a:lvl2pPr>
      <a:lvl3pPr marL="1588" indent="0" algn="l" defTabSz="457200" rtl="0" eaLnBrk="1" latinLnBrk="0" hangingPunct="1">
        <a:spcBef>
          <a:spcPts val="1200"/>
        </a:spcBef>
        <a:buFont typeface="Arial"/>
        <a:buNone/>
        <a:defRPr sz="1200" kern="1200">
          <a:solidFill>
            <a:schemeClr val="tx1"/>
          </a:solidFill>
          <a:latin typeface="+mn-lt"/>
          <a:ea typeface="+mn-ea"/>
          <a:cs typeface="+mn-cs"/>
        </a:defRPr>
      </a:lvl3pPr>
      <a:lvl4pPr marL="1588" indent="0" algn="l" defTabSz="457200" rtl="0" eaLnBrk="1" latinLnBrk="0" hangingPunct="1">
        <a:spcBef>
          <a:spcPts val="1200"/>
        </a:spcBef>
        <a:buFont typeface="Arial"/>
        <a:buNone/>
        <a:defRPr sz="1200" kern="1200">
          <a:solidFill>
            <a:schemeClr val="tx1"/>
          </a:solidFill>
          <a:latin typeface="+mn-lt"/>
          <a:ea typeface="+mn-ea"/>
          <a:cs typeface="+mn-cs"/>
        </a:defRPr>
      </a:lvl4pPr>
      <a:lvl5pPr marL="1588" indent="0" algn="l" defTabSz="457200" rtl="0" eaLnBrk="1" latinLnBrk="0" hangingPunct="1">
        <a:spcBef>
          <a:spcPts val="1200"/>
        </a:spcBef>
        <a:buFont typeface="Arial"/>
        <a:buNone/>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www.sath.nhs.uk/" TargetMode="External"/><Relationship Id="rId2" Type="http://schemas.openxmlformats.org/officeDocument/2006/relationships/hyperlink" Target="http://www.uhcw.nhs.uk/" TargetMode="External"/><Relationship Id="rId1" Type="http://schemas.openxmlformats.org/officeDocument/2006/relationships/slideLayout" Target="../slideLayouts/slideLayout12.xml"/><Relationship Id="rId6" Type="http://schemas.openxmlformats.org/officeDocument/2006/relationships/hyperlink" Target="http://www.surreyandsussex.nhs.uk/" TargetMode="External"/><Relationship Id="rId5" Type="http://schemas.openxmlformats.org/officeDocument/2006/relationships/hyperlink" Target="http://www.leedsth.nhs.uk/" TargetMode="External"/><Relationship Id="rId4" Type="http://schemas.openxmlformats.org/officeDocument/2006/relationships/hyperlink" Target="http://www.bhrhospitals.nhs.u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70453" y="903515"/>
            <a:ext cx="6876765" cy="2960342"/>
          </a:xfrm>
        </p:spPr>
        <p:txBody>
          <a:bodyPr/>
          <a:lstStyle/>
          <a:p>
            <a:r>
              <a:rPr lang="en-IE" sz="3200" b="1" dirty="0" smtClean="0"/>
              <a:t>Project DIRECT</a:t>
            </a:r>
            <a:r>
              <a:rPr lang="en-IE" sz="2800" b="1" dirty="0" smtClean="0"/>
              <a:t/>
            </a:r>
            <a:br>
              <a:rPr lang="en-IE" sz="2800" b="1" dirty="0" smtClean="0"/>
            </a:br>
            <a:r>
              <a:rPr lang="en-IE" sz="2800" b="1" dirty="0"/>
              <a:t/>
            </a:r>
            <a:br>
              <a:rPr lang="en-IE" sz="2800" b="1" dirty="0"/>
            </a:br>
            <a:r>
              <a:rPr lang="en-IE" sz="2800" b="1" dirty="0" smtClean="0"/>
              <a:t>JOINT </a:t>
            </a:r>
            <a:r>
              <a:rPr lang="en-IE" sz="2800" b="1" dirty="0"/>
              <a:t>IRISH / UK SEMINAR</a:t>
            </a:r>
            <a:r>
              <a:rPr lang="en-GB" sz="2800" dirty="0"/>
              <a:t> </a:t>
            </a:r>
            <a:r>
              <a:rPr lang="en-GB" sz="2800" dirty="0" smtClean="0"/>
              <a:t/>
            </a:r>
            <a:br>
              <a:rPr lang="en-GB" sz="2800" dirty="0" smtClean="0"/>
            </a:br>
            <a:r>
              <a:rPr lang="en-IE" sz="2800" b="1" dirty="0" smtClean="0"/>
              <a:t>Wellington </a:t>
            </a:r>
            <a:r>
              <a:rPr lang="en-IE" sz="2800" b="1" dirty="0"/>
              <a:t>Park Hotel, Malone Road, </a:t>
            </a:r>
            <a:r>
              <a:rPr lang="en-GB" sz="2800" dirty="0"/>
              <a:t/>
            </a:r>
            <a:br>
              <a:rPr lang="en-GB" sz="2800" dirty="0"/>
            </a:br>
            <a:r>
              <a:rPr lang="en-IE" sz="2800" b="1" dirty="0"/>
              <a:t>Belfast, BT9 6RU</a:t>
            </a:r>
            <a:r>
              <a:rPr lang="en-GB" sz="2800" dirty="0"/>
              <a:t/>
            </a:r>
            <a:br>
              <a:rPr lang="en-GB" sz="2800" dirty="0"/>
            </a:br>
            <a:r>
              <a:rPr lang="en-IE" sz="2800" b="1" dirty="0"/>
              <a:t>5 and 6 March 2018</a:t>
            </a:r>
            <a:endParaRPr lang="en-GB" sz="2800" dirty="0"/>
          </a:p>
        </p:txBody>
      </p:sp>
      <p:sp>
        <p:nvSpPr>
          <p:cNvPr id="6" name="Subtitle 5"/>
          <p:cNvSpPr>
            <a:spLocks noGrp="1"/>
          </p:cNvSpPr>
          <p:nvPr>
            <p:ph type="subTitle" idx="1"/>
          </p:nvPr>
        </p:nvSpPr>
        <p:spPr>
          <a:xfrm>
            <a:off x="470453" y="4831657"/>
            <a:ext cx="5487504" cy="778565"/>
          </a:xfrm>
        </p:spPr>
        <p:txBody>
          <a:bodyPr/>
          <a:lstStyle/>
          <a:p>
            <a:r>
              <a:rPr lang="en-US" sz="2800" dirty="0" smtClean="0"/>
              <a:t>Michael Gold and Chris Rees</a:t>
            </a:r>
          </a:p>
          <a:p>
            <a:r>
              <a:rPr lang="en-US" dirty="0"/>
              <a:t/>
            </a:r>
            <a:br>
              <a:rPr lang="en-US" dirty="0"/>
            </a:br>
            <a:endParaRPr lang="en-US" dirty="0"/>
          </a:p>
        </p:txBody>
      </p:sp>
    </p:spTree>
    <p:extLst>
      <p:ext uri="{BB962C8B-B14F-4D97-AF65-F5344CB8AC3E}">
        <p14:creationId xmlns:p14="http://schemas.microsoft.com/office/powerpoint/2010/main" val="120980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success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10</a:t>
            </a:fld>
            <a:endParaRPr lang="en-GB" dirty="0"/>
          </a:p>
        </p:txBody>
      </p:sp>
      <p:sp>
        <p:nvSpPr>
          <p:cNvPr id="4" name="Content Placeholder 3"/>
          <p:cNvSpPr>
            <a:spLocks noGrp="1"/>
          </p:cNvSpPr>
          <p:nvPr>
            <p:ph idx="1"/>
          </p:nvPr>
        </p:nvSpPr>
        <p:spPr>
          <a:xfrm>
            <a:off x="239486" y="1629552"/>
            <a:ext cx="8719456" cy="5099462"/>
          </a:xfrm>
        </p:spPr>
        <p:txBody>
          <a:bodyPr/>
          <a:lstStyle/>
          <a:p>
            <a:pPr marL="0" indent="0">
              <a:buNone/>
            </a:pPr>
            <a:r>
              <a:rPr lang="en-GB" sz="2400" dirty="0" smtClean="0"/>
              <a:t>Greenfield site (‘We don’t know anything different’)</a:t>
            </a:r>
          </a:p>
          <a:p>
            <a:pPr marL="0" indent="0">
              <a:buNone/>
            </a:pPr>
            <a:r>
              <a:rPr lang="en-GB" sz="2400" dirty="0" smtClean="0"/>
              <a:t>Recruitment process:</a:t>
            </a:r>
          </a:p>
          <a:p>
            <a:pPr marL="313200" lvl="1" indent="0">
              <a:buNone/>
            </a:pPr>
            <a:r>
              <a:rPr lang="en-GB" dirty="0" smtClean="0"/>
              <a:t>- Number </a:t>
            </a:r>
            <a:r>
              <a:rPr lang="en-GB" dirty="0"/>
              <a:t>of applications</a:t>
            </a:r>
          </a:p>
          <a:p>
            <a:pPr marL="313200" lvl="1" indent="0">
              <a:buNone/>
            </a:pPr>
            <a:r>
              <a:rPr lang="en-GB" dirty="0" smtClean="0"/>
              <a:t>- Blue Arrow (agency) used for numerical flexibility and as an 	employment filter </a:t>
            </a:r>
            <a:r>
              <a:rPr lang="en-GB" dirty="0"/>
              <a:t>(10% </a:t>
            </a:r>
            <a:r>
              <a:rPr lang="en-GB" dirty="0" smtClean="0"/>
              <a:t>members)</a:t>
            </a:r>
            <a:endParaRPr lang="en-GB" dirty="0"/>
          </a:p>
          <a:p>
            <a:pPr marL="0" lvl="1" indent="0">
              <a:buClrTx/>
              <a:buNone/>
            </a:pPr>
            <a:r>
              <a:rPr lang="en-GB" dirty="0"/>
              <a:t>Internal labour market</a:t>
            </a:r>
          </a:p>
          <a:p>
            <a:pPr marL="252000" lvl="2" indent="0">
              <a:buClrTx/>
              <a:buNone/>
            </a:pPr>
            <a:r>
              <a:rPr lang="en-GB" sz="2400" dirty="0"/>
              <a:t>	</a:t>
            </a:r>
            <a:r>
              <a:rPr lang="en-GB" sz="2400" dirty="0" smtClean="0"/>
              <a:t>- But</a:t>
            </a:r>
            <a:r>
              <a:rPr lang="en-GB" sz="2400" dirty="0"/>
              <a:t>: </a:t>
            </a:r>
            <a:r>
              <a:rPr lang="en-GB" sz="2400" dirty="0" smtClean="0"/>
              <a:t>turnover </a:t>
            </a:r>
            <a:r>
              <a:rPr lang="en-GB" sz="2400" dirty="0"/>
              <a:t>of members: 2%, turnover of </a:t>
            </a:r>
            <a:r>
              <a:rPr lang="en-GB" sz="2400" dirty="0" smtClean="0"/>
              <a:t>agency staff: 20%</a:t>
            </a:r>
            <a:endParaRPr lang="en-GB" sz="2400" dirty="0"/>
          </a:p>
          <a:p>
            <a:pPr marL="0" indent="0">
              <a:buNone/>
            </a:pPr>
            <a:r>
              <a:rPr lang="en-GB" sz="2400" dirty="0" smtClean="0"/>
              <a:t>Management continuity</a:t>
            </a:r>
          </a:p>
          <a:p>
            <a:pPr marL="0" indent="0">
              <a:buNone/>
            </a:pPr>
            <a:r>
              <a:rPr lang="en-GB" sz="2400" dirty="0" smtClean="0"/>
              <a:t>Competitive pay and conditions</a:t>
            </a:r>
          </a:p>
          <a:p>
            <a:pPr marL="0" indent="0">
              <a:buNone/>
            </a:pPr>
            <a:r>
              <a:rPr lang="en-GB" sz="2400" dirty="0" smtClean="0"/>
              <a:t>Guaranteed no redundancies/ work intensification</a:t>
            </a:r>
          </a:p>
          <a:p>
            <a:endParaRPr lang="en-GB" dirty="0" smtClean="0"/>
          </a:p>
          <a:p>
            <a:pPr lvl="1"/>
            <a:endParaRPr lang="en-GB" dirty="0" smtClean="0"/>
          </a:p>
        </p:txBody>
      </p:sp>
    </p:spTree>
    <p:extLst>
      <p:ext uri="{BB962C8B-B14F-4D97-AF65-F5344CB8AC3E}">
        <p14:creationId xmlns:p14="http://schemas.microsoft.com/office/powerpoint/2010/main" val="115810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the ‘Toyota Way’ transfer to the health service?</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11</a:t>
            </a:fld>
            <a:endParaRPr lang="en-GB" dirty="0"/>
          </a:p>
        </p:txBody>
      </p:sp>
      <p:sp>
        <p:nvSpPr>
          <p:cNvPr id="4" name="Content Placeholder 3"/>
          <p:cNvSpPr>
            <a:spLocks noGrp="1"/>
          </p:cNvSpPr>
          <p:nvPr>
            <p:ph idx="1"/>
          </p:nvPr>
        </p:nvSpPr>
        <p:spPr/>
        <p:txBody>
          <a:bodyPr/>
          <a:lstStyle/>
          <a:p>
            <a:pPr marL="0" indent="0">
              <a:buNone/>
            </a:pPr>
            <a:r>
              <a:rPr lang="en-GB" sz="2000" dirty="0" smtClean="0"/>
              <a:t>Mid Staffs Hospital crisis (2005-09)</a:t>
            </a:r>
          </a:p>
          <a:p>
            <a:pPr marL="0" indent="0">
              <a:buNone/>
            </a:pPr>
            <a:r>
              <a:rPr lang="en-GB" sz="2000" dirty="0" smtClean="0"/>
              <a:t>Francis Inquiry Report (February 2013)</a:t>
            </a:r>
          </a:p>
          <a:p>
            <a:pPr marL="0" indent="0">
              <a:buNone/>
            </a:pPr>
            <a:r>
              <a:rPr lang="en-GB" sz="2000" dirty="0" smtClean="0"/>
              <a:t>“A </a:t>
            </a:r>
            <a:r>
              <a:rPr lang="en-GB" sz="2000" dirty="0"/>
              <a:t>disputed estimate </a:t>
            </a:r>
            <a:r>
              <a:rPr lang="en-GB" sz="2000" dirty="0" smtClean="0"/>
              <a:t>suggested </a:t>
            </a:r>
            <a:r>
              <a:rPr lang="en-GB" sz="2000" dirty="0"/>
              <a:t>that between 400 and 1,200 patients died as a result of poor care over the 50 months between January 2005 and March 2009 at Stafford hospital, a small district general hospital in Staffordshire. </a:t>
            </a:r>
            <a:endParaRPr lang="en-GB" sz="2000" dirty="0" smtClean="0"/>
          </a:p>
          <a:p>
            <a:pPr marL="0" indent="0">
              <a:buNone/>
            </a:pPr>
            <a:r>
              <a:rPr lang="en-GB" sz="2000" dirty="0"/>
              <a:t>It is commonly known as the Mid Staffs scandal because Stafford hospital was and is run by the Mid Staffordshire NHS hospital trust, which in 2008 acquired foundation trust status, making it semi-independent of Department </a:t>
            </a:r>
            <a:r>
              <a:rPr lang="en-GB" sz="2000" dirty="0" smtClean="0"/>
              <a:t>of Health control</a:t>
            </a:r>
            <a:r>
              <a:rPr lang="en-GB" sz="2000" dirty="0"/>
              <a:t>. Decision-making and especially cost-cutting as part of its pursuit of that status was later cited as a key reason why poor care took hold and was allowed to </a:t>
            </a:r>
            <a:r>
              <a:rPr lang="en-GB" sz="2000" dirty="0" smtClean="0"/>
              <a:t>persist </a:t>
            </a:r>
            <a:r>
              <a:rPr lang="en-GB" sz="2000" dirty="0"/>
              <a:t>for so long</a:t>
            </a:r>
            <a:r>
              <a:rPr lang="en-GB" sz="2000" dirty="0" smtClean="0"/>
              <a:t>.” </a:t>
            </a:r>
          </a:p>
          <a:p>
            <a:pPr marL="0" indent="0" algn="r">
              <a:buNone/>
            </a:pPr>
            <a:r>
              <a:rPr lang="en-GB" sz="2000" dirty="0" smtClean="0"/>
              <a:t>(</a:t>
            </a:r>
            <a:r>
              <a:rPr lang="en-GB" sz="2000" i="1" dirty="0" smtClean="0"/>
              <a:t>Guardian</a:t>
            </a:r>
            <a:r>
              <a:rPr lang="en-GB" sz="2000" dirty="0" smtClean="0"/>
              <a:t>, 6 February 2013)</a:t>
            </a:r>
            <a:endParaRPr lang="en-GB" sz="2000" dirty="0"/>
          </a:p>
        </p:txBody>
      </p:sp>
    </p:spTree>
    <p:extLst>
      <p:ext uri="{BB962C8B-B14F-4D97-AF65-F5344CB8AC3E}">
        <p14:creationId xmlns:p14="http://schemas.microsoft.com/office/powerpoint/2010/main" val="193518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forward…</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12</a:t>
            </a:fld>
            <a:endParaRPr lang="en-GB" dirty="0"/>
          </a:p>
        </p:txBody>
      </p:sp>
      <p:sp>
        <p:nvSpPr>
          <p:cNvPr id="4" name="Content Placeholder 3"/>
          <p:cNvSpPr>
            <a:spLocks noGrp="1"/>
          </p:cNvSpPr>
          <p:nvPr>
            <p:ph idx="1"/>
          </p:nvPr>
        </p:nvSpPr>
        <p:spPr/>
        <p:txBody>
          <a:bodyPr/>
          <a:lstStyle/>
          <a:p>
            <a:pPr marL="0" indent="0">
              <a:buNone/>
            </a:pPr>
            <a:r>
              <a:rPr lang="en-GB" dirty="0" smtClean="0"/>
              <a:t>NHS made £12.5 m available to five NHS Trusts to buy into the training methods advocated by the Virginia Mason Institute (healthcare institute)</a:t>
            </a:r>
          </a:p>
          <a:p>
            <a:pPr marL="0" indent="0">
              <a:buNone/>
            </a:pPr>
            <a:r>
              <a:rPr lang="en-GB" dirty="0" smtClean="0"/>
              <a:t>Leeds Teaching Hospitals NHS Trust was one of the five successful bidders </a:t>
            </a:r>
          </a:p>
          <a:p>
            <a:pPr marL="0" indent="0">
              <a:buNone/>
            </a:pPr>
            <a:r>
              <a:rPr lang="en-GB" dirty="0" smtClean="0"/>
              <a:t>Basic principle: place the patient first</a:t>
            </a:r>
            <a:endParaRPr lang="en-GB" dirty="0"/>
          </a:p>
        </p:txBody>
      </p:sp>
    </p:spTree>
    <p:extLst>
      <p:ext uri="{BB962C8B-B14F-4D97-AF65-F5344CB8AC3E}">
        <p14:creationId xmlns:p14="http://schemas.microsoft.com/office/powerpoint/2010/main" val="12002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‘Leeds Way’</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13</a:t>
            </a:fld>
            <a:endParaRPr lang="en-GB" dirty="0"/>
          </a:p>
        </p:txBody>
      </p:sp>
      <p:sp>
        <p:nvSpPr>
          <p:cNvPr id="4" name="Content Placeholder 3"/>
          <p:cNvSpPr>
            <a:spLocks noGrp="1"/>
          </p:cNvSpPr>
          <p:nvPr>
            <p:ph idx="1"/>
          </p:nvPr>
        </p:nvSpPr>
        <p:spPr>
          <a:xfrm>
            <a:off x="457200" y="1629552"/>
            <a:ext cx="8229600" cy="4782134"/>
          </a:xfrm>
        </p:spPr>
        <p:txBody>
          <a:bodyPr/>
          <a:lstStyle/>
          <a:p>
            <a:pPr marL="0" indent="0">
              <a:buNone/>
            </a:pPr>
            <a:r>
              <a:rPr lang="en-GB" sz="2000" dirty="0" smtClean="0"/>
              <a:t>The Leeds Improvement Method championed by Trust Chair, Linda Pollard (appointed Feb 2013), and CEO, Julian Hartley (appointed Oct 2013)</a:t>
            </a:r>
          </a:p>
          <a:p>
            <a:pPr marL="0" indent="0">
              <a:buNone/>
            </a:pPr>
            <a:r>
              <a:rPr lang="en-GB" sz="2000" dirty="0" smtClean="0"/>
              <a:t>Crowdsourcing of all 17,000 employees to establish ‘our values’ (5,000 contributed):</a:t>
            </a:r>
          </a:p>
          <a:p>
            <a:pPr>
              <a:buFont typeface="Arial" panose="020B0604020202020204" pitchFamily="34" charset="0"/>
              <a:buChar char="•"/>
            </a:pPr>
            <a:r>
              <a:rPr lang="en-GB" sz="2000" dirty="0" smtClean="0"/>
              <a:t>Patient-centred</a:t>
            </a:r>
          </a:p>
          <a:p>
            <a:pPr>
              <a:buFont typeface="Arial" panose="020B0604020202020204" pitchFamily="34" charset="0"/>
              <a:buChar char="•"/>
            </a:pPr>
            <a:r>
              <a:rPr lang="en-GB" sz="2000" dirty="0" smtClean="0"/>
              <a:t>Fair</a:t>
            </a:r>
          </a:p>
          <a:p>
            <a:pPr>
              <a:buFont typeface="Arial" panose="020B0604020202020204" pitchFamily="34" charset="0"/>
              <a:buChar char="•"/>
            </a:pPr>
            <a:r>
              <a:rPr lang="en-GB" sz="2000" dirty="0" smtClean="0"/>
              <a:t>Accountable</a:t>
            </a:r>
          </a:p>
          <a:p>
            <a:pPr>
              <a:buFont typeface="Arial" panose="020B0604020202020204" pitchFamily="34" charset="0"/>
              <a:buChar char="•"/>
            </a:pPr>
            <a:r>
              <a:rPr lang="en-GB" sz="2000" dirty="0" smtClean="0"/>
              <a:t>Collaborative</a:t>
            </a:r>
          </a:p>
          <a:p>
            <a:pPr>
              <a:buFont typeface="Arial" panose="020B0604020202020204" pitchFamily="34" charset="0"/>
              <a:buChar char="•"/>
            </a:pPr>
            <a:r>
              <a:rPr lang="en-GB" sz="2000" dirty="0" smtClean="0"/>
              <a:t>Empowered</a:t>
            </a:r>
          </a:p>
          <a:p>
            <a:pPr marL="0" indent="0">
              <a:buNone/>
            </a:pPr>
            <a:r>
              <a:rPr lang="en-GB" sz="2000" dirty="0"/>
              <a:t>Toyota-style management integrated into all Leeds NHS Trust </a:t>
            </a:r>
            <a:r>
              <a:rPr lang="en-GB" sz="2000" dirty="0" smtClean="0"/>
              <a:t>procedures, including kaizen, ‘from porters to professors’</a:t>
            </a:r>
            <a:endParaRPr lang="en-GB" sz="2000" dirty="0"/>
          </a:p>
          <a:p>
            <a:pPr marL="0" indent="0">
              <a:buNone/>
            </a:pPr>
            <a:endParaRPr lang="en-GB" dirty="0"/>
          </a:p>
        </p:txBody>
      </p:sp>
    </p:spTree>
    <p:extLst>
      <p:ext uri="{BB962C8B-B14F-4D97-AF65-F5344CB8AC3E}">
        <p14:creationId xmlns:p14="http://schemas.microsoft.com/office/powerpoint/2010/main" val="4269728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49BB3D-90E4-C946-BCF9-8FBC622A1A06}" type="slidenum">
              <a:rPr lang="en-GB" smtClean="0"/>
              <a:t>14</a:t>
            </a:fld>
            <a:endParaRPr lang="en-GB" dirty="0"/>
          </a:p>
        </p:txBody>
      </p:sp>
      <p:pic>
        <p:nvPicPr>
          <p:cNvPr id="1026" name="Picture 2" descr="http://www.leedsth.nhs.uk/assets/Uploads/LIM-Pyramid2.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6300" b="630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8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Leeds Improvement Method</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15</a:t>
            </a:fld>
            <a:endParaRPr lang="en-GB" dirty="0"/>
          </a:p>
        </p:txBody>
      </p:sp>
      <p:sp>
        <p:nvSpPr>
          <p:cNvPr id="4" name="Content Placeholder 3"/>
          <p:cNvSpPr>
            <a:spLocks noGrp="1"/>
          </p:cNvSpPr>
          <p:nvPr>
            <p:ph idx="1"/>
          </p:nvPr>
        </p:nvSpPr>
        <p:spPr>
          <a:xfrm>
            <a:off x="457199" y="1629551"/>
            <a:ext cx="8425543" cy="4967191"/>
          </a:xfrm>
        </p:spPr>
        <p:txBody>
          <a:bodyPr/>
          <a:lstStyle/>
          <a:p>
            <a:r>
              <a:rPr lang="en-GB" dirty="0" smtClean="0"/>
              <a:t>Weekly induction carried out personally by CEO (50-100 new staff every week)</a:t>
            </a:r>
            <a:endParaRPr lang="en-GB" dirty="0"/>
          </a:p>
          <a:p>
            <a:r>
              <a:rPr lang="en-GB" dirty="0" smtClean="0"/>
              <a:t>‘Town hall type meetings’</a:t>
            </a:r>
            <a:endParaRPr lang="en-GB" dirty="0"/>
          </a:p>
          <a:p>
            <a:r>
              <a:rPr lang="en-GB" dirty="0" smtClean="0"/>
              <a:t>Kaizen</a:t>
            </a:r>
          </a:p>
          <a:p>
            <a:r>
              <a:rPr lang="en-GB" dirty="0" smtClean="0"/>
              <a:t>Rapid improvement weeks: intense discussions on how to reduce waste (e.g. patient records, reception areas)</a:t>
            </a:r>
          </a:p>
          <a:p>
            <a:r>
              <a:rPr lang="en-GB" dirty="0" smtClean="0"/>
              <a:t>‘Safety huddles’</a:t>
            </a:r>
          </a:p>
          <a:p>
            <a:r>
              <a:rPr lang="en-GB" dirty="0" smtClean="0"/>
              <a:t>Staff recognised for good ideas, but no expectations about numbers of kaizen to be proposed</a:t>
            </a:r>
            <a:endParaRPr lang="en-GB" dirty="0"/>
          </a:p>
        </p:txBody>
      </p:sp>
    </p:spTree>
    <p:extLst>
      <p:ext uri="{BB962C8B-B14F-4D97-AF65-F5344CB8AC3E}">
        <p14:creationId xmlns:p14="http://schemas.microsoft.com/office/powerpoint/2010/main" val="3639681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Staff-side reactions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16</a:t>
            </a:fld>
            <a:endParaRPr lang="en-GB" dirty="0"/>
          </a:p>
        </p:txBody>
      </p:sp>
      <p:sp>
        <p:nvSpPr>
          <p:cNvPr id="4" name="Content Placeholder 3"/>
          <p:cNvSpPr>
            <a:spLocks noGrp="1"/>
          </p:cNvSpPr>
          <p:nvPr>
            <p:ph idx="1"/>
          </p:nvPr>
        </p:nvSpPr>
        <p:spPr>
          <a:xfrm>
            <a:off x="457200" y="1629552"/>
            <a:ext cx="8229600" cy="4782134"/>
          </a:xfrm>
        </p:spPr>
        <p:txBody>
          <a:bodyPr/>
          <a:lstStyle/>
          <a:p>
            <a:pPr marL="0" indent="0">
              <a:buNone/>
            </a:pPr>
            <a:r>
              <a:rPr lang="en-GB" dirty="0" smtClean="0"/>
              <a:t>Respect for staff embedded in system to prevent work intensification (which would be challenged by the unions)</a:t>
            </a:r>
          </a:p>
          <a:p>
            <a:pPr marL="0" indent="0">
              <a:buNone/>
            </a:pPr>
            <a:r>
              <a:rPr lang="en-GB" dirty="0"/>
              <a:t>No redundancies result from </a:t>
            </a:r>
            <a:r>
              <a:rPr lang="en-GB" dirty="0" smtClean="0"/>
              <a:t>improvements</a:t>
            </a:r>
          </a:p>
          <a:p>
            <a:pPr marL="0" indent="0">
              <a:buNone/>
            </a:pPr>
            <a:r>
              <a:rPr lang="en-GB" dirty="0"/>
              <a:t>Focus on waste reduction and improvements, not </a:t>
            </a:r>
            <a:r>
              <a:rPr lang="en-GB" dirty="0" smtClean="0"/>
              <a:t>cost-cutting</a:t>
            </a:r>
            <a:endParaRPr lang="en-GB" dirty="0"/>
          </a:p>
          <a:p>
            <a:pPr marL="0" indent="0">
              <a:buNone/>
            </a:pPr>
            <a:r>
              <a:rPr lang="en-GB" dirty="0" smtClean="0"/>
              <a:t>Chair of Staff Council involved from start to keep everything open (Staff Council represents 14 staff-side organisations, including Unite, Unison and GMB, as well as RCN, RCM etc.)</a:t>
            </a:r>
          </a:p>
        </p:txBody>
      </p:sp>
    </p:spTree>
    <p:extLst>
      <p:ext uri="{BB962C8B-B14F-4D97-AF65-F5344CB8AC3E}">
        <p14:creationId xmlns:p14="http://schemas.microsoft.com/office/powerpoint/2010/main" val="3144883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17</a:t>
            </a:fld>
            <a:endParaRPr lang="en-GB" dirty="0"/>
          </a:p>
        </p:txBody>
      </p:sp>
      <p:sp>
        <p:nvSpPr>
          <p:cNvPr id="4" name="Content Placeholder 3"/>
          <p:cNvSpPr>
            <a:spLocks noGrp="1"/>
          </p:cNvSpPr>
          <p:nvPr>
            <p:ph idx="1"/>
          </p:nvPr>
        </p:nvSpPr>
        <p:spPr>
          <a:xfrm>
            <a:off x="457199" y="1629552"/>
            <a:ext cx="8414657" cy="4883462"/>
          </a:xfrm>
        </p:spPr>
        <p:txBody>
          <a:bodyPr/>
          <a:lstStyle/>
          <a:p>
            <a:pPr marL="0" indent="0">
              <a:buNone/>
            </a:pPr>
            <a:r>
              <a:rPr lang="en-GB" dirty="0" smtClean="0"/>
              <a:t>Staff surveys over 12 years – linear data, same questions</a:t>
            </a:r>
          </a:p>
          <a:p>
            <a:pPr marL="0" indent="0">
              <a:buNone/>
            </a:pPr>
            <a:r>
              <a:rPr lang="en-GB" dirty="0" smtClean="0"/>
              <a:t>Between 5,000 and 7,000 returns out of 17,000 staff</a:t>
            </a:r>
          </a:p>
          <a:p>
            <a:pPr marL="0" indent="0">
              <a:buNone/>
            </a:pPr>
            <a:r>
              <a:rPr lang="en-GB" dirty="0" smtClean="0"/>
              <a:t>2012: 18 questions in bottom 20%, one in top 20%</a:t>
            </a:r>
          </a:p>
          <a:p>
            <a:pPr marL="0" indent="0">
              <a:buNone/>
            </a:pPr>
            <a:r>
              <a:rPr lang="en-GB" dirty="0" smtClean="0"/>
              <a:t>2017: one question in bottom 20%, 13 in top 20%</a:t>
            </a:r>
          </a:p>
          <a:p>
            <a:pPr marL="0" indent="0">
              <a:buNone/>
            </a:pPr>
            <a:r>
              <a:rPr lang="en-GB" dirty="0" smtClean="0"/>
              <a:t>N.B. - </a:t>
            </a:r>
          </a:p>
          <a:p>
            <a:pPr marL="0" indent="0">
              <a:buNone/>
            </a:pPr>
            <a:r>
              <a:rPr lang="en-GB" dirty="0" smtClean="0"/>
              <a:t>Only 2.4% payroll spent on agency staff</a:t>
            </a:r>
          </a:p>
          <a:p>
            <a:pPr marL="0" indent="0">
              <a:buNone/>
            </a:pPr>
            <a:r>
              <a:rPr lang="en-GB" dirty="0" smtClean="0"/>
              <a:t>Very little outsourcing – patient catering, cleaning, security, estates/ facilities all in-house.</a:t>
            </a:r>
            <a:endParaRPr lang="en-GB" dirty="0"/>
          </a:p>
        </p:txBody>
      </p:sp>
    </p:spTree>
    <p:extLst>
      <p:ext uri="{BB962C8B-B14F-4D97-AF65-F5344CB8AC3E}">
        <p14:creationId xmlns:p14="http://schemas.microsoft.com/office/powerpoint/2010/main" val="4175945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Toyota/ Leeds NHS Trust comparisons (1)</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18</a:t>
            </a:fld>
            <a:endParaRPr lang="en-GB" dirty="0"/>
          </a:p>
        </p:txBody>
      </p:sp>
      <p:sp>
        <p:nvSpPr>
          <p:cNvPr id="4" name="Content Placeholder 3"/>
          <p:cNvSpPr>
            <a:spLocks noGrp="1"/>
          </p:cNvSpPr>
          <p:nvPr>
            <p:ph idx="1"/>
          </p:nvPr>
        </p:nvSpPr>
        <p:spPr>
          <a:xfrm>
            <a:off x="457200" y="1629552"/>
            <a:ext cx="8229600" cy="4738591"/>
          </a:xfrm>
        </p:spPr>
        <p:txBody>
          <a:bodyPr/>
          <a:lstStyle/>
          <a:p>
            <a:pPr marL="0" indent="0">
              <a:buNone/>
            </a:pPr>
            <a:r>
              <a:rPr lang="en-GB" i="1" dirty="0" smtClean="0"/>
              <a:t>How embedded is the ‘Leeds Way’?</a:t>
            </a:r>
          </a:p>
          <a:p>
            <a:pPr marL="0" indent="0">
              <a:buNone/>
            </a:pPr>
            <a:r>
              <a:rPr lang="en-GB" dirty="0"/>
              <a:t>Brownfield v. greenfield </a:t>
            </a:r>
            <a:r>
              <a:rPr lang="en-GB" dirty="0" smtClean="0"/>
              <a:t>sites</a:t>
            </a:r>
          </a:p>
          <a:p>
            <a:pPr marL="0" indent="0">
              <a:buNone/>
            </a:pPr>
            <a:r>
              <a:rPr lang="en-GB" dirty="0"/>
              <a:t>Continuity of management </a:t>
            </a:r>
            <a:r>
              <a:rPr lang="en-GB" dirty="0" smtClean="0"/>
              <a:t>at Toyota (personnel and style)</a:t>
            </a:r>
          </a:p>
          <a:p>
            <a:pPr marL="0" indent="0">
              <a:buNone/>
            </a:pPr>
            <a:r>
              <a:rPr lang="en-GB" dirty="0" smtClean="0"/>
              <a:t>Recruitment – members at Toyota a ‘blank slate’, single status, very few occupational categories, integrated production </a:t>
            </a:r>
          </a:p>
          <a:p>
            <a:pPr marL="0" indent="0">
              <a:buNone/>
            </a:pPr>
            <a:r>
              <a:rPr lang="en-GB" dirty="0" smtClean="0"/>
              <a:t>Stable employment – agency used as a buffer to protect ‘core’</a:t>
            </a:r>
          </a:p>
          <a:p>
            <a:pPr marL="0" indent="0">
              <a:buNone/>
            </a:pPr>
            <a:endParaRPr lang="en-GB" dirty="0"/>
          </a:p>
        </p:txBody>
      </p:sp>
    </p:spTree>
    <p:extLst>
      <p:ext uri="{BB962C8B-B14F-4D97-AF65-F5344CB8AC3E}">
        <p14:creationId xmlns:p14="http://schemas.microsoft.com/office/powerpoint/2010/main" val="2162082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Toyota/ Leeds NHS Trust </a:t>
            </a:r>
            <a:r>
              <a:rPr lang="en-GB" dirty="0" smtClean="0"/>
              <a:t>comparisons (2)</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19</a:t>
            </a:fld>
            <a:endParaRPr lang="en-GB" dirty="0"/>
          </a:p>
        </p:txBody>
      </p:sp>
      <p:sp>
        <p:nvSpPr>
          <p:cNvPr id="4" name="Content Placeholder 3"/>
          <p:cNvSpPr>
            <a:spLocks noGrp="1"/>
          </p:cNvSpPr>
          <p:nvPr>
            <p:ph idx="1"/>
          </p:nvPr>
        </p:nvSpPr>
        <p:spPr>
          <a:xfrm>
            <a:off x="457200" y="1629552"/>
            <a:ext cx="8229600" cy="5099462"/>
          </a:xfrm>
        </p:spPr>
        <p:txBody>
          <a:bodyPr/>
          <a:lstStyle/>
          <a:p>
            <a:pPr marL="0" indent="0">
              <a:buNone/>
            </a:pPr>
            <a:r>
              <a:rPr lang="en-GB" sz="2400" dirty="0"/>
              <a:t>Political nature of NHS, Mid Staffs crisis led to </a:t>
            </a:r>
            <a:r>
              <a:rPr lang="en-GB" sz="2400" dirty="0" smtClean="0"/>
              <a:t>re-think (Cf. MRSA deaths led to rethink over outsourcing hospital cleaning services)</a:t>
            </a:r>
          </a:p>
          <a:p>
            <a:pPr marL="0" indent="0">
              <a:buNone/>
            </a:pPr>
            <a:r>
              <a:rPr lang="en-GB" sz="2400" dirty="0" smtClean="0"/>
              <a:t>Leeds NHS Trust bought into the Virginia Mason method following competitive bidding process</a:t>
            </a:r>
            <a:endParaRPr lang="en-GB" sz="2400" dirty="0"/>
          </a:p>
          <a:p>
            <a:pPr marL="0" indent="0">
              <a:buNone/>
            </a:pPr>
            <a:r>
              <a:rPr lang="en-GB" sz="2400" dirty="0"/>
              <a:t>‘Leeds Way’ led </a:t>
            </a:r>
            <a:r>
              <a:rPr lang="en-GB" sz="2400" dirty="0" smtClean="0"/>
              <a:t>by ‘champions’ from </a:t>
            </a:r>
            <a:r>
              <a:rPr lang="en-GB" sz="2400" dirty="0"/>
              <a:t>the top: future change of management or priorities could change things back</a:t>
            </a:r>
            <a:r>
              <a:rPr lang="en-GB" sz="2400" dirty="0" smtClean="0"/>
              <a:t>? what if Julian Hartley were to leave? </a:t>
            </a:r>
          </a:p>
          <a:p>
            <a:pPr marL="0" indent="0">
              <a:buNone/>
            </a:pPr>
            <a:r>
              <a:rPr lang="en-GB" sz="2400" dirty="0" smtClean="0"/>
              <a:t>Recruitment </a:t>
            </a:r>
            <a:r>
              <a:rPr lang="en-GB" sz="2400" dirty="0"/>
              <a:t>– Leeds, many levels, many occupations, higher </a:t>
            </a:r>
            <a:r>
              <a:rPr lang="en-GB" sz="2400" dirty="0" smtClean="0"/>
              <a:t>turnover, some categories recruited by the university (e.g. student nurses)</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14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this presentation covers…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a:t>
            </a:fld>
            <a:endParaRPr lang="en-GB" dirty="0"/>
          </a:p>
        </p:txBody>
      </p:sp>
      <p:sp>
        <p:nvSpPr>
          <p:cNvPr id="4" name="Content Placeholder 3"/>
          <p:cNvSpPr>
            <a:spLocks noGrp="1"/>
          </p:cNvSpPr>
          <p:nvPr>
            <p:ph idx="1"/>
          </p:nvPr>
        </p:nvSpPr>
        <p:spPr>
          <a:xfrm>
            <a:off x="457200" y="1629552"/>
            <a:ext cx="8229600" cy="5010734"/>
          </a:xfrm>
        </p:spPr>
        <p:txBody>
          <a:bodyPr/>
          <a:lstStyle/>
          <a:p>
            <a:r>
              <a:rPr lang="en-GB" dirty="0" smtClean="0"/>
              <a:t>Presentation based on interim results from project</a:t>
            </a:r>
          </a:p>
          <a:p>
            <a:r>
              <a:rPr lang="en-GB" dirty="0" smtClean="0"/>
              <a:t>Overview of social partner views on direct participation</a:t>
            </a:r>
          </a:p>
          <a:p>
            <a:r>
              <a:rPr lang="en-GB" dirty="0" smtClean="0"/>
              <a:t>Toyota: outline of direct participation (the ‘Toyota Way’)</a:t>
            </a:r>
          </a:p>
          <a:p>
            <a:r>
              <a:rPr lang="en-GB" dirty="0" smtClean="0"/>
              <a:t>Leeds Teaching Hospitals NHS Trust (the ‘Leeds Way’)</a:t>
            </a:r>
          </a:p>
          <a:p>
            <a:r>
              <a:rPr lang="en-GB" dirty="0" smtClean="0"/>
              <a:t>Contrasts and comparisons: </a:t>
            </a:r>
          </a:p>
          <a:p>
            <a:pPr marL="0" indent="0">
              <a:buNone/>
            </a:pPr>
            <a:r>
              <a:rPr lang="en-GB" dirty="0"/>
              <a:t>	</a:t>
            </a:r>
            <a:r>
              <a:rPr lang="en-GB" dirty="0" smtClean="0"/>
              <a:t>to what extent can the ‘Toyota Way’ be transferred 	to hospitals and embedded into them? </a:t>
            </a:r>
          </a:p>
          <a:p>
            <a:pPr marL="0" indent="0">
              <a:buNone/>
            </a:pPr>
            <a:r>
              <a:rPr lang="en-GB" dirty="0" smtClean="0"/>
              <a:t> </a:t>
            </a:r>
            <a:endParaRPr lang="en-GB" dirty="0"/>
          </a:p>
        </p:txBody>
      </p:sp>
    </p:spTree>
    <p:extLst>
      <p:ext uri="{BB962C8B-B14F-4D97-AF65-F5344CB8AC3E}">
        <p14:creationId xmlns:p14="http://schemas.microsoft.com/office/powerpoint/2010/main" val="192686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20</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sz="2400" dirty="0" smtClean="0"/>
              <a:t>Durability of direct participation at its most transformative – many factors involved, e.g. </a:t>
            </a:r>
          </a:p>
          <a:p>
            <a:r>
              <a:rPr lang="en-GB" sz="2400" dirty="0" smtClean="0"/>
              <a:t>Greenfield/ brownfield site?</a:t>
            </a:r>
          </a:p>
          <a:p>
            <a:r>
              <a:rPr lang="en-GB" sz="2400" dirty="0" smtClean="0"/>
              <a:t>Continuity of management?</a:t>
            </a:r>
          </a:p>
          <a:p>
            <a:r>
              <a:rPr lang="en-GB" sz="2400" dirty="0"/>
              <a:t>Dependence on champions?</a:t>
            </a:r>
          </a:p>
          <a:p>
            <a:r>
              <a:rPr lang="en-GB" sz="2400" dirty="0" smtClean="0"/>
              <a:t>Control over recruitment? </a:t>
            </a:r>
          </a:p>
          <a:p>
            <a:r>
              <a:rPr lang="en-GB" sz="2400" dirty="0" smtClean="0"/>
              <a:t>Nature of local labour markets? </a:t>
            </a:r>
          </a:p>
          <a:p>
            <a:r>
              <a:rPr lang="en-GB" sz="2400" dirty="0" smtClean="0"/>
              <a:t>Nature of the work itself? (Hospitals are far more complex than car plants!)</a:t>
            </a:r>
          </a:p>
          <a:p>
            <a:r>
              <a:rPr lang="en-GB" sz="2400" dirty="0" smtClean="0"/>
              <a:t>And, of course, role of unions?</a:t>
            </a:r>
          </a:p>
          <a:p>
            <a:pPr marL="0" indent="0">
              <a:buNone/>
            </a:pPr>
            <a:endParaRPr lang="en-GB" dirty="0"/>
          </a:p>
        </p:txBody>
      </p:sp>
    </p:spTree>
    <p:extLst>
      <p:ext uri="{BB962C8B-B14F-4D97-AF65-F5344CB8AC3E}">
        <p14:creationId xmlns:p14="http://schemas.microsoft.com/office/powerpoint/2010/main" val="475634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interviews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21</a:t>
            </a:fld>
            <a:endParaRPr lang="en-GB" dirty="0"/>
          </a:p>
        </p:txBody>
      </p:sp>
      <p:sp>
        <p:nvSpPr>
          <p:cNvPr id="4" name="Content Placeholder 3"/>
          <p:cNvSpPr>
            <a:spLocks noGrp="1"/>
          </p:cNvSpPr>
          <p:nvPr>
            <p:ph idx="1"/>
          </p:nvPr>
        </p:nvSpPr>
        <p:spPr/>
        <p:txBody>
          <a:bodyPr/>
          <a:lstStyle/>
          <a:p>
            <a:pPr marL="0" indent="0">
              <a:buNone/>
            </a:pPr>
            <a:r>
              <a:rPr lang="en-GB" sz="1800" dirty="0"/>
              <a:t>Stage </a:t>
            </a:r>
            <a:r>
              <a:rPr lang="en-GB" sz="1800" dirty="0" smtClean="0"/>
              <a:t>two: </a:t>
            </a:r>
            <a:r>
              <a:rPr lang="en-GB" sz="1800" dirty="0"/>
              <a:t>eight interviewees, five social partner organisations</a:t>
            </a:r>
          </a:p>
          <a:p>
            <a:r>
              <a:rPr lang="en-GB" sz="1800" dirty="0"/>
              <a:t>IPA – Patrick </a:t>
            </a:r>
            <a:r>
              <a:rPr lang="en-GB" sz="1800" dirty="0" err="1"/>
              <a:t>Briône</a:t>
            </a:r>
            <a:r>
              <a:rPr lang="en-GB" sz="1800" dirty="0"/>
              <a:t>, Derek </a:t>
            </a:r>
            <a:r>
              <a:rPr lang="en-GB" sz="1800" dirty="0" err="1" smtClean="0"/>
              <a:t>Luckhurst</a:t>
            </a:r>
            <a:r>
              <a:rPr lang="en-GB" sz="1800" dirty="0" smtClean="0"/>
              <a:t> (12 </a:t>
            </a:r>
            <a:r>
              <a:rPr lang="en-GB" sz="1800" dirty="0"/>
              <a:t>September </a:t>
            </a:r>
            <a:r>
              <a:rPr lang="en-GB" sz="1800" dirty="0" smtClean="0"/>
              <a:t>2017)</a:t>
            </a:r>
            <a:endParaRPr lang="en-GB" sz="1800" dirty="0"/>
          </a:p>
          <a:p>
            <a:r>
              <a:rPr lang="en-GB" sz="1800" dirty="0"/>
              <a:t>CIPD – </a:t>
            </a:r>
            <a:r>
              <a:rPr lang="en-GB" sz="1800" dirty="0" err="1"/>
              <a:t>Ramya</a:t>
            </a:r>
            <a:r>
              <a:rPr lang="en-GB" sz="1800" dirty="0"/>
              <a:t> </a:t>
            </a:r>
            <a:r>
              <a:rPr lang="en-GB" sz="1800" dirty="0" err="1" smtClean="0"/>
              <a:t>Yarlagadda</a:t>
            </a:r>
            <a:r>
              <a:rPr lang="en-GB" sz="1800" dirty="0" smtClean="0"/>
              <a:t> (14 </a:t>
            </a:r>
            <a:r>
              <a:rPr lang="en-GB" sz="1800" dirty="0"/>
              <a:t>September </a:t>
            </a:r>
            <a:r>
              <a:rPr lang="en-GB" sz="1800" dirty="0" smtClean="0"/>
              <a:t>2017)</a:t>
            </a:r>
            <a:endParaRPr lang="en-GB" sz="1800" dirty="0"/>
          </a:p>
          <a:p>
            <a:r>
              <a:rPr lang="en-GB" sz="1800" dirty="0"/>
              <a:t>Unite the Union – Tony Burke, Ben </a:t>
            </a:r>
            <a:r>
              <a:rPr lang="en-GB" sz="1800" dirty="0" smtClean="0"/>
              <a:t>Richards (22 </a:t>
            </a:r>
            <a:r>
              <a:rPr lang="en-GB" sz="1800" dirty="0"/>
              <a:t>September </a:t>
            </a:r>
            <a:r>
              <a:rPr lang="en-GB" sz="1800" dirty="0" smtClean="0"/>
              <a:t>2017)</a:t>
            </a:r>
            <a:endParaRPr lang="en-GB" sz="1800" dirty="0"/>
          </a:p>
          <a:p>
            <a:r>
              <a:rPr lang="en-GB" sz="1800" dirty="0"/>
              <a:t>TUC – Matthew </a:t>
            </a:r>
            <a:r>
              <a:rPr lang="en-GB" sz="1800" dirty="0" err="1"/>
              <a:t>Creagh</a:t>
            </a:r>
            <a:r>
              <a:rPr lang="en-GB" sz="1800" dirty="0"/>
              <a:t>, Iain </a:t>
            </a:r>
            <a:r>
              <a:rPr lang="en-GB" sz="1800" dirty="0" smtClean="0"/>
              <a:t>Murray (18 </a:t>
            </a:r>
            <a:r>
              <a:rPr lang="en-GB" sz="1800" dirty="0"/>
              <a:t>December </a:t>
            </a:r>
            <a:r>
              <a:rPr lang="en-GB" sz="1800" dirty="0" smtClean="0"/>
              <a:t>2017)</a:t>
            </a:r>
            <a:endParaRPr lang="en-GB" sz="1800" dirty="0"/>
          </a:p>
          <a:p>
            <a:r>
              <a:rPr lang="en-GB" sz="1800" dirty="0"/>
              <a:t>Workplace Innovation Ltd/ Workplace Innovation Europe – Peter </a:t>
            </a:r>
            <a:r>
              <a:rPr lang="en-GB" sz="1800" dirty="0" err="1" smtClean="0"/>
              <a:t>Totterdill</a:t>
            </a:r>
            <a:r>
              <a:rPr lang="en-GB" sz="1800" dirty="0" smtClean="0"/>
              <a:t> (10 </a:t>
            </a:r>
            <a:r>
              <a:rPr lang="en-GB" sz="1800" dirty="0"/>
              <a:t>January </a:t>
            </a:r>
            <a:r>
              <a:rPr lang="en-GB" sz="1800" dirty="0" smtClean="0"/>
              <a:t>2018)</a:t>
            </a:r>
            <a:endParaRPr lang="en-GB" sz="1800" dirty="0"/>
          </a:p>
          <a:p>
            <a:r>
              <a:rPr lang="en-GB" sz="1800" dirty="0" smtClean="0"/>
              <a:t>(CBI </a:t>
            </a:r>
            <a:r>
              <a:rPr lang="en-GB" sz="1800" dirty="0"/>
              <a:t>– declined, 17 August </a:t>
            </a:r>
            <a:r>
              <a:rPr lang="en-GB" sz="1800" dirty="0" smtClean="0"/>
              <a:t>2017)</a:t>
            </a:r>
            <a:endParaRPr lang="en-GB" sz="1800" dirty="0"/>
          </a:p>
          <a:p>
            <a:endParaRPr lang="en-GB" dirty="0"/>
          </a:p>
        </p:txBody>
      </p:sp>
    </p:spTree>
    <p:extLst>
      <p:ext uri="{BB962C8B-B14F-4D97-AF65-F5344CB8AC3E}">
        <p14:creationId xmlns:p14="http://schemas.microsoft.com/office/powerpoint/2010/main" val="256317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interviews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22</a:t>
            </a:fld>
            <a:endParaRPr lang="en-GB" dirty="0"/>
          </a:p>
        </p:txBody>
      </p:sp>
      <p:sp>
        <p:nvSpPr>
          <p:cNvPr id="4" name="Content Placeholder 3"/>
          <p:cNvSpPr>
            <a:spLocks noGrp="1"/>
          </p:cNvSpPr>
          <p:nvPr>
            <p:ph idx="1"/>
          </p:nvPr>
        </p:nvSpPr>
        <p:spPr>
          <a:xfrm>
            <a:off x="261257" y="1629552"/>
            <a:ext cx="8632371" cy="4883462"/>
          </a:xfrm>
        </p:spPr>
        <p:txBody>
          <a:bodyPr/>
          <a:lstStyle/>
          <a:p>
            <a:pPr marL="0" indent="0">
              <a:buNone/>
            </a:pPr>
            <a:r>
              <a:rPr lang="en-GB" sz="1800" dirty="0" smtClean="0"/>
              <a:t>Stage three: eight interviewees, two organisations (manufacturing/ hospital)</a:t>
            </a:r>
          </a:p>
          <a:p>
            <a:pPr marL="0" indent="0">
              <a:buNone/>
            </a:pPr>
            <a:r>
              <a:rPr lang="en-GB" sz="1800" i="1" dirty="0" smtClean="0"/>
              <a:t>Toyota Motor Manufacturing UK:</a:t>
            </a:r>
          </a:p>
          <a:p>
            <a:r>
              <a:rPr lang="en-GB" sz="1800" dirty="0" smtClean="0"/>
              <a:t>Peter </a:t>
            </a:r>
            <a:r>
              <a:rPr lang="en-GB" sz="1800" dirty="0" err="1" smtClean="0"/>
              <a:t>Tsouvallaris</a:t>
            </a:r>
            <a:r>
              <a:rPr lang="en-GB" sz="1800" dirty="0" smtClean="0"/>
              <a:t>, full-time senior representative, Unite (21 Feb 2018)</a:t>
            </a:r>
          </a:p>
          <a:p>
            <a:r>
              <a:rPr lang="en-GB" sz="1800" dirty="0" smtClean="0"/>
              <a:t>Tom Sawyer, Unite, East Midlands Regional Officer (21 Feb 2018)</a:t>
            </a:r>
          </a:p>
          <a:p>
            <a:r>
              <a:rPr lang="en-GB" sz="1800" dirty="0" smtClean="0"/>
              <a:t>Dan Janes, section manager, Human Resources (21 Feb 2018)</a:t>
            </a:r>
          </a:p>
          <a:p>
            <a:pPr marL="0" indent="0">
              <a:buNone/>
            </a:pPr>
            <a:r>
              <a:rPr lang="en-GB" sz="1800" i="1" dirty="0" smtClean="0"/>
              <a:t>Leeds Teaching Hospitals NHS Trust (St James’s University Hospital, Leeds):</a:t>
            </a:r>
          </a:p>
          <a:p>
            <a:r>
              <a:rPr lang="en-GB" sz="1800" dirty="0" smtClean="0"/>
              <a:t>Dean </a:t>
            </a:r>
            <a:r>
              <a:rPr lang="en-GB" sz="1800" dirty="0" err="1" smtClean="0"/>
              <a:t>Royles</a:t>
            </a:r>
            <a:r>
              <a:rPr lang="en-GB" sz="1800" dirty="0" smtClean="0"/>
              <a:t>, Director of HR and Organisational Development (27 Feb 2018)</a:t>
            </a:r>
          </a:p>
          <a:p>
            <a:r>
              <a:rPr lang="en-GB" sz="1800" dirty="0" smtClean="0"/>
              <a:t>Joe Cohen, Chair of Staff Council (27 Feb 2018)</a:t>
            </a:r>
          </a:p>
          <a:p>
            <a:r>
              <a:rPr lang="en-GB" sz="1800" dirty="0" smtClean="0"/>
              <a:t>Karen Vella, Deputy Director of HR – Organisational Development (27 Feb 2018)</a:t>
            </a:r>
          </a:p>
          <a:p>
            <a:r>
              <a:rPr lang="en-GB" sz="1800" dirty="0" err="1" smtClean="0"/>
              <a:t>Wyn</a:t>
            </a:r>
            <a:r>
              <a:rPr lang="en-GB" sz="1800" dirty="0" smtClean="0"/>
              <a:t> Jones, Deputy Director of HR – Resourcing and Workforce Systems (28 Feb 2018)</a:t>
            </a:r>
          </a:p>
          <a:p>
            <a:r>
              <a:rPr lang="en-GB" sz="1800" dirty="0" smtClean="0"/>
              <a:t>Julie Sutcliffe, Head of Medical Workforce (28 Feb 2018)</a:t>
            </a:r>
          </a:p>
          <a:p>
            <a:pPr marL="0" indent="0">
              <a:buNone/>
            </a:pPr>
            <a:endParaRPr lang="en-GB" sz="1600" dirty="0" smtClean="0"/>
          </a:p>
          <a:p>
            <a:pPr marL="0" indent="0">
              <a:buNone/>
            </a:pPr>
            <a:endParaRPr lang="en-GB" sz="1600" dirty="0"/>
          </a:p>
        </p:txBody>
      </p:sp>
    </p:spTree>
    <p:extLst>
      <p:ext uri="{BB962C8B-B14F-4D97-AF65-F5344CB8AC3E}">
        <p14:creationId xmlns:p14="http://schemas.microsoft.com/office/powerpoint/2010/main" val="289986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 Trusts (Virginia Mason methods)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23</a:t>
            </a:fld>
            <a:endParaRPr lang="en-GB" dirty="0"/>
          </a:p>
        </p:txBody>
      </p:sp>
      <p:sp>
        <p:nvSpPr>
          <p:cNvPr id="4" name="Content Placeholder 3"/>
          <p:cNvSpPr>
            <a:spLocks noGrp="1"/>
          </p:cNvSpPr>
          <p:nvPr>
            <p:ph idx="1"/>
          </p:nvPr>
        </p:nvSpPr>
        <p:spPr/>
        <p:txBody>
          <a:bodyPr/>
          <a:lstStyle/>
          <a:p>
            <a:r>
              <a:rPr lang="en-GB" dirty="0">
                <a:hlinkClick r:id="rId2"/>
              </a:rPr>
              <a:t>University Hospitals Coventry and Warwickshire NHS Trust</a:t>
            </a:r>
            <a:endParaRPr lang="en-GB" dirty="0"/>
          </a:p>
          <a:p>
            <a:r>
              <a:rPr lang="en-GB" dirty="0" smtClean="0">
                <a:hlinkClick r:id="rId3"/>
              </a:rPr>
              <a:t>Shrewsbury </a:t>
            </a:r>
            <a:r>
              <a:rPr lang="en-GB" dirty="0">
                <a:hlinkClick r:id="rId3"/>
              </a:rPr>
              <a:t>and Telford Hospital NHS Trust</a:t>
            </a:r>
            <a:endParaRPr lang="en-GB" dirty="0"/>
          </a:p>
          <a:p>
            <a:r>
              <a:rPr lang="en-GB" dirty="0">
                <a:hlinkClick r:id="rId4"/>
              </a:rPr>
              <a:t>Barking, Havering and Redbridge University Hospitals NHS Trust</a:t>
            </a:r>
            <a:endParaRPr lang="en-GB" dirty="0"/>
          </a:p>
          <a:p>
            <a:r>
              <a:rPr lang="en-GB" dirty="0" smtClean="0">
                <a:hlinkClick r:id="rId5"/>
              </a:rPr>
              <a:t>Leeds </a:t>
            </a:r>
            <a:r>
              <a:rPr lang="en-GB" dirty="0">
                <a:hlinkClick r:id="rId5"/>
              </a:rPr>
              <a:t>Teaching Hospitals NHS Trust</a:t>
            </a:r>
            <a:endParaRPr lang="en-GB" dirty="0"/>
          </a:p>
          <a:p>
            <a:r>
              <a:rPr lang="en-GB" dirty="0">
                <a:hlinkClick r:id="rId6"/>
              </a:rPr>
              <a:t>Surrey and Sussex Healthcare NHS Trust</a:t>
            </a:r>
            <a:endParaRPr lang="en-GB" dirty="0"/>
          </a:p>
          <a:p>
            <a:endParaRPr lang="en-GB" dirty="0"/>
          </a:p>
        </p:txBody>
      </p:sp>
    </p:spTree>
    <p:extLst>
      <p:ext uri="{BB962C8B-B14F-4D97-AF65-F5344CB8AC3E}">
        <p14:creationId xmlns:p14="http://schemas.microsoft.com/office/powerpoint/2010/main" val="786297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Leeds Teaching Hospitals NHS Trust </a:t>
            </a:r>
            <a:r>
              <a:rPr lang="en-GB" dirty="0" smtClean="0"/>
              <a:t>staff profiles: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24</a:t>
            </a:fld>
            <a:endParaRPr lang="en-GB" dirty="0"/>
          </a:p>
        </p:txBody>
      </p:sp>
      <p:sp>
        <p:nvSpPr>
          <p:cNvPr id="4" name="Content Placeholder 3"/>
          <p:cNvSpPr>
            <a:spLocks noGrp="1"/>
          </p:cNvSpPr>
          <p:nvPr>
            <p:ph idx="1"/>
          </p:nvPr>
        </p:nvSpPr>
        <p:spPr/>
        <p:txBody>
          <a:bodyPr/>
          <a:lstStyle/>
          <a:p>
            <a:r>
              <a:rPr lang="en-GB" sz="1600" dirty="0" smtClean="0"/>
              <a:t>11,604 </a:t>
            </a:r>
            <a:r>
              <a:rPr lang="en-GB" sz="1600" dirty="0"/>
              <a:t>Full Time employees (65.42%)</a:t>
            </a:r>
          </a:p>
          <a:p>
            <a:r>
              <a:rPr lang="en-GB" sz="1600" dirty="0"/>
              <a:t>5,815 Part Time employees (32.78%)</a:t>
            </a:r>
          </a:p>
          <a:p>
            <a:pPr marL="0" indent="0">
              <a:buNone/>
            </a:pPr>
            <a:r>
              <a:rPr lang="en-GB" sz="1600" dirty="0"/>
              <a:t>Of which </a:t>
            </a:r>
          </a:p>
          <a:p>
            <a:pPr marL="0" indent="0">
              <a:buNone/>
            </a:pPr>
            <a:r>
              <a:rPr lang="en-GB" sz="1600" dirty="0"/>
              <a:t>2,985 Fixed Term Contracts (16.82%) ** Full Time Fixed Term Contracts will also have been counted as a Full Time </a:t>
            </a:r>
            <a:r>
              <a:rPr lang="en-GB" sz="1600" dirty="0" smtClean="0"/>
              <a:t>Employee</a:t>
            </a:r>
            <a:endParaRPr lang="en-GB" sz="1600" dirty="0"/>
          </a:p>
          <a:p>
            <a:pPr marL="0" indent="0">
              <a:buNone/>
            </a:pPr>
            <a:r>
              <a:rPr lang="en-GB" sz="1600" dirty="0"/>
              <a:t>803 Zero Hours contacts including Bank (4.52%) ** This includes any honorary contracts where the </a:t>
            </a:r>
            <a:r>
              <a:rPr lang="en-GB" sz="1600" dirty="0" err="1"/>
              <a:t>fte</a:t>
            </a:r>
            <a:r>
              <a:rPr lang="en-GB" sz="1600" dirty="0"/>
              <a:t> is 0 and potentially substantive staff who also have a separate bank contract but not staff bank contracts.</a:t>
            </a:r>
          </a:p>
          <a:p>
            <a:pPr marL="0" indent="0">
              <a:buNone/>
            </a:pPr>
            <a:r>
              <a:rPr lang="en-GB" sz="1600" dirty="0"/>
              <a:t>We currently have 1,655 people on our nurse bank - both registered and unregistered staff, </a:t>
            </a:r>
          </a:p>
          <a:p>
            <a:pPr marL="0" indent="0">
              <a:buNone/>
            </a:pPr>
            <a:r>
              <a:rPr lang="en-GB" sz="1600" dirty="0"/>
              <a:t>343 Honorary contracts (1.93%) ** FTE can be &gt; 0</a:t>
            </a:r>
          </a:p>
          <a:p>
            <a:pPr marL="0" indent="0">
              <a:buNone/>
            </a:pPr>
            <a:r>
              <a:rPr lang="en-GB" sz="1600" dirty="0" smtClean="0"/>
              <a:t>452 </a:t>
            </a:r>
            <a:r>
              <a:rPr lang="en-GB" sz="1600" dirty="0"/>
              <a:t>Volunteers - volunteers are not classed as trust employees </a:t>
            </a:r>
          </a:p>
          <a:p>
            <a:endParaRPr lang="en-GB" sz="1600" dirty="0"/>
          </a:p>
        </p:txBody>
      </p:sp>
    </p:spTree>
    <p:extLst>
      <p:ext uri="{BB962C8B-B14F-4D97-AF65-F5344CB8AC3E}">
        <p14:creationId xmlns:p14="http://schemas.microsoft.com/office/powerpoint/2010/main" val="459663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366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summary of social partner views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3</a:t>
            </a:fld>
            <a:endParaRPr lang="en-GB" dirty="0"/>
          </a:p>
        </p:txBody>
      </p:sp>
      <p:sp>
        <p:nvSpPr>
          <p:cNvPr id="4" name="Content Placeholder 3"/>
          <p:cNvSpPr>
            <a:spLocks noGrp="1"/>
          </p:cNvSpPr>
          <p:nvPr>
            <p:ph idx="1"/>
          </p:nvPr>
        </p:nvSpPr>
        <p:spPr>
          <a:xfrm>
            <a:off x="457199" y="1433945"/>
            <a:ext cx="8489373" cy="5079069"/>
          </a:xfrm>
        </p:spPr>
        <p:txBody>
          <a:bodyPr/>
          <a:lstStyle/>
          <a:p>
            <a:r>
              <a:rPr lang="en-GB" sz="2000" dirty="0" smtClean="0"/>
              <a:t>DP is restricted to operational, not strategic, issues</a:t>
            </a:r>
          </a:p>
          <a:p>
            <a:r>
              <a:rPr lang="en-GB" sz="2000" dirty="0" smtClean="0"/>
              <a:t>DP generally introduced at management initiative, hence seen as a management </a:t>
            </a:r>
            <a:r>
              <a:rPr lang="en-GB" sz="2000" dirty="0"/>
              <a:t>tool (e.g. communications, employee surveys, team briefings</a:t>
            </a:r>
            <a:r>
              <a:rPr lang="en-GB" sz="2000" dirty="0" smtClean="0"/>
              <a:t>)</a:t>
            </a:r>
          </a:p>
          <a:p>
            <a:r>
              <a:rPr lang="en-GB" sz="2000" dirty="0" smtClean="0"/>
              <a:t>Skills and resources required to make DP work, so it’s not just a form of PR</a:t>
            </a:r>
          </a:p>
          <a:p>
            <a:r>
              <a:rPr lang="en-GB" sz="2000" dirty="0" smtClean="0"/>
              <a:t>TUs accept DP as part of management function, but seek to adapt it to their own agenda, e.g. to enhance skills (through union learning reps and learning agreements)</a:t>
            </a:r>
          </a:p>
          <a:p>
            <a:r>
              <a:rPr lang="en-GB" sz="2000" dirty="0" smtClean="0"/>
              <a:t>DP seen by TUs to work best alongside TU representation and collective bargaining</a:t>
            </a:r>
          </a:p>
          <a:p>
            <a:r>
              <a:rPr lang="en-GB" sz="2000" dirty="0" smtClean="0"/>
              <a:t>DP may also be </a:t>
            </a:r>
            <a:r>
              <a:rPr lang="en-GB" sz="2000" dirty="0" err="1" smtClean="0"/>
              <a:t>delegative</a:t>
            </a:r>
            <a:r>
              <a:rPr lang="en-GB" sz="2000" dirty="0" smtClean="0"/>
              <a:t>, and so potentially transformative - hence ‘surface’ forms of DP co-exist alongside ‘deeper’ forms</a:t>
            </a:r>
          </a:p>
          <a:p>
            <a:pPr marL="0" indent="0">
              <a:buNone/>
            </a:pPr>
            <a:r>
              <a:rPr lang="en-GB" sz="2000" dirty="0" smtClean="0"/>
              <a:t>This presentation focuses on these ‘deeper’ forms and their durability, and how they interact with union interests.</a:t>
            </a:r>
          </a:p>
          <a:p>
            <a:endParaRPr lang="en-GB" dirty="0" smtClean="0"/>
          </a:p>
          <a:p>
            <a:endParaRPr lang="en-GB" dirty="0"/>
          </a:p>
        </p:txBody>
      </p:sp>
    </p:spTree>
    <p:extLst>
      <p:ext uri="{BB962C8B-B14F-4D97-AF65-F5344CB8AC3E}">
        <p14:creationId xmlns:p14="http://schemas.microsoft.com/office/powerpoint/2010/main" val="227935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Toyota</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4</a:t>
            </a:fld>
            <a:endParaRPr lang="en-GB" dirty="0"/>
          </a:p>
        </p:txBody>
      </p:sp>
      <p:sp>
        <p:nvSpPr>
          <p:cNvPr id="4" name="Content Placeholder 3"/>
          <p:cNvSpPr>
            <a:spLocks noGrp="1"/>
          </p:cNvSpPr>
          <p:nvPr>
            <p:ph idx="1"/>
          </p:nvPr>
        </p:nvSpPr>
        <p:spPr/>
        <p:txBody>
          <a:bodyPr/>
          <a:lstStyle/>
          <a:p>
            <a:pPr marL="0" indent="0">
              <a:buNone/>
            </a:pPr>
            <a:r>
              <a:rPr lang="en-GB" dirty="0" smtClean="0"/>
              <a:t>Toyota Motor Manufacturing (UK) opened 1992:</a:t>
            </a:r>
          </a:p>
          <a:p>
            <a:r>
              <a:rPr lang="en-GB" dirty="0" err="1" smtClean="0"/>
              <a:t>Burnaston</a:t>
            </a:r>
            <a:r>
              <a:rPr lang="en-GB" dirty="0" smtClean="0"/>
              <a:t> (Derby): car manufacturing/ assembly (2,500 workers – or ‘members’)</a:t>
            </a:r>
          </a:p>
          <a:p>
            <a:r>
              <a:rPr lang="en-GB" dirty="0" smtClean="0"/>
              <a:t>Deeside: engine manufacturing (500 members)</a:t>
            </a:r>
          </a:p>
          <a:p>
            <a:pPr marL="0" indent="0">
              <a:buNone/>
            </a:pPr>
            <a:r>
              <a:rPr lang="en-GB" dirty="0" smtClean="0"/>
              <a:t>Hence 3,000 members in total: 90% production, 10% office/ support</a:t>
            </a:r>
          </a:p>
          <a:p>
            <a:pPr marL="0" indent="0">
              <a:buNone/>
            </a:pPr>
            <a:r>
              <a:rPr lang="en-GB" dirty="0" smtClean="0"/>
              <a:t>The two sites operate as one plant </a:t>
            </a:r>
          </a:p>
          <a:p>
            <a:pPr marL="0" indent="0">
              <a:buNone/>
            </a:pPr>
            <a:r>
              <a:rPr lang="en-GB" dirty="0" smtClean="0"/>
              <a:t>‘Single status’ employment, one union (Unite)</a:t>
            </a:r>
            <a:endParaRPr lang="en-GB" dirty="0"/>
          </a:p>
        </p:txBody>
      </p:sp>
    </p:spTree>
    <p:extLst>
      <p:ext uri="{BB962C8B-B14F-4D97-AF65-F5344CB8AC3E}">
        <p14:creationId xmlns:p14="http://schemas.microsoft.com/office/powerpoint/2010/main" val="278502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Employee representation</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5</a:t>
            </a:fld>
            <a:endParaRPr lang="en-GB" dirty="0"/>
          </a:p>
        </p:txBody>
      </p:sp>
      <p:sp>
        <p:nvSpPr>
          <p:cNvPr id="4" name="Content Placeholder 3"/>
          <p:cNvSpPr>
            <a:spLocks noGrp="1"/>
          </p:cNvSpPr>
          <p:nvPr>
            <p:ph idx="1"/>
          </p:nvPr>
        </p:nvSpPr>
        <p:spPr>
          <a:xfrm>
            <a:off x="457200" y="1629551"/>
            <a:ext cx="8229600" cy="4803905"/>
          </a:xfrm>
        </p:spPr>
        <p:txBody>
          <a:bodyPr/>
          <a:lstStyle/>
          <a:p>
            <a:pPr marL="0" indent="0">
              <a:buNone/>
            </a:pPr>
            <a:r>
              <a:rPr lang="en-GB" dirty="0" smtClean="0"/>
              <a:t>Toyota Members’ Advisory Board (TMAB), covers both sites</a:t>
            </a:r>
          </a:p>
          <a:p>
            <a:pPr marL="0" indent="0">
              <a:buNone/>
            </a:pPr>
            <a:r>
              <a:rPr lang="en-GB" dirty="0" smtClean="0"/>
              <a:t>Agenda: all company issues, information, consultation, negotiation of annual pay round, H&amp;S, dispute resolution</a:t>
            </a:r>
          </a:p>
          <a:p>
            <a:pPr marL="0" indent="0">
              <a:buNone/>
            </a:pPr>
            <a:r>
              <a:rPr lang="en-GB" dirty="0" smtClean="0"/>
              <a:t>12 members plus full-time convenor</a:t>
            </a:r>
          </a:p>
          <a:p>
            <a:pPr marL="0" indent="0">
              <a:buNone/>
            </a:pPr>
            <a:r>
              <a:rPr lang="en-GB" dirty="0" smtClean="0"/>
              <a:t>Unite – single union (55% density overall)</a:t>
            </a:r>
          </a:p>
          <a:p>
            <a:pPr marL="0" indent="0">
              <a:buNone/>
            </a:pPr>
            <a:r>
              <a:rPr lang="en-GB" dirty="0" smtClean="0"/>
              <a:t>Since 2014, all members of TMAB must be Unite, and only Unite members may be represented by Unite</a:t>
            </a:r>
          </a:p>
          <a:p>
            <a:pPr marL="0" indent="0">
              <a:buNone/>
            </a:pPr>
            <a:endParaRPr lang="en-GB" dirty="0"/>
          </a:p>
        </p:txBody>
      </p:sp>
    </p:spTree>
    <p:extLst>
      <p:ext uri="{BB962C8B-B14F-4D97-AF65-F5344CB8AC3E}">
        <p14:creationId xmlns:p14="http://schemas.microsoft.com/office/powerpoint/2010/main" val="190488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‘Toyota Way’: Communications</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6</a:t>
            </a:fld>
            <a:endParaRPr lang="en-GB" dirty="0"/>
          </a:p>
        </p:txBody>
      </p:sp>
      <p:sp>
        <p:nvSpPr>
          <p:cNvPr id="4" name="Content Placeholder 3"/>
          <p:cNvSpPr>
            <a:spLocks noGrp="1"/>
          </p:cNvSpPr>
          <p:nvPr>
            <p:ph idx="1"/>
          </p:nvPr>
        </p:nvSpPr>
        <p:spPr>
          <a:xfrm>
            <a:off x="457200" y="1629552"/>
            <a:ext cx="8229600" cy="4883462"/>
          </a:xfrm>
        </p:spPr>
        <p:txBody>
          <a:bodyPr/>
          <a:lstStyle/>
          <a:p>
            <a:r>
              <a:rPr lang="en-GB" dirty="0" smtClean="0"/>
              <a:t>Directors – staged events</a:t>
            </a:r>
          </a:p>
          <a:p>
            <a:r>
              <a:rPr lang="en-GB" dirty="0" smtClean="0"/>
              <a:t>Communications time built into each shift</a:t>
            </a:r>
          </a:p>
          <a:p>
            <a:r>
              <a:rPr lang="en-GB" dirty="0" smtClean="0"/>
              <a:t>Cascade briefings through teams/ sections/ groups: ten-ten briefs (10 minutes at 10.00)</a:t>
            </a:r>
          </a:p>
          <a:p>
            <a:r>
              <a:rPr lang="en-GB" dirty="0" smtClean="0"/>
              <a:t>Notice boards, videos in plant entrances</a:t>
            </a:r>
          </a:p>
          <a:p>
            <a:pPr marL="0" indent="0">
              <a:buNone/>
            </a:pPr>
            <a:r>
              <a:rPr lang="en-GB" dirty="0" smtClean="0"/>
              <a:t>‘Communication is king’</a:t>
            </a:r>
          </a:p>
          <a:p>
            <a:pPr marL="0" indent="0">
              <a:buNone/>
            </a:pPr>
            <a:r>
              <a:rPr lang="en-GB" dirty="0" smtClean="0"/>
              <a:t>‘We spend all our time in meetings’</a:t>
            </a:r>
          </a:p>
          <a:p>
            <a:pPr marL="0" indent="0" algn="r">
              <a:buNone/>
            </a:pPr>
            <a:r>
              <a:rPr lang="en-GB" dirty="0" smtClean="0"/>
              <a:t>(Unite FT Convenor)</a:t>
            </a:r>
            <a:endParaRPr lang="en-GB" dirty="0"/>
          </a:p>
        </p:txBody>
      </p:sp>
    </p:spTree>
    <p:extLst>
      <p:ext uri="{BB962C8B-B14F-4D97-AF65-F5344CB8AC3E}">
        <p14:creationId xmlns:p14="http://schemas.microsoft.com/office/powerpoint/2010/main" val="407933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‘Toyota </a:t>
            </a:r>
            <a:r>
              <a:rPr lang="en-GB" dirty="0" smtClean="0"/>
              <a:t>Way’: Continuous improvement</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7</a:t>
            </a:fld>
            <a:endParaRPr lang="en-GB" dirty="0"/>
          </a:p>
        </p:txBody>
      </p:sp>
      <p:sp>
        <p:nvSpPr>
          <p:cNvPr id="4" name="Content Placeholder 3"/>
          <p:cNvSpPr>
            <a:spLocks noGrp="1"/>
          </p:cNvSpPr>
          <p:nvPr>
            <p:ph idx="1"/>
          </p:nvPr>
        </p:nvSpPr>
        <p:spPr>
          <a:xfrm>
            <a:off x="283029" y="1480457"/>
            <a:ext cx="8697685" cy="5032557"/>
          </a:xfrm>
        </p:spPr>
        <p:txBody>
          <a:bodyPr/>
          <a:lstStyle/>
          <a:p>
            <a:pPr marL="0" indent="0">
              <a:buNone/>
            </a:pPr>
            <a:r>
              <a:rPr lang="en-GB" sz="2400" i="1" dirty="0" smtClean="0"/>
              <a:t>Kaizen</a:t>
            </a:r>
            <a:r>
              <a:rPr lang="en-GB" sz="2400" dirty="0" smtClean="0"/>
              <a:t> – ‘continuous improvement’</a:t>
            </a:r>
          </a:p>
          <a:p>
            <a:pPr marL="0" indent="0">
              <a:buNone/>
            </a:pPr>
            <a:r>
              <a:rPr lang="en-GB" sz="2400" dirty="0" smtClean="0"/>
              <a:t>	Covers quality, costs, environment, H&amp;S etc.</a:t>
            </a:r>
          </a:p>
          <a:p>
            <a:pPr marL="0" indent="0">
              <a:buNone/>
            </a:pPr>
            <a:r>
              <a:rPr lang="en-GB" sz="2400" dirty="0" smtClean="0"/>
              <a:t>	Operates at all levels: teams/ sections/ groups</a:t>
            </a:r>
          </a:p>
          <a:p>
            <a:pPr marL="0" indent="0">
              <a:buNone/>
            </a:pPr>
            <a:r>
              <a:rPr lang="en-GB" sz="2400" dirty="0" smtClean="0"/>
              <a:t>	Expectation of two kaizen </a:t>
            </a:r>
            <a:r>
              <a:rPr lang="en-GB" sz="2400" i="1" dirty="0" smtClean="0"/>
              <a:t>per member </a:t>
            </a:r>
            <a:r>
              <a:rPr lang="en-GB" sz="2400" dirty="0" smtClean="0"/>
              <a:t>per month – feeds into 	appraisal system</a:t>
            </a:r>
          </a:p>
          <a:p>
            <a:pPr marL="0" indent="0">
              <a:buNone/>
            </a:pPr>
            <a:r>
              <a:rPr lang="en-GB" sz="2400" i="1" dirty="0" smtClean="0"/>
              <a:t>H&amp;S kaizen </a:t>
            </a:r>
            <a:r>
              <a:rPr lang="en-GB" sz="2400" dirty="0" smtClean="0"/>
              <a:t>– two Mondays a month, teams evaluate a work process</a:t>
            </a:r>
          </a:p>
          <a:p>
            <a:pPr marL="0" indent="0">
              <a:buNone/>
            </a:pPr>
            <a:r>
              <a:rPr lang="en-GB" sz="2400" i="1" dirty="0" smtClean="0"/>
              <a:t>Quality circles </a:t>
            </a:r>
            <a:r>
              <a:rPr lang="en-GB" sz="2400" dirty="0" smtClean="0"/>
              <a:t>– a tool to promote problem-solving skills</a:t>
            </a:r>
          </a:p>
          <a:p>
            <a:pPr marL="0" indent="0">
              <a:buNone/>
            </a:pPr>
            <a:r>
              <a:rPr lang="en-GB" sz="2400" dirty="0" smtClean="0"/>
              <a:t>	One or two a year in each shop</a:t>
            </a:r>
          </a:p>
          <a:p>
            <a:pPr marL="0" indent="0">
              <a:buNone/>
            </a:pPr>
            <a:r>
              <a:rPr lang="en-GB" sz="2400" dirty="0" smtClean="0"/>
              <a:t>	Area selected for problem-solving</a:t>
            </a:r>
          </a:p>
          <a:p>
            <a:pPr marL="0" indent="0">
              <a:buNone/>
            </a:pPr>
            <a:r>
              <a:rPr lang="en-GB" sz="2400" dirty="0"/>
              <a:t>	</a:t>
            </a:r>
            <a:r>
              <a:rPr lang="en-GB" sz="2400" dirty="0" smtClean="0"/>
              <a:t>Greater detail than kaizen, and </a:t>
            </a:r>
            <a:r>
              <a:rPr lang="en-GB" sz="2400" i="1" dirty="0" smtClean="0"/>
              <a:t>teams</a:t>
            </a:r>
            <a:r>
              <a:rPr lang="en-GB" sz="2400" dirty="0" smtClean="0"/>
              <a:t> are involved</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04089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Hence multi-skilling…</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8</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dirty="0" smtClean="0"/>
              <a:t>Lean production – versatility essential</a:t>
            </a:r>
          </a:p>
          <a:p>
            <a:pPr marL="0" indent="0">
              <a:buNone/>
            </a:pPr>
            <a:r>
              <a:rPr lang="en-GB" dirty="0" smtClean="0"/>
              <a:t>Single grading system – no occupational categories other than member, team leader, group leader and section leader</a:t>
            </a:r>
          </a:p>
          <a:p>
            <a:pPr marL="0" indent="0">
              <a:buNone/>
            </a:pPr>
            <a:r>
              <a:rPr lang="en-GB" dirty="0" smtClean="0"/>
              <a:t>Each member proficient in at least two processes (assembly, paint, welding etc.)</a:t>
            </a:r>
          </a:p>
          <a:p>
            <a:pPr marL="0" indent="0">
              <a:buNone/>
            </a:pPr>
            <a:r>
              <a:rPr lang="en-GB" dirty="0" smtClean="0"/>
              <a:t>Processes themselves largely designed/ shaped by members </a:t>
            </a:r>
          </a:p>
          <a:p>
            <a:pPr marL="0" indent="0">
              <a:buNone/>
            </a:pPr>
            <a:r>
              <a:rPr lang="en-GB" dirty="0" smtClean="0"/>
              <a:t>‘We don’t know anything different’; ‘Kaizen becomes second nature’ (Unite FT Convenor)</a:t>
            </a:r>
            <a:endParaRPr lang="en-GB" dirty="0"/>
          </a:p>
        </p:txBody>
      </p:sp>
    </p:spTree>
    <p:extLst>
      <p:ext uri="{BB962C8B-B14F-4D97-AF65-F5344CB8AC3E}">
        <p14:creationId xmlns:p14="http://schemas.microsoft.com/office/powerpoint/2010/main" val="18553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intensification?</a:t>
            </a:r>
            <a:endParaRPr lang="en-GB" dirty="0"/>
          </a:p>
        </p:txBody>
      </p:sp>
      <p:sp>
        <p:nvSpPr>
          <p:cNvPr id="3" name="Slide Number Placeholder 2"/>
          <p:cNvSpPr>
            <a:spLocks noGrp="1"/>
          </p:cNvSpPr>
          <p:nvPr>
            <p:ph type="sldNum" sz="quarter" idx="10"/>
          </p:nvPr>
        </p:nvSpPr>
        <p:spPr/>
        <p:txBody>
          <a:bodyPr/>
          <a:lstStyle/>
          <a:p>
            <a:fld id="{6B49BB3D-90E4-C946-BCF9-8FBC622A1A06}" type="slidenum">
              <a:rPr lang="en-GB" smtClean="0"/>
              <a:pPr/>
              <a:t>9</a:t>
            </a:fld>
            <a:endParaRPr lang="en-GB" dirty="0"/>
          </a:p>
        </p:txBody>
      </p:sp>
      <p:sp>
        <p:nvSpPr>
          <p:cNvPr id="4" name="Content Placeholder 3"/>
          <p:cNvSpPr>
            <a:spLocks noGrp="1"/>
          </p:cNvSpPr>
          <p:nvPr>
            <p:ph idx="1"/>
          </p:nvPr>
        </p:nvSpPr>
        <p:spPr>
          <a:xfrm>
            <a:off x="457200" y="1629552"/>
            <a:ext cx="8229600" cy="4883462"/>
          </a:xfrm>
        </p:spPr>
        <p:txBody>
          <a:bodyPr/>
          <a:lstStyle/>
          <a:p>
            <a:pPr marL="0" indent="0">
              <a:buNone/>
            </a:pPr>
            <a:r>
              <a:rPr lang="en-GB" sz="2000" dirty="0" smtClean="0"/>
              <a:t>Toyota Way: long-term stable employment</a:t>
            </a:r>
          </a:p>
          <a:p>
            <a:pPr marL="0" indent="0">
              <a:buNone/>
            </a:pPr>
            <a:r>
              <a:rPr lang="en-GB" sz="2000" dirty="0" smtClean="0"/>
              <a:t>‘Kaizen won’t work if it threatens jobs’ (HR Manager)</a:t>
            </a:r>
          </a:p>
          <a:p>
            <a:pPr marL="0" indent="0">
              <a:buNone/>
            </a:pPr>
            <a:r>
              <a:rPr lang="en-GB" sz="2000" dirty="0" smtClean="0"/>
              <a:t>Intention is to remove job content to reduce burden on workers</a:t>
            </a:r>
          </a:p>
          <a:p>
            <a:pPr marL="0" indent="0">
              <a:buNone/>
            </a:pPr>
            <a:r>
              <a:rPr lang="en-GB" sz="2000" dirty="0" smtClean="0"/>
              <a:t>Line speed is determined by customer demand – what changes is the number of processes required to build a car (e.g. reduction from 100 to 75 over the course of a production cycle)</a:t>
            </a:r>
          </a:p>
          <a:p>
            <a:pPr marL="0" indent="0">
              <a:buNone/>
            </a:pPr>
            <a:endParaRPr lang="en-GB" sz="2000" dirty="0" smtClean="0"/>
          </a:p>
          <a:p>
            <a:pPr marL="0" indent="0">
              <a:buNone/>
            </a:pPr>
            <a:r>
              <a:rPr lang="en-GB" sz="2000" dirty="0" smtClean="0"/>
              <a:t>But: source of conflict is contracted overtime</a:t>
            </a:r>
          </a:p>
          <a:p>
            <a:pPr marL="0" indent="0">
              <a:buNone/>
            </a:pPr>
            <a:r>
              <a:rPr lang="en-GB" sz="2000" dirty="0" smtClean="0"/>
              <a:t>Maximum two hours’ overtime may be expected on the day, 90 minutes’ notice</a:t>
            </a:r>
          </a:p>
          <a:p>
            <a:pPr marL="0" indent="0">
              <a:buNone/>
            </a:pPr>
            <a:r>
              <a:rPr lang="en-GB" sz="2000" dirty="0" smtClean="0"/>
              <a:t>‘You never quite know when you’re going home’ (Unite FT Convenor)</a:t>
            </a:r>
          </a:p>
          <a:p>
            <a:pPr marL="0" indent="0">
              <a:buNone/>
            </a:pPr>
            <a:endParaRPr lang="en-GB" dirty="0"/>
          </a:p>
        </p:txBody>
      </p:sp>
    </p:spTree>
    <p:extLst>
      <p:ext uri="{BB962C8B-B14F-4D97-AF65-F5344CB8AC3E}">
        <p14:creationId xmlns:p14="http://schemas.microsoft.com/office/powerpoint/2010/main" val="1433087581"/>
      </p:ext>
    </p:extLst>
  </p:cSld>
  <p:clrMapOvr>
    <a:masterClrMapping/>
  </p:clrMapOvr>
</p:sld>
</file>

<file path=ppt/theme/theme1.xml><?xml version="1.0" encoding="utf-8"?>
<a:theme xmlns:a="http://schemas.openxmlformats.org/drawingml/2006/main" name="Office Theme">
  <a:themeElements>
    <a:clrScheme name="RHUL Primary Colour Palette">
      <a:dk1>
        <a:sysClr val="windowText" lastClr="000000"/>
      </a:dk1>
      <a:lt1>
        <a:sysClr val="window" lastClr="FFFFFF"/>
      </a:lt1>
      <a:dk2>
        <a:srgbClr val="202A30"/>
      </a:dk2>
      <a:lt2>
        <a:srgbClr val="E7E6E6"/>
      </a:lt2>
      <a:accent1>
        <a:srgbClr val="EB641E"/>
      </a:accent1>
      <a:accent2>
        <a:srgbClr val="D72D2D"/>
      </a:accent2>
      <a:accent3>
        <a:srgbClr val="9857AE"/>
      </a:accent3>
      <a:accent4>
        <a:srgbClr val="00A648"/>
      </a:accent4>
      <a:accent5>
        <a:srgbClr val="00A69E"/>
      </a:accent5>
      <a:accent6>
        <a:srgbClr val="009ED7"/>
      </a:accent6>
      <a:hlink>
        <a:srgbClr val="000000"/>
      </a:hlink>
      <a:folHlink>
        <a:srgbClr val="954F72"/>
      </a:folHlink>
    </a:clrScheme>
    <a:fontScheme name="Office 2">
      <a:majorFont>
        <a:latin typeface="corbel"/>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2361</TotalTime>
  <Words>1739</Words>
  <Application>Microsoft Office PowerPoint</Application>
  <PresentationFormat>On-screen Show (4:3)</PresentationFormat>
  <Paragraphs>192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Project DIRECT  JOINT IRISH / UK SEMINAR  Wellington Park Hotel, Malone Road,  Belfast, BT9 6RU 5 and 6 March 2018</vt:lpstr>
      <vt:lpstr>What this presentation covers…</vt:lpstr>
      <vt:lpstr>General summary of social partner views</vt:lpstr>
      <vt:lpstr>Toyota</vt:lpstr>
      <vt:lpstr>Employee representation</vt:lpstr>
      <vt:lpstr>The ‘Toyota Way’: Communications</vt:lpstr>
      <vt:lpstr>The ‘Toyota Way’: Continuous improvement</vt:lpstr>
      <vt:lpstr>Hence multi-skilling…</vt:lpstr>
      <vt:lpstr>Work intensification?</vt:lpstr>
      <vt:lpstr>Reasons for success</vt:lpstr>
      <vt:lpstr>Does the ‘Toyota Way’ transfer to the health service?</vt:lpstr>
      <vt:lpstr>Ways forward…</vt:lpstr>
      <vt:lpstr>The ‘Leeds Way’</vt:lpstr>
      <vt:lpstr>PowerPoint Presentation</vt:lpstr>
      <vt:lpstr>The Leeds Improvement Method</vt:lpstr>
      <vt:lpstr>Staff-side reactions</vt:lpstr>
      <vt:lpstr>Results….</vt:lpstr>
      <vt:lpstr>Toyota/ Leeds NHS Trust comparisons (1)</vt:lpstr>
      <vt:lpstr>Toyota/ Leeds NHS Trust comparisons (2)</vt:lpstr>
      <vt:lpstr>Conclusions</vt:lpstr>
      <vt:lpstr>Summary of interviews</vt:lpstr>
      <vt:lpstr>Summary of interviews</vt:lpstr>
      <vt:lpstr>Partner Trusts (Virginia Mason methods)</vt:lpstr>
      <vt:lpstr>Leeds Teaching Hospitals NHS Trust staff profiles: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Ina Atanasova</cp:lastModifiedBy>
  <cp:revision>404</cp:revision>
  <cp:lastPrinted>2016-11-21T14:52:36Z</cp:lastPrinted>
  <dcterms:created xsi:type="dcterms:W3CDTF">2013-08-15T13:27:17Z</dcterms:created>
  <dcterms:modified xsi:type="dcterms:W3CDTF">2018-07-16T10:49:56Z</dcterms:modified>
</cp:coreProperties>
</file>