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</p:sldMasterIdLst>
  <p:notesMasterIdLst>
    <p:notesMasterId r:id="rId17"/>
  </p:notesMasterIdLst>
  <p:sldIdLst>
    <p:sldId id="256" r:id="rId2"/>
    <p:sldId id="258" r:id="rId3"/>
    <p:sldId id="259" r:id="rId4"/>
    <p:sldId id="261" r:id="rId5"/>
    <p:sldId id="283" r:id="rId6"/>
    <p:sldId id="295" r:id="rId7"/>
    <p:sldId id="286" r:id="rId8"/>
    <p:sldId id="287" r:id="rId9"/>
    <p:sldId id="296" r:id="rId10"/>
    <p:sldId id="297" r:id="rId11"/>
    <p:sldId id="298" r:id="rId12"/>
    <p:sldId id="291" r:id="rId13"/>
    <p:sldId id="292" r:id="rId14"/>
    <p:sldId id="299" r:id="rId15"/>
    <p:sldId id="279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4D88223D-F899-43E5-AA44-C6911CA4A3D8}">
  <a:tblStyle styleId="{4D88223D-F899-43E5-AA44-C6911CA4A3D8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-3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5672901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solidFill>
          <a:srgbClr val="FF9E00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818062" y="805650"/>
            <a:ext cx="7507875" cy="3532200"/>
          </a:xfrm>
          <a:custGeom>
            <a:avLst/>
            <a:gdLst/>
            <a:ahLst/>
            <a:cxnLst/>
            <a:rect l="0" t="0" r="0" b="0"/>
            <a:pathLst>
              <a:path w="300315" h="141288" extrusionOk="0">
                <a:moveTo>
                  <a:pt x="121105" y="0"/>
                </a:moveTo>
                <a:lnTo>
                  <a:pt x="0" y="0"/>
                </a:lnTo>
                <a:lnTo>
                  <a:pt x="0" y="141288"/>
                </a:lnTo>
                <a:lnTo>
                  <a:pt x="300315" y="141288"/>
                </a:lnTo>
                <a:lnTo>
                  <a:pt x="300315" y="305"/>
                </a:lnTo>
                <a:lnTo>
                  <a:pt x="179211" y="305"/>
                </a:lnTo>
              </a:path>
            </a:pathLst>
          </a:custGeom>
          <a:noFill/>
          <a:ln w="152400" cap="flat" cmpd="sng">
            <a:solidFill>
              <a:srgbClr val="FFFFFF"/>
            </a:solidFill>
            <a:prstDash val="solid"/>
            <a:miter/>
            <a:headEnd type="none" w="lg" len="lg"/>
            <a:tailEnd type="none" w="lg" len="lg"/>
          </a:ln>
        </p:spPr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2296350" y="1991850"/>
            <a:ext cx="4551299" cy="1159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1pPr>
            <a:lvl2pPr lvl="1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2pPr>
            <a:lvl3pPr lvl="2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3pPr>
            <a:lvl4pPr lvl="3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4pPr>
            <a:lvl5pPr lvl="4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5pPr>
            <a:lvl6pPr lvl="5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6pPr>
            <a:lvl7pPr lvl="6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7pPr>
            <a:lvl8pPr lvl="7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8pPr>
            <a:lvl9pPr lvl="8" algn="ctr">
              <a:spcBef>
                <a:spcPts val="0"/>
              </a:spcBef>
              <a:buClr>
                <a:srgbClr val="434343"/>
              </a:buClr>
              <a:buSzPct val="100000"/>
              <a:defRPr sz="30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bg>
      <p:bgPr>
        <a:solidFill>
          <a:srgbClr val="FF9E00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818062" y="805650"/>
            <a:ext cx="7507875" cy="3532200"/>
          </a:xfrm>
          <a:custGeom>
            <a:avLst/>
            <a:gdLst/>
            <a:ahLst/>
            <a:cxnLst/>
            <a:rect l="0" t="0" r="0" b="0"/>
            <a:pathLst>
              <a:path w="300315" h="141288" extrusionOk="0">
                <a:moveTo>
                  <a:pt x="121105" y="0"/>
                </a:moveTo>
                <a:lnTo>
                  <a:pt x="0" y="0"/>
                </a:lnTo>
                <a:lnTo>
                  <a:pt x="0" y="141288"/>
                </a:lnTo>
                <a:lnTo>
                  <a:pt x="300315" y="141288"/>
                </a:lnTo>
                <a:lnTo>
                  <a:pt x="300315" y="305"/>
                </a:lnTo>
                <a:lnTo>
                  <a:pt x="179211" y="305"/>
                </a:lnTo>
              </a:path>
            </a:pathLst>
          </a:custGeom>
          <a:noFill/>
          <a:ln w="76200" cap="flat" cmpd="sng">
            <a:solidFill>
              <a:srgbClr val="FFFFFF"/>
            </a:solidFill>
            <a:prstDash val="solid"/>
            <a:miter/>
            <a:headEnd type="none" w="lg" len="lg"/>
            <a:tailEnd type="none" w="lg" len="lg"/>
          </a:ln>
        </p:spPr>
      </p: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933200" y="2189999"/>
            <a:ext cx="5277599" cy="447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434343"/>
              </a:buClr>
              <a:buSzPct val="100000"/>
              <a:defRPr sz="2400" b="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685800" y="2505900"/>
            <a:ext cx="7772400" cy="447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None/>
              <a:defRPr sz="1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259950" y="274275"/>
            <a:ext cx="8624125" cy="4594950"/>
          </a:xfrm>
          <a:custGeom>
            <a:avLst/>
            <a:gdLst/>
            <a:ahLst/>
            <a:cxnLst/>
            <a:rect l="0" t="0" r="0" b="0"/>
            <a:pathLst>
              <a:path w="344965" h="183798" extrusionOk="0">
                <a:moveTo>
                  <a:pt x="114070" y="38"/>
                </a:moveTo>
                <a:lnTo>
                  <a:pt x="0" y="0"/>
                </a:lnTo>
                <a:lnTo>
                  <a:pt x="0" y="183798"/>
                </a:lnTo>
                <a:lnTo>
                  <a:pt x="344965" y="183798"/>
                </a:lnTo>
                <a:lnTo>
                  <a:pt x="344965" y="0"/>
                </a:lnTo>
                <a:lnTo>
                  <a:pt x="231506" y="0"/>
                </a:lnTo>
              </a:path>
            </a:pathLst>
          </a:custGeom>
          <a:noFill/>
          <a:ln w="76200" cap="flat" cmpd="sng">
            <a:solidFill>
              <a:srgbClr val="FF9E00"/>
            </a:solidFill>
            <a:prstDash val="solid"/>
            <a:miter/>
            <a:headEnd type="none" w="lg" len="lg"/>
            <a:tailEnd type="none" w="lg" len="lg"/>
          </a:ln>
        </p:spPr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241650" y="91565"/>
            <a:ext cx="2660700" cy="733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916650" y="950850"/>
            <a:ext cx="7310699" cy="3241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24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558124" y="550425"/>
            <a:ext cx="8028197" cy="4042637"/>
          </a:xfrm>
          <a:custGeom>
            <a:avLst/>
            <a:gdLst/>
            <a:ahLst/>
            <a:cxnLst/>
            <a:rect l="0" t="0" r="0" b="0"/>
            <a:pathLst>
              <a:path w="344965" h="183798" extrusionOk="0">
                <a:moveTo>
                  <a:pt x="144041" y="38"/>
                </a:moveTo>
                <a:lnTo>
                  <a:pt x="0" y="0"/>
                </a:lnTo>
                <a:lnTo>
                  <a:pt x="0" y="183798"/>
                </a:lnTo>
                <a:lnTo>
                  <a:pt x="344965" y="183798"/>
                </a:lnTo>
                <a:lnTo>
                  <a:pt x="344965" y="0"/>
                </a:lnTo>
                <a:lnTo>
                  <a:pt x="202146" y="38"/>
                </a:lnTo>
              </a:path>
            </a:pathLst>
          </a:custGeom>
          <a:noFill/>
          <a:ln w="76200" cap="flat" cmpd="sng">
            <a:solidFill>
              <a:srgbClr val="FF9E00"/>
            </a:solidFill>
            <a:prstDash val="solid"/>
            <a:miter/>
            <a:headEnd type="none" w="lg" len="lg"/>
            <a:tailEnd type="none" w="lg" len="lg"/>
          </a:ln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241650" y="91565"/>
            <a:ext cx="2660700" cy="73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buClr>
                <a:srgbClr val="999999"/>
              </a:buClr>
              <a:buSzPct val="100000"/>
              <a:buFont typeface="Montserrat"/>
              <a:buNone/>
              <a:defRPr sz="1200" b="1">
                <a:solidFill>
                  <a:srgbClr val="999999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916650" y="950850"/>
            <a:ext cx="7310699" cy="3241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CCCCCC"/>
              </a:buClr>
              <a:buSzPct val="80000"/>
              <a:buFont typeface="Droid Serif"/>
              <a:buChar char="⊡"/>
              <a:defRPr sz="30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lvl="1">
              <a:spcBef>
                <a:spcPts val="480"/>
              </a:spcBef>
              <a:buClr>
                <a:srgbClr val="CCCCCC"/>
              </a:buClr>
              <a:buSzPct val="75000"/>
              <a:buFont typeface="Droid Serif"/>
              <a:buChar char="□"/>
              <a:defRPr sz="24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2pPr>
            <a:lvl3pPr lvl="2">
              <a:spcBef>
                <a:spcPts val="480"/>
              </a:spcBef>
              <a:buClr>
                <a:srgbClr val="CCCCCC"/>
              </a:buClr>
              <a:buSzPct val="100000"/>
              <a:buFont typeface="Droid Serif"/>
              <a:defRPr sz="24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3pPr>
            <a:lvl4pPr lvl="3">
              <a:spcBef>
                <a:spcPts val="360"/>
              </a:spcBef>
              <a:buClr>
                <a:srgbClr val="CCCCCC"/>
              </a:buClr>
              <a:buSzPct val="100000"/>
              <a:buFont typeface="Droid Serif"/>
              <a:defRPr sz="18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4pPr>
            <a:lvl5pPr lvl="4">
              <a:spcBef>
                <a:spcPts val="360"/>
              </a:spcBef>
              <a:buClr>
                <a:srgbClr val="CCCCCC"/>
              </a:buClr>
              <a:buSzPct val="100000"/>
              <a:buFont typeface="Droid Serif"/>
              <a:defRPr sz="18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5pPr>
            <a:lvl6pPr lvl="5">
              <a:spcBef>
                <a:spcPts val="360"/>
              </a:spcBef>
              <a:buClr>
                <a:srgbClr val="434343"/>
              </a:buClr>
              <a:buSzPct val="100000"/>
              <a:buFont typeface="Droid Serif"/>
              <a:defRPr sz="18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6pPr>
            <a:lvl7pPr lvl="6">
              <a:spcBef>
                <a:spcPts val="360"/>
              </a:spcBef>
              <a:buClr>
                <a:srgbClr val="434343"/>
              </a:buClr>
              <a:buSzPct val="100000"/>
              <a:buFont typeface="Droid Serif"/>
              <a:defRPr sz="18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7pPr>
            <a:lvl8pPr lvl="7">
              <a:spcBef>
                <a:spcPts val="360"/>
              </a:spcBef>
              <a:buClr>
                <a:srgbClr val="434343"/>
              </a:buClr>
              <a:buSzPct val="100000"/>
              <a:buFont typeface="Droid Serif"/>
              <a:defRPr sz="18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8pPr>
            <a:lvl9pPr lvl="8">
              <a:spcBef>
                <a:spcPts val="360"/>
              </a:spcBef>
              <a:buClr>
                <a:srgbClr val="434343"/>
              </a:buClr>
              <a:buSzPct val="100000"/>
              <a:buFont typeface="Droid Serif"/>
              <a:defRPr sz="1800">
                <a:solidFill>
                  <a:srgbClr val="434343"/>
                </a:solidFill>
                <a:latin typeface="Droid Serif"/>
                <a:ea typeface="Droid Serif"/>
                <a:cs typeface="Droid Serif"/>
                <a:sym typeface="Droid Serif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6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ctrTitle"/>
          </p:nvPr>
        </p:nvSpPr>
        <p:spPr>
          <a:xfrm>
            <a:off x="2339414" y="2139702"/>
            <a:ext cx="4551299" cy="1159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en-US" dirty="0"/>
              <a:t>Project DIRECT</a:t>
            </a:r>
            <a:br>
              <a:rPr lang="en-US" dirty="0"/>
            </a:br>
            <a:r>
              <a:rPr lang="en-US" sz="2000" dirty="0"/>
              <a:t>General views, conclusions and recommendations from </a:t>
            </a:r>
            <a:r>
              <a:rPr lang="en-US" sz="2000" dirty="0" smtClean="0"/>
              <a:t>the Bulgarian </a:t>
            </a:r>
            <a:r>
              <a:rPr lang="en-US" sz="2000" dirty="0"/>
              <a:t>research</a:t>
            </a:r>
            <a:endParaRPr lang="en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95486"/>
            <a:ext cx="1152128" cy="1152128"/>
          </a:xfrm>
          <a:prstGeom prst="rect">
            <a:avLst/>
          </a:prstGeom>
        </p:spPr>
      </p:pic>
      <p:sp>
        <p:nvSpPr>
          <p:cNvPr id="6" name="Shape 77"/>
          <p:cNvSpPr txBox="1">
            <a:spLocks/>
          </p:cNvSpPr>
          <p:nvPr/>
        </p:nvSpPr>
        <p:spPr>
          <a:xfrm>
            <a:off x="1403648" y="1203598"/>
            <a:ext cx="6278816" cy="86409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</a:t>
            </a: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Development of Direct Employee Participation and its Impact on Industrial Relations at Company Level (DIRECT)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GB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(VS/2016/0305)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Shape 77"/>
          <p:cNvSpPr txBox="1">
            <a:spLocks/>
          </p:cNvSpPr>
          <p:nvPr/>
        </p:nvSpPr>
        <p:spPr>
          <a:xfrm>
            <a:off x="1475656" y="3219822"/>
            <a:ext cx="6278816" cy="86409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Steering committee meeting</a:t>
            </a:r>
          </a:p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5-6 July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2018,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Warsaw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169642" y="0"/>
            <a:ext cx="2914526" cy="75199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CONCLUSIONS</a:t>
            </a:r>
            <a:endParaRPr lang="en" sz="2000" dirty="0"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67544" y="987574"/>
            <a:ext cx="7992888" cy="360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dirty="0"/>
              <a:t>There is </a:t>
            </a:r>
            <a:r>
              <a:rPr lang="en-US" dirty="0" smtClean="0"/>
              <a:t>not </a:t>
            </a:r>
            <a:r>
              <a:rPr lang="en-US" dirty="0"/>
              <a:t>good </a:t>
            </a:r>
            <a:r>
              <a:rPr lang="en-US" dirty="0" smtClean="0"/>
              <a:t>integration, yet, </a:t>
            </a:r>
            <a:r>
              <a:rPr lang="en-US" dirty="0"/>
              <a:t>between the forms of direct participation and the other forms of </a:t>
            </a:r>
            <a:r>
              <a:rPr lang="en-US" dirty="0" smtClean="0"/>
              <a:t>workers’ </a:t>
            </a:r>
            <a:r>
              <a:rPr lang="en-US" dirty="0"/>
              <a:t>representation and participation at the company level </a:t>
            </a:r>
            <a:r>
              <a:rPr lang="en-US" dirty="0" smtClean="0"/>
              <a:t>(I&amp;C</a:t>
            </a:r>
            <a:r>
              <a:rPr lang="en-US" dirty="0"/>
              <a:t>, EWC-members, general assemblies, H&amp;S committees, trade union mechanisms like collective bargaining etc.);</a:t>
            </a:r>
          </a:p>
          <a:p>
            <a:pPr>
              <a:lnSpc>
                <a:spcPct val="80000"/>
              </a:lnSpc>
              <a:buNone/>
            </a:pPr>
            <a:r>
              <a:rPr lang="en-US" dirty="0"/>
              <a:t>There is no evidence that the direct participation </a:t>
            </a:r>
            <a:r>
              <a:rPr lang="en-US" dirty="0" smtClean="0"/>
              <a:t>leads </a:t>
            </a:r>
            <a:r>
              <a:rPr lang="en-US" dirty="0"/>
              <a:t>to </a:t>
            </a:r>
            <a:r>
              <a:rPr lang="en-US" dirty="0" smtClean="0"/>
              <a:t>neglecting </a:t>
            </a:r>
            <a:r>
              <a:rPr lang="en-US" dirty="0"/>
              <a:t>of trade union </a:t>
            </a:r>
            <a:r>
              <a:rPr lang="en-US" dirty="0" smtClean="0"/>
              <a:t>influence;</a:t>
            </a:r>
            <a:endParaRPr lang="en-US" dirty="0"/>
          </a:p>
          <a:p>
            <a:pPr>
              <a:lnSpc>
                <a:spcPct val="80000"/>
              </a:lnSpc>
              <a:buNone/>
            </a:pPr>
            <a:r>
              <a:rPr lang="en-US" dirty="0"/>
              <a:t>However, trade unions are </a:t>
            </a:r>
            <a:r>
              <a:rPr lang="en-US" dirty="0" smtClean="0"/>
              <a:t>not </a:t>
            </a:r>
            <a:r>
              <a:rPr lang="en-US" dirty="0"/>
              <a:t>well involved </a:t>
            </a:r>
            <a:r>
              <a:rPr lang="en-US" dirty="0" smtClean="0"/>
              <a:t>yet in </a:t>
            </a:r>
            <a:r>
              <a:rPr lang="en-US" dirty="0"/>
              <a:t>the policies </a:t>
            </a:r>
            <a:r>
              <a:rPr lang="en-US" dirty="0" smtClean="0"/>
              <a:t>and </a:t>
            </a:r>
            <a:r>
              <a:rPr lang="en-US" dirty="0"/>
              <a:t>monitoring of the direct participation;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816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169642" y="0"/>
            <a:ext cx="2914526" cy="75199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CONCLUSIONS</a:t>
            </a:r>
            <a:endParaRPr lang="en" sz="2000" dirty="0"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67544" y="771550"/>
            <a:ext cx="7992888" cy="381642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Most of the trade union representatives at sector and company </a:t>
            </a:r>
            <a:r>
              <a:rPr lang="en-US" dirty="0" smtClean="0"/>
              <a:t>level* accept </a:t>
            </a:r>
            <a:r>
              <a:rPr lang="en-US" dirty="0"/>
              <a:t>the direct participation both as managers’ approach and </a:t>
            </a:r>
            <a:r>
              <a:rPr lang="en-US" dirty="0" smtClean="0"/>
              <a:t>as </a:t>
            </a:r>
            <a:r>
              <a:rPr lang="en-US" dirty="0"/>
              <a:t>an additional mechanism for information and consultation;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However, there are some fears, expressed by trade union </a:t>
            </a:r>
            <a:r>
              <a:rPr lang="en-US" dirty="0" smtClean="0"/>
              <a:t>representatives, </a:t>
            </a:r>
            <a:r>
              <a:rPr lang="en-US" dirty="0"/>
              <a:t>that the </a:t>
            </a:r>
            <a:r>
              <a:rPr lang="en-US" dirty="0" smtClean="0"/>
              <a:t>use </a:t>
            </a:r>
            <a:r>
              <a:rPr lang="en-US" dirty="0"/>
              <a:t>of “lean production” or “Toyota system”, together with forms of direct participation could bring to very high </a:t>
            </a:r>
            <a:r>
              <a:rPr lang="en-US" dirty="0" smtClean="0"/>
              <a:t>levels </a:t>
            </a:r>
            <a:r>
              <a:rPr lang="en-US" dirty="0"/>
              <a:t>of work intensity, longer working hours, increasing </a:t>
            </a:r>
            <a:r>
              <a:rPr lang="en-US" dirty="0" smtClean="0"/>
              <a:t>stress </a:t>
            </a:r>
            <a:r>
              <a:rPr lang="en-US" dirty="0"/>
              <a:t>at </a:t>
            </a:r>
            <a:r>
              <a:rPr lang="en-US" dirty="0" smtClean="0"/>
              <a:t>work.</a:t>
            </a:r>
            <a:endParaRPr lang="en-US" dirty="0"/>
          </a:p>
          <a:p>
            <a:pPr>
              <a:lnSpc>
                <a:spcPct val="90000"/>
              </a:lnSpc>
              <a:buNone/>
            </a:pPr>
            <a:r>
              <a:rPr lang="en-US" sz="1800" dirty="0"/>
              <a:t>--------------------------------------</a:t>
            </a:r>
          </a:p>
          <a:p>
            <a:pPr>
              <a:lnSpc>
                <a:spcPct val="90000"/>
              </a:lnSpc>
              <a:buNone/>
            </a:pPr>
            <a:r>
              <a:rPr lang="en-US" sz="1800" dirty="0"/>
              <a:t> *</a:t>
            </a:r>
            <a:r>
              <a:rPr lang="en-US" sz="1400" dirty="0"/>
              <a:t> Based on the opinions of trade union representatives, presented at the national seminar</a:t>
            </a:r>
            <a:endParaRPr lang="bg-BG" sz="1400" dirty="0"/>
          </a:p>
        </p:txBody>
      </p:sp>
    </p:spTree>
    <p:extLst>
      <p:ext uri="{BB962C8B-B14F-4D97-AF65-F5344CB8AC3E}">
        <p14:creationId xmlns:p14="http://schemas.microsoft.com/office/powerpoint/2010/main" val="2849988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ctrTitle"/>
          </p:nvPr>
        </p:nvSpPr>
        <p:spPr>
          <a:xfrm>
            <a:off x="1933200" y="2189998"/>
            <a:ext cx="5519120" cy="45375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en-US" b="1" dirty="0" smtClean="0"/>
              <a:t>RECOMMENDATIONS</a:t>
            </a:r>
            <a:endParaRPr lang="en" b="1" dirty="0"/>
          </a:p>
        </p:txBody>
      </p:sp>
      <p:sp>
        <p:nvSpPr>
          <p:cNvPr id="72" name="Shape 72"/>
          <p:cNvSpPr txBox="1"/>
          <p:nvPr/>
        </p:nvSpPr>
        <p:spPr>
          <a:xfrm>
            <a:off x="3858675" y="528406"/>
            <a:ext cx="1426499" cy="55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 b="1" dirty="0" smtClea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 lang="en" sz="2400" b="1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786098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169642" y="0"/>
            <a:ext cx="2914526" cy="75199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RECOMMENDATIONS</a:t>
            </a:r>
            <a:endParaRPr lang="en" sz="2000" dirty="0"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67544" y="771550"/>
            <a:ext cx="7992888" cy="381642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1800" dirty="0"/>
              <a:t>The employers/managers and trade union should be more active concerning the issues of direct participation: for example some provisions could be put into the collective agreements or in company </a:t>
            </a:r>
            <a:r>
              <a:rPr lang="en-US" sz="1800" dirty="0" smtClean="0"/>
              <a:t>rules (negotiated </a:t>
            </a:r>
            <a:r>
              <a:rPr lang="en-US" sz="1800" dirty="0"/>
              <a:t>with trade unions);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  <a:buNone/>
            </a:pPr>
            <a:r>
              <a:rPr lang="en-US" sz="1800" dirty="0"/>
              <a:t>The employers and managers should give more and clear information about the direct participation to the workers and increase the </a:t>
            </a:r>
            <a:r>
              <a:rPr lang="en-US" sz="1800" dirty="0" smtClean="0"/>
              <a:t>dissemination </a:t>
            </a:r>
            <a:r>
              <a:rPr lang="en-US" sz="1800" dirty="0"/>
              <a:t>of the results;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  <a:buNone/>
            </a:pPr>
            <a:r>
              <a:rPr lang="en-US" sz="1800" dirty="0"/>
              <a:t>The managers and trade unions in companies should make more efforts to: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600" dirty="0" smtClean="0"/>
              <a:t>- Support </a:t>
            </a:r>
            <a:r>
              <a:rPr lang="en-US" sz="1600" dirty="0"/>
              <a:t>forms of direct participation, which could improve motivation for work, without increasing the stress and the number of working hours;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600" dirty="0" smtClean="0"/>
              <a:t>- Improve </a:t>
            </a:r>
            <a:r>
              <a:rPr lang="en-US" sz="1600" dirty="0"/>
              <a:t>the links between the forms of direct participation and other forms of workers’ representation, as well with  the governing bodies of the companies;</a:t>
            </a:r>
          </a:p>
          <a:p>
            <a:pPr>
              <a:lnSpc>
                <a:spcPct val="80000"/>
              </a:lnSpc>
              <a:buNone/>
            </a:pPr>
            <a:endParaRPr lang="en-US" sz="1800" dirty="0" smtClean="0"/>
          </a:p>
          <a:p>
            <a:pPr>
              <a:lnSpc>
                <a:spcPct val="80000"/>
              </a:lnSpc>
              <a:buNone/>
            </a:pPr>
            <a:r>
              <a:rPr lang="en-US" sz="1800" dirty="0" smtClean="0"/>
              <a:t>Trade </a:t>
            </a:r>
            <a:r>
              <a:rPr lang="en-US" sz="1800" dirty="0"/>
              <a:t>unions could better use the information and results from direct participation in the process of preparation of collective bargaining suggestions and procedures and prevention of collective labour disputes;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52156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169642" y="0"/>
            <a:ext cx="2914526" cy="75199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RECOMMENDATIONS</a:t>
            </a:r>
            <a:endParaRPr lang="en" sz="2000" dirty="0"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67544" y="771550"/>
            <a:ext cx="7992888" cy="381642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dirty="0"/>
              <a:t>Social partners at national and sector level could </a:t>
            </a:r>
            <a:r>
              <a:rPr lang="en-US" sz="2000" dirty="0" err="1"/>
              <a:t>organise</a:t>
            </a:r>
            <a:r>
              <a:rPr lang="en-US" sz="2000" dirty="0"/>
              <a:t> forums for exchange of information experience and dissemination of </a:t>
            </a:r>
            <a:r>
              <a:rPr lang="en-US" sz="2000" dirty="0" smtClean="0"/>
              <a:t>results and </a:t>
            </a:r>
            <a:r>
              <a:rPr lang="en-US" sz="2000" dirty="0"/>
              <a:t>good practices of direct participation;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/>
              <a:t>The experience of trade unions and employers’ </a:t>
            </a:r>
            <a:r>
              <a:rPr lang="en-US" sz="2000" dirty="0" err="1"/>
              <a:t>organisations</a:t>
            </a:r>
            <a:r>
              <a:rPr lang="en-US" sz="2000" dirty="0"/>
              <a:t>  from other European countries and information from the European and international trade unions and employers’ </a:t>
            </a:r>
            <a:r>
              <a:rPr lang="en-US" sz="2000" dirty="0" err="1"/>
              <a:t>organisations</a:t>
            </a:r>
            <a:r>
              <a:rPr lang="en-US" sz="2000" dirty="0"/>
              <a:t> could be better </a:t>
            </a:r>
            <a:r>
              <a:rPr lang="en-US" sz="2000" dirty="0" smtClean="0"/>
              <a:t>used;</a:t>
            </a:r>
            <a:endParaRPr lang="en-US" sz="2000" dirty="0"/>
          </a:p>
          <a:p>
            <a:pPr>
              <a:lnSpc>
                <a:spcPct val="80000"/>
              </a:lnSpc>
              <a:buNone/>
            </a:pPr>
            <a:r>
              <a:rPr lang="en-US" sz="2000" dirty="0"/>
              <a:t>The state administration and the academic community also could be involved in further discussions;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/>
              <a:t>The practices  of direct participation requires further theoretical rationale and empirical and analytical research;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/>
              <a:t>The main focus of research and discussions concerning direct participation </a:t>
            </a:r>
            <a:r>
              <a:rPr lang="en-US" sz="2000" dirty="0" smtClean="0"/>
              <a:t>could be linked with the </a:t>
            </a:r>
            <a:r>
              <a:rPr lang="en-US" sz="2000" dirty="0"/>
              <a:t>possible changes </a:t>
            </a:r>
            <a:r>
              <a:rPr lang="en-US" sz="2000" dirty="0" smtClean="0"/>
              <a:t>from the </a:t>
            </a:r>
            <a:r>
              <a:rPr lang="en-US" sz="2000" dirty="0"/>
              <a:t>process of </a:t>
            </a:r>
            <a:r>
              <a:rPr lang="en-US" sz="2000" dirty="0" err="1"/>
              <a:t>digitalisation</a:t>
            </a:r>
            <a:r>
              <a:rPr lang="en-US" sz="2000" dirty="0"/>
              <a:t>  and the future forms and subject of direct </a:t>
            </a:r>
            <a:r>
              <a:rPr lang="en-US" sz="2000" dirty="0" smtClean="0"/>
              <a:t>participation.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76598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subTitle" idx="4294967295"/>
          </p:nvPr>
        </p:nvSpPr>
        <p:spPr>
          <a:xfrm>
            <a:off x="1234381" y="1923678"/>
            <a:ext cx="6593700" cy="784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b="1" dirty="0"/>
              <a:t>Thank you for your attention!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167" y="-20538"/>
            <a:ext cx="1152128" cy="115212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ctrTitle" idx="4294967295"/>
          </p:nvPr>
        </p:nvSpPr>
        <p:spPr>
          <a:xfrm>
            <a:off x="3563889" y="323388"/>
            <a:ext cx="2088232" cy="1159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US" sz="1800" dirty="0"/>
              <a:t>General views  and conclusions</a:t>
            </a:r>
            <a:endParaRPr lang="en" sz="1800" dirty="0"/>
          </a:p>
        </p:txBody>
      </p:sp>
      <p:sp>
        <p:nvSpPr>
          <p:cNvPr id="65" name="Shape 65"/>
          <p:cNvSpPr txBox="1">
            <a:spLocks noGrp="1"/>
          </p:cNvSpPr>
          <p:nvPr>
            <p:ph type="body" idx="4294967295"/>
          </p:nvPr>
        </p:nvSpPr>
        <p:spPr>
          <a:xfrm>
            <a:off x="827584" y="1059582"/>
            <a:ext cx="7416824" cy="316835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 sz="2400" dirty="0"/>
              <a:t>There is already a progress in the implementation of the direct participation in the companies in </a:t>
            </a:r>
            <a:r>
              <a:rPr lang="en-US" sz="2400" dirty="0" smtClean="0"/>
              <a:t>Bulgaria -</a:t>
            </a:r>
            <a:r>
              <a:rPr lang="en-US" sz="2400" dirty="0"/>
              <a:t>the coverage of companies and sectors is increasing;</a:t>
            </a:r>
          </a:p>
          <a:p>
            <a:pPr>
              <a:buNone/>
            </a:pPr>
            <a:r>
              <a:rPr lang="en-US" sz="2400" dirty="0"/>
              <a:t>Both employers’ and trade union representatives evaluate the direct participation as important and they rather remark on </a:t>
            </a:r>
            <a:r>
              <a:rPr lang="en-US" sz="2400" dirty="0" smtClean="0"/>
              <a:t>its</a:t>
            </a:r>
            <a:r>
              <a:rPr lang="en-US" sz="2400" dirty="0"/>
              <a:t>’ positive impact;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ctrTitle"/>
          </p:nvPr>
        </p:nvSpPr>
        <p:spPr>
          <a:xfrm>
            <a:off x="1933200" y="2189999"/>
            <a:ext cx="5277599" cy="447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en-US" dirty="0" smtClean="0"/>
              <a:t>GENERAL VIEWS</a:t>
            </a:r>
            <a:endParaRPr lang="en" dirty="0"/>
          </a:p>
        </p:txBody>
      </p:sp>
      <p:sp>
        <p:nvSpPr>
          <p:cNvPr id="71" name="Shape 71"/>
          <p:cNvSpPr txBox="1">
            <a:spLocks noGrp="1"/>
          </p:cNvSpPr>
          <p:nvPr>
            <p:ph type="subTitle" idx="1"/>
          </p:nvPr>
        </p:nvSpPr>
        <p:spPr>
          <a:xfrm>
            <a:off x="685800" y="2505900"/>
            <a:ext cx="7772400" cy="447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endParaRPr lang="en" dirty="0"/>
          </a:p>
        </p:txBody>
      </p:sp>
      <p:sp>
        <p:nvSpPr>
          <p:cNvPr id="72" name="Shape 72"/>
          <p:cNvSpPr txBox="1"/>
          <p:nvPr/>
        </p:nvSpPr>
        <p:spPr>
          <a:xfrm>
            <a:off x="3858675" y="528406"/>
            <a:ext cx="1426499" cy="55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 b="1" dirty="0" smtClea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1</a:t>
            </a:r>
            <a:endParaRPr lang="en" sz="2400" b="1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241650" y="91565"/>
            <a:ext cx="2660700" cy="733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US" sz="2000" dirty="0" smtClean="0"/>
              <a:t>GENERAL VIEWS</a:t>
            </a:r>
            <a:endParaRPr lang="en" sz="2000" dirty="0"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3568" y="627534"/>
            <a:ext cx="7632848" cy="34688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 dirty="0"/>
              <a:t>Most of the respondents of the survey </a:t>
            </a:r>
            <a:r>
              <a:rPr lang="en-US" dirty="0" smtClean="0"/>
              <a:t>remarked </a:t>
            </a:r>
            <a:r>
              <a:rPr lang="en-US" dirty="0"/>
              <a:t>that the main conditions for implementation of the direct participation are as follows:</a:t>
            </a:r>
          </a:p>
          <a:p>
            <a:pPr marL="285750" indent="-285750"/>
            <a:r>
              <a:rPr lang="en-US" dirty="0" smtClean="0"/>
              <a:t>good </a:t>
            </a:r>
            <a:r>
              <a:rPr lang="en-US" dirty="0"/>
              <a:t>working climate; </a:t>
            </a:r>
          </a:p>
          <a:p>
            <a:pPr marL="285750" indent="-285750"/>
            <a:r>
              <a:rPr lang="en-US" dirty="0" err="1" smtClean="0"/>
              <a:t>organisational</a:t>
            </a:r>
            <a:r>
              <a:rPr lang="en-US" dirty="0" smtClean="0"/>
              <a:t> culture;</a:t>
            </a:r>
            <a:endParaRPr lang="en-US" dirty="0"/>
          </a:p>
          <a:p>
            <a:pPr marL="285750" indent="-285750"/>
            <a:r>
              <a:rPr lang="en-US" dirty="0" smtClean="0"/>
              <a:t>trust </a:t>
            </a:r>
            <a:r>
              <a:rPr lang="en-US" dirty="0"/>
              <a:t>between the </a:t>
            </a:r>
            <a:r>
              <a:rPr lang="en-US" dirty="0" smtClean="0"/>
              <a:t>employers/managers </a:t>
            </a:r>
            <a:r>
              <a:rPr lang="en-US" dirty="0"/>
              <a:t>and trade unions/other workers’ </a:t>
            </a:r>
            <a:r>
              <a:rPr lang="en-US" dirty="0" smtClean="0"/>
              <a:t>representatives;</a:t>
            </a:r>
          </a:p>
          <a:p>
            <a:pPr marL="285750" indent="-285750"/>
            <a:r>
              <a:rPr lang="en-US" dirty="0" smtClean="0"/>
              <a:t>good </a:t>
            </a:r>
            <a:r>
              <a:rPr lang="en-US" dirty="0"/>
              <a:t>social dialogue</a:t>
            </a:r>
            <a:endParaRPr lang="bg-B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169642" y="195486"/>
            <a:ext cx="2914526" cy="5040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US" sz="2000" dirty="0" smtClean="0"/>
              <a:t>GENERAL </a:t>
            </a:r>
            <a:r>
              <a:rPr lang="en-US" sz="2000" dirty="0"/>
              <a:t>VIEWS</a:t>
            </a:r>
            <a:endParaRPr lang="en" sz="2000" dirty="0"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3568" y="771550"/>
            <a:ext cx="7632848" cy="34688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>
                <a:solidFill>
                  <a:schemeClr val="tx1"/>
                </a:solidFill>
              </a:rPr>
              <a:t>Some employers’ representatives </a:t>
            </a:r>
            <a:r>
              <a:rPr lang="en-US" dirty="0" smtClean="0">
                <a:solidFill>
                  <a:schemeClr val="tx1"/>
                </a:solidFill>
              </a:rPr>
              <a:t>underlined </a:t>
            </a:r>
            <a:r>
              <a:rPr lang="en-US" dirty="0">
                <a:solidFill>
                  <a:schemeClr val="tx1"/>
                </a:solidFill>
              </a:rPr>
              <a:t>that the direct participation could be the main mechanism to support the following management approaches*: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 employee-centered management;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 recruiting talents;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motivation for work ;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maintenance of qualified personnel;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employee </a:t>
            </a:r>
            <a:r>
              <a:rPr lang="en-US" sz="2000" dirty="0">
                <a:solidFill>
                  <a:schemeClr val="tx1"/>
                </a:solidFill>
              </a:rPr>
              <a:t>experience management;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re-inventing </a:t>
            </a:r>
            <a:r>
              <a:rPr lang="en-US" sz="2000" dirty="0">
                <a:solidFill>
                  <a:schemeClr val="tx1"/>
                </a:solidFill>
              </a:rPr>
              <a:t>management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chemeClr val="tx1"/>
                </a:solidFill>
              </a:rPr>
              <a:t>--------------------------------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*Based </a:t>
            </a:r>
            <a:r>
              <a:rPr lang="en-US" sz="2000" dirty="0">
                <a:solidFill>
                  <a:schemeClr val="tx1"/>
                </a:solidFill>
              </a:rPr>
              <a:t>on presentations of the expert from BIA at the national seminar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251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241650" y="91565"/>
            <a:ext cx="2660700" cy="733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US" sz="2000" dirty="0" smtClean="0"/>
              <a:t>GENERAL VIEWS</a:t>
            </a:r>
            <a:endParaRPr lang="en" sz="2000" dirty="0"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3568" y="627534"/>
            <a:ext cx="7632848" cy="34688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According to the data of the employers associations*, in Bulgaria </a:t>
            </a:r>
            <a:r>
              <a:rPr lang="en-US" dirty="0" smtClean="0"/>
              <a:t>only </a:t>
            </a:r>
            <a:r>
              <a:rPr lang="en-US" dirty="0"/>
              <a:t>20% from the </a:t>
            </a:r>
            <a:r>
              <a:rPr lang="en-US" dirty="0" smtClean="0"/>
              <a:t>employers share </a:t>
            </a:r>
            <a:r>
              <a:rPr lang="en-US" dirty="0"/>
              <a:t>the “soft” approach in human </a:t>
            </a:r>
            <a:r>
              <a:rPr lang="en-US" dirty="0" smtClean="0"/>
              <a:t>resources </a:t>
            </a:r>
            <a:r>
              <a:rPr lang="en-US" dirty="0"/>
              <a:t>management, which includes </a:t>
            </a:r>
            <a:r>
              <a:rPr lang="en-US" dirty="0" smtClean="0"/>
              <a:t>the </a:t>
            </a:r>
            <a:r>
              <a:rPr lang="en-US" dirty="0"/>
              <a:t>above mentioned approaches;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However, the </a:t>
            </a:r>
            <a:r>
              <a:rPr lang="en-US" dirty="0" smtClean="0"/>
              <a:t>increase </a:t>
            </a:r>
            <a:r>
              <a:rPr lang="en-US" dirty="0"/>
              <a:t>of the implementation of direct participation in the  companies from various sectors could be evaluated as an evidence that the managers’ views and approaches are </a:t>
            </a:r>
            <a:r>
              <a:rPr lang="en-US" dirty="0" smtClean="0"/>
              <a:t>changing.</a:t>
            </a: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   -----------------------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      *</a:t>
            </a:r>
            <a:r>
              <a:rPr lang="en-US" sz="1800" dirty="0"/>
              <a:t>Based on presentations of the expert from BIA at the national seminar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41049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ctrTitle"/>
          </p:nvPr>
        </p:nvSpPr>
        <p:spPr>
          <a:xfrm>
            <a:off x="1933200" y="2189998"/>
            <a:ext cx="5519120" cy="45375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en-US" b="1" dirty="0" smtClean="0"/>
              <a:t>CONCLUSIONS</a:t>
            </a:r>
            <a:endParaRPr lang="en" b="1" dirty="0"/>
          </a:p>
        </p:txBody>
      </p:sp>
      <p:sp>
        <p:nvSpPr>
          <p:cNvPr id="72" name="Shape 72"/>
          <p:cNvSpPr txBox="1"/>
          <p:nvPr/>
        </p:nvSpPr>
        <p:spPr>
          <a:xfrm>
            <a:off x="3858675" y="528406"/>
            <a:ext cx="1426499" cy="55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 b="1" dirty="0" smtClea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lang="en" sz="2400" b="1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" name="Shape 71"/>
          <p:cNvSpPr txBox="1">
            <a:spLocks noGrp="1"/>
          </p:cNvSpPr>
          <p:nvPr>
            <p:ph type="subTitle" idx="1"/>
          </p:nvPr>
        </p:nvSpPr>
        <p:spPr>
          <a:xfrm>
            <a:off x="685800" y="2505900"/>
            <a:ext cx="7772400" cy="447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eaLnBrk="1" hangingPunct="1">
              <a:lnSpc>
                <a:spcPct val="8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148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169642" y="0"/>
            <a:ext cx="2914526" cy="75199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CONCLUSIONS</a:t>
            </a:r>
            <a:endParaRPr lang="en" sz="2000" dirty="0"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67544" y="771550"/>
            <a:ext cx="8136904" cy="381642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dirty="0"/>
              <a:t>Data from the interviews at </a:t>
            </a:r>
            <a:r>
              <a:rPr lang="en-US" dirty="0" err="1" smtClean="0"/>
              <a:t>sectoral</a:t>
            </a:r>
            <a:r>
              <a:rPr lang="en-US" dirty="0" smtClean="0"/>
              <a:t> </a:t>
            </a:r>
            <a:r>
              <a:rPr lang="en-US" dirty="0"/>
              <a:t>level and </a:t>
            </a:r>
            <a:r>
              <a:rPr lang="en-US" dirty="0" smtClean="0"/>
              <a:t>case-studies indicated </a:t>
            </a:r>
            <a:r>
              <a:rPr lang="en-US" dirty="0"/>
              <a:t>that the written provisions for direct participation (in the company rules or in collective agreements) </a:t>
            </a:r>
            <a:r>
              <a:rPr lang="en-US" dirty="0" smtClean="0"/>
              <a:t>are </a:t>
            </a:r>
            <a:r>
              <a:rPr lang="en-US" dirty="0"/>
              <a:t>still rarely observed;</a:t>
            </a:r>
          </a:p>
          <a:p>
            <a:pPr>
              <a:lnSpc>
                <a:spcPct val="80000"/>
              </a:lnSpc>
              <a:buNone/>
            </a:pPr>
            <a:r>
              <a:rPr lang="en-US" dirty="0"/>
              <a:t>The forms of direct participation are rather consultative;</a:t>
            </a:r>
          </a:p>
          <a:p>
            <a:pPr>
              <a:lnSpc>
                <a:spcPct val="80000"/>
              </a:lnSpc>
              <a:buNone/>
            </a:pPr>
            <a:r>
              <a:rPr lang="en-US" dirty="0"/>
              <a:t>The main issues which are discussed are either related to the production process (or process of services providing</a:t>
            </a:r>
            <a:r>
              <a:rPr lang="en-US" dirty="0" smtClean="0"/>
              <a:t>), </a:t>
            </a:r>
            <a:r>
              <a:rPr lang="en-US" dirty="0"/>
              <a:t>or issues of work, which are closely linked to </a:t>
            </a:r>
            <a:r>
              <a:rPr lang="en-US" dirty="0" smtClean="0"/>
              <a:t>the production </a:t>
            </a:r>
            <a:r>
              <a:rPr lang="en-US" dirty="0"/>
              <a:t>(</a:t>
            </a:r>
            <a:r>
              <a:rPr lang="en-US" dirty="0" smtClean="0"/>
              <a:t>service </a:t>
            </a:r>
            <a:r>
              <a:rPr lang="en-US" dirty="0"/>
              <a:t>providing</a:t>
            </a:r>
            <a:r>
              <a:rPr lang="en-US" dirty="0" smtClean="0"/>
              <a:t>): 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sz="2000" dirty="0"/>
              <a:t>Work </a:t>
            </a:r>
            <a:r>
              <a:rPr lang="en-US" sz="2000" dirty="0" err="1"/>
              <a:t>organisation</a:t>
            </a:r>
            <a:r>
              <a:rPr lang="en-US" sz="2000" dirty="0"/>
              <a:t>;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Working time;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Health and safety at work</a:t>
            </a:r>
            <a:r>
              <a:rPr lang="en-US" sz="2000" dirty="0" smtClean="0"/>
              <a:t>;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Qualification and vocational </a:t>
            </a:r>
            <a:r>
              <a:rPr lang="en-US" sz="2000" dirty="0" smtClean="0"/>
              <a:t>training.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43717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169642" y="0"/>
            <a:ext cx="2914526" cy="75199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CONCLUSIONS</a:t>
            </a:r>
            <a:endParaRPr lang="en" sz="2000" dirty="0"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67544" y="771550"/>
            <a:ext cx="7992888" cy="381642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80000"/>
              </a:lnSpc>
              <a:buNone/>
            </a:pPr>
            <a:endParaRPr lang="en-US" sz="1800" dirty="0" smtClean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Some </a:t>
            </a:r>
            <a:r>
              <a:rPr lang="en-US" dirty="0"/>
              <a:t>of the data from </a:t>
            </a:r>
            <a:r>
              <a:rPr lang="en-US" dirty="0" smtClean="0"/>
              <a:t>case-studies showed </a:t>
            </a:r>
            <a:r>
              <a:rPr lang="en-US" dirty="0"/>
              <a:t>that direct participation is better used in the companies, where particular work </a:t>
            </a:r>
            <a:r>
              <a:rPr lang="en-US" dirty="0" err="1"/>
              <a:t>organisation</a:t>
            </a:r>
            <a:r>
              <a:rPr lang="en-US" dirty="0"/>
              <a:t> (like lean production) is implemented;</a:t>
            </a:r>
          </a:p>
          <a:p>
            <a:pPr>
              <a:lnSpc>
                <a:spcPct val="80000"/>
              </a:lnSpc>
              <a:buNone/>
            </a:pPr>
            <a:r>
              <a:rPr lang="en-US" dirty="0"/>
              <a:t>The impact of the direct participation on the company management and quality of working life in general is evaluated as </a:t>
            </a:r>
            <a:r>
              <a:rPr lang="en-US" dirty="0" smtClean="0"/>
              <a:t>rather positive;</a:t>
            </a:r>
            <a:endParaRPr lang="en-US" dirty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According </a:t>
            </a:r>
            <a:r>
              <a:rPr lang="en-US" dirty="0"/>
              <a:t>to the case-studies </a:t>
            </a:r>
            <a:r>
              <a:rPr lang="en-US" dirty="0" smtClean="0"/>
              <a:t>data </a:t>
            </a:r>
            <a:r>
              <a:rPr lang="en-US" dirty="0"/>
              <a:t>there is a link between the quality of industrial relations and the scope and results from direct participation;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347058"/>
      </p:ext>
    </p:extLst>
  </p:cSld>
  <p:clrMapOvr>
    <a:masterClrMapping/>
  </p:clrMapOvr>
</p:sld>
</file>

<file path=ppt/theme/theme1.xml><?xml version="1.0" encoding="utf-8"?>
<a:theme xmlns:a="http://schemas.openxmlformats.org/drawingml/2006/main" name="Perdit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918</Words>
  <Application>Microsoft Office PowerPoint</Application>
  <PresentationFormat>On-screen Show (16:9)</PresentationFormat>
  <Paragraphs>75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Perdita template</vt:lpstr>
      <vt:lpstr>Project DIRECT General views, conclusions and recommendations from the Bulgarian research</vt:lpstr>
      <vt:lpstr>General views  and conclusions</vt:lpstr>
      <vt:lpstr>GENERAL VIEWS</vt:lpstr>
      <vt:lpstr>GENERAL VIEWS</vt:lpstr>
      <vt:lpstr>GENERAL VIEWS</vt:lpstr>
      <vt:lpstr>GENERAL VIEWS</vt:lpstr>
      <vt:lpstr>CONCLUSIONS</vt:lpstr>
      <vt:lpstr> CONCLUSIONS</vt:lpstr>
      <vt:lpstr> CONCLUSIONS</vt:lpstr>
      <vt:lpstr> CONCLUSIONS</vt:lpstr>
      <vt:lpstr> CONCLUSIONS</vt:lpstr>
      <vt:lpstr>RECOMMENDATIONS</vt:lpstr>
      <vt:lpstr> RECOMMENDATIONS</vt:lpstr>
      <vt:lpstr> RECOMMENDATIONS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vanko</dc:creator>
  <cp:lastModifiedBy>Ina Atanasova</cp:lastModifiedBy>
  <cp:revision>17</cp:revision>
  <dcterms:modified xsi:type="dcterms:W3CDTF">2018-07-03T12:43:11Z</dcterms:modified>
</cp:coreProperties>
</file>