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3"/>
  </p:notesMasterIdLst>
  <p:sldIdLst>
    <p:sldId id="256" r:id="rId3"/>
    <p:sldId id="295" r:id="rId4"/>
    <p:sldId id="258" r:id="rId5"/>
    <p:sldId id="272" r:id="rId6"/>
    <p:sldId id="273" r:id="rId7"/>
    <p:sldId id="259" r:id="rId8"/>
    <p:sldId id="280" r:id="rId9"/>
    <p:sldId id="274" r:id="rId10"/>
    <p:sldId id="279" r:id="rId11"/>
    <p:sldId id="278" r:id="rId12"/>
    <p:sldId id="281" r:id="rId13"/>
    <p:sldId id="282" r:id="rId14"/>
    <p:sldId id="283" r:id="rId15"/>
    <p:sldId id="284" r:id="rId16"/>
    <p:sldId id="285" r:id="rId17"/>
    <p:sldId id="287" r:id="rId18"/>
    <p:sldId id="294" r:id="rId19"/>
    <p:sldId id="288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83" autoAdjust="0"/>
  </p:normalViewPr>
  <p:slideViewPr>
    <p:cSldViewPr>
      <p:cViewPr>
        <p:scale>
          <a:sx n="100" d="100"/>
          <a:sy n="100" d="100"/>
        </p:scale>
        <p:origin x="-72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3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65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17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08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89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9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88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5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39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dirty="0" err="1" smtClean="0"/>
              <a:t>Inserire</a:t>
            </a:r>
            <a:r>
              <a:rPr lang="en-US" dirty="0" smtClean="0"/>
              <a:t> qui </a:t>
            </a:r>
            <a:r>
              <a:rPr lang="en-US" dirty="0" err="1" smtClean="0"/>
              <a:t>il</a:t>
            </a:r>
            <a:r>
              <a:rPr lang="en-US" dirty="0" smtClean="0"/>
              <a:t> logo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Modifica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Inserire</a:t>
            </a:r>
            <a:r>
              <a:rPr lang="en-US" dirty="0" smtClean="0"/>
              <a:t> qui </a:t>
            </a:r>
            <a:r>
              <a:rPr lang="en-US" dirty="0" err="1" smtClean="0"/>
              <a:t>il</a:t>
            </a:r>
            <a:r>
              <a:rPr lang="en-US" dirty="0" smtClean="0"/>
              <a:t>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Modifica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Inserire</a:t>
            </a:r>
            <a:r>
              <a:rPr lang="en-US" dirty="0" smtClean="0"/>
              <a:t> qui </a:t>
            </a:r>
            <a:r>
              <a:rPr lang="en-US" dirty="0" err="1" smtClean="0"/>
              <a:t>il</a:t>
            </a:r>
            <a:r>
              <a:rPr lang="en-US" dirty="0" smtClean="0"/>
              <a:t>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Modifica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Inserire</a:t>
            </a:r>
            <a:r>
              <a:rPr lang="en-US" dirty="0" smtClean="0"/>
              <a:t> qui </a:t>
            </a:r>
            <a:r>
              <a:rPr lang="en-US" dirty="0" err="1" smtClean="0"/>
              <a:t>il</a:t>
            </a:r>
            <a:r>
              <a:rPr lang="en-US" dirty="0" smtClean="0"/>
              <a:t> logo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dirty="0" err="1" smtClean="0"/>
              <a:t>Inserire</a:t>
            </a:r>
            <a:r>
              <a:rPr lang="en-US" dirty="0" smtClean="0"/>
              <a:t> qui </a:t>
            </a:r>
            <a:r>
              <a:rPr lang="en-US" dirty="0" err="1" smtClean="0"/>
              <a:t>il</a:t>
            </a:r>
            <a:r>
              <a:rPr lang="en-US" dirty="0" smtClean="0"/>
              <a:t> logo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Modifica gli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Modifica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Modifica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Inserire</a:t>
            </a:r>
            <a:r>
              <a:rPr lang="en-US" dirty="0" smtClean="0"/>
              <a:t> qui </a:t>
            </a:r>
            <a:r>
              <a:rPr lang="en-US" dirty="0" err="1" smtClean="0"/>
              <a:t>il</a:t>
            </a:r>
            <a:r>
              <a:rPr lang="en-US" dirty="0" smtClean="0"/>
              <a:t> logo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Modifica gli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Modifica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Modifica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Inserire</a:t>
            </a:r>
            <a:r>
              <a:rPr lang="en-US" dirty="0" smtClean="0"/>
              <a:t> qui </a:t>
            </a:r>
            <a:r>
              <a:rPr lang="en-US" dirty="0" err="1" smtClean="0"/>
              <a:t>il</a:t>
            </a:r>
            <a:r>
              <a:rPr lang="en-US" dirty="0" smtClean="0"/>
              <a:t> logo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Inserire</a:t>
            </a:r>
            <a:r>
              <a:rPr lang="en-US" dirty="0" smtClean="0"/>
              <a:t> qui </a:t>
            </a:r>
            <a:r>
              <a:rPr lang="en-US" dirty="0" err="1" smtClean="0"/>
              <a:t>il</a:t>
            </a:r>
            <a:r>
              <a:rPr lang="en-US" dirty="0" smtClean="0"/>
              <a:t> logo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Inserire</a:t>
            </a:r>
            <a:r>
              <a:rPr lang="en-US" dirty="0" smtClean="0"/>
              <a:t> qui </a:t>
            </a:r>
            <a:r>
              <a:rPr lang="en-US" dirty="0" err="1" smtClean="0"/>
              <a:t>il</a:t>
            </a:r>
            <a:r>
              <a:rPr lang="en-US" dirty="0" smtClean="0"/>
              <a:t> logo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Modifica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Inserire</a:t>
            </a:r>
            <a:r>
              <a:rPr lang="en-US" dirty="0" smtClean="0"/>
              <a:t> qui </a:t>
            </a:r>
            <a:r>
              <a:rPr lang="en-US" dirty="0" err="1" smtClean="0"/>
              <a:t>il</a:t>
            </a:r>
            <a:r>
              <a:rPr lang="en-US" dirty="0" smtClean="0"/>
              <a:t> logo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/>
              <a:t>Inserire</a:t>
            </a:r>
            <a:r>
              <a:rPr lang="en-US" dirty="0" smtClean="0"/>
              <a:t> qui </a:t>
            </a:r>
            <a:r>
              <a:rPr lang="en-US" dirty="0" err="1" smtClean="0"/>
              <a:t>il</a:t>
            </a:r>
            <a:r>
              <a:rPr lang="en-US" dirty="0" smtClean="0"/>
              <a:t> logo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Modifica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lang="en-US" sz="1000" smtClean="0"/>
            </a:lvl1pPr>
          </a:lstStyle>
          <a:p>
            <a:r>
              <a:rPr lang="it-IT" noProof="0" dirty="0" smtClean="0"/>
              <a:t>Inserire qui il logo</a:t>
            </a:r>
            <a:endParaRPr lang="it-IT" noProof="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8964488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Il coinvolgimento dei lavoratori fra partecipazione indiretta e diretta: quale ruolo per il sindacato? </a:t>
            </a:r>
            <a:br>
              <a:rPr lang="it-IT" dirty="0"/>
            </a:b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495952" cy="2169320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b="1" i="1" dirty="0" smtClean="0"/>
              <a:t>Prof.ssa </a:t>
            </a:r>
            <a:r>
              <a:rPr lang="it-IT" b="1" i="1" dirty="0"/>
              <a:t>Anna Alaimo</a:t>
            </a:r>
          </a:p>
          <a:p>
            <a:r>
              <a:rPr lang="it-IT" b="1" i="1" dirty="0"/>
              <a:t>Università di </a:t>
            </a:r>
            <a:r>
              <a:rPr lang="it-IT" b="1" i="1" dirty="0" smtClean="0"/>
              <a:t>Catania</a:t>
            </a:r>
            <a:endParaRPr lang="it-IT" b="1" i="1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371600" y="5157192"/>
            <a:ext cx="5791200" cy="858637"/>
          </a:xfrm>
        </p:spPr>
        <p:txBody>
          <a:bodyPr/>
          <a:lstStyle/>
          <a:p>
            <a:r>
              <a:rPr lang="it-IT" sz="1900" dirty="0" smtClean="0"/>
              <a:t>Catania, 2 luglio 2018</a:t>
            </a:r>
          </a:p>
          <a:p>
            <a:r>
              <a:rPr lang="it-IT" sz="1900" dirty="0" smtClean="0"/>
              <a:t>Workshop Fondazione Di Vittorio</a:t>
            </a:r>
          </a:p>
          <a:p>
            <a:r>
              <a:rPr lang="it-IT" sz="1900" dirty="0" smtClean="0"/>
              <a:t>Progetto DIRECT</a:t>
            </a:r>
            <a:endParaRPr lang="it-IT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457200" y="2060847"/>
            <a:ext cx="8147248" cy="4187553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endParaRPr lang="it-IT" b="1" cap="small" dirty="0" smtClean="0"/>
          </a:p>
          <a:p>
            <a:pPr marL="64008" indent="0" algn="ctr">
              <a:buNone/>
            </a:pPr>
            <a:r>
              <a:rPr lang="it-IT" b="1" cap="small" dirty="0" smtClean="0"/>
              <a:t>Pilastro </a:t>
            </a:r>
            <a:r>
              <a:rPr lang="it-IT" b="1" cap="small" dirty="0"/>
              <a:t>europeo dei diritti sociali - Punto 8</a:t>
            </a:r>
          </a:p>
          <a:p>
            <a:pPr marL="64008" indent="0" algn="ctr">
              <a:buNone/>
            </a:pPr>
            <a:r>
              <a:rPr lang="it-IT" b="1" dirty="0"/>
              <a:t>Dialogo sociale e coinvolgimento dei lavoratori </a:t>
            </a:r>
            <a:r>
              <a:rPr lang="it-IT" dirty="0"/>
              <a:t> (…) </a:t>
            </a:r>
            <a:r>
              <a:rPr lang="it-IT" b="1" i="1" dirty="0"/>
              <a:t>b) </a:t>
            </a:r>
            <a:r>
              <a:rPr lang="it-IT" b="1" i="1" dirty="0">
                <a:solidFill>
                  <a:srgbClr val="FF0000"/>
                </a:solidFill>
              </a:rPr>
              <a:t>I lavoratori o i loro rappresentanti</a:t>
            </a:r>
            <a:r>
              <a:rPr lang="it-IT" b="1" i="1" dirty="0"/>
              <a:t> hanno il </a:t>
            </a:r>
            <a:r>
              <a:rPr lang="it-IT" b="1" i="1" dirty="0">
                <a:solidFill>
                  <a:srgbClr val="FF0000"/>
                </a:solidFill>
              </a:rPr>
              <a:t>diritto di essere informati e consultati </a:t>
            </a:r>
            <a:r>
              <a:rPr lang="it-IT" b="1" i="1" dirty="0"/>
              <a:t>in tempo utile su questioni di loro interesse, in particolare in merito al trasferimento, alla ristrutturazione e alla fusione di imprese e ai licenziamenti collettivi</a:t>
            </a:r>
            <a:endParaRPr lang="it-IT" i="1" dirty="0"/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19256" cy="60689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 </a:t>
            </a:r>
            <a:r>
              <a:rPr lang="it-IT" dirty="0"/>
              <a:t>partecipazione indiretta nell’</a:t>
            </a:r>
            <a:r>
              <a:rPr lang="it-IT" b="1" dirty="0"/>
              <a:t>ordinamento europeo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345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it-IT" dirty="0"/>
          </a:p>
          <a:p>
            <a:pPr marL="64008" indent="0" algn="ctr">
              <a:buNone/>
            </a:pP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 </a:t>
            </a:r>
            <a:r>
              <a:rPr lang="it-IT" dirty="0"/>
              <a:t>partecipazione indiretta nell’</a:t>
            </a:r>
            <a:r>
              <a:rPr lang="it-IT" b="1" dirty="0"/>
              <a:t>ordinamento europeo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179512" y="2205038"/>
            <a:ext cx="8856984" cy="429260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it-IT" altLang="it-IT" dirty="0" smtClean="0"/>
              <a:t>La stagione </a:t>
            </a:r>
            <a:r>
              <a:rPr lang="it-IT" altLang="it-IT" dirty="0"/>
              <a:t>normativa </a:t>
            </a:r>
            <a:r>
              <a:rPr lang="it-IT" altLang="it-IT" dirty="0" smtClean="0"/>
              <a:t>europea inaugurata negli anni novanta del secolo scorso dalla Dir. 94/45/CE sui CAE e proseguita sino al «Pilastro» </a:t>
            </a:r>
          </a:p>
          <a:p>
            <a:pPr marL="64008" indent="0" algn="ctr">
              <a:buNone/>
            </a:pPr>
            <a:endParaRPr lang="it-IT" altLang="it-IT" dirty="0"/>
          </a:p>
          <a:p>
            <a:pPr marL="64008" indent="0" algn="ctr">
              <a:buNone/>
            </a:pPr>
            <a:r>
              <a:rPr lang="it-IT" altLang="it-IT" dirty="0" smtClean="0"/>
              <a:t>è rimasta </a:t>
            </a:r>
            <a:r>
              <a:rPr lang="it-IT" altLang="it-IT" b="1" dirty="0" smtClean="0">
                <a:solidFill>
                  <a:srgbClr val="FF0000"/>
                </a:solidFill>
              </a:rPr>
              <a:t>incentrata </a:t>
            </a:r>
            <a:r>
              <a:rPr lang="it-IT" altLang="it-IT" b="1" dirty="0">
                <a:solidFill>
                  <a:srgbClr val="FF0000"/>
                </a:solidFill>
              </a:rPr>
              <a:t>sui diritti di informazione e di consultazione</a:t>
            </a:r>
            <a:endParaRPr lang="it-IT" b="1" dirty="0">
              <a:solidFill>
                <a:srgbClr val="FF0000"/>
              </a:solidFill>
            </a:endParaRPr>
          </a:p>
          <a:p>
            <a:pPr marL="64008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384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923928" y="1524000"/>
            <a:ext cx="4762872" cy="4648200"/>
          </a:xfrm>
        </p:spPr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it-IT" dirty="0" smtClean="0"/>
              <a:t>Sia </a:t>
            </a:r>
            <a:r>
              <a:rPr lang="it-IT" dirty="0"/>
              <a:t>il tema della contrattazione aziendale innovativa e in direzione </a:t>
            </a:r>
            <a:r>
              <a:rPr lang="it-IT" dirty="0" smtClean="0"/>
              <a:t>partecipativa, sia quello – connesso - della </a:t>
            </a:r>
            <a:r>
              <a:rPr lang="it-IT" b="1" dirty="0"/>
              <a:t>partecipazione diretta </a:t>
            </a:r>
            <a:r>
              <a:rPr lang="it-IT" dirty="0"/>
              <a:t>è sconosciuto alla normativa europea ed è </a:t>
            </a:r>
            <a:r>
              <a:rPr lang="it-IT" b="1" dirty="0"/>
              <a:t>relegato al piano “metagiuridico</a:t>
            </a:r>
            <a:r>
              <a:rPr lang="it-IT" b="1" dirty="0" smtClean="0"/>
              <a:t>”</a:t>
            </a:r>
            <a:endParaRPr lang="it-IT" dirty="0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/>
              <a:t>partecipazione </a:t>
            </a:r>
            <a:r>
              <a:rPr lang="it-IT" dirty="0" smtClean="0"/>
              <a:t>diretta</a:t>
            </a:r>
            <a:endParaRPr lang="it-IT" dirty="0"/>
          </a:p>
        </p:txBody>
      </p:sp>
      <p:sp>
        <p:nvSpPr>
          <p:cNvPr id="16" name="Freccia a destra 15"/>
          <p:cNvSpPr/>
          <p:nvPr/>
        </p:nvSpPr>
        <p:spPr>
          <a:xfrm>
            <a:off x="107504" y="1196752"/>
            <a:ext cx="4032448" cy="4975448"/>
          </a:xfrm>
          <a:prstGeom prst="rightArrow">
            <a:avLst>
              <a:gd name="adj1" fmla="val 50000"/>
              <a:gd name="adj2" fmla="val 509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900" b="1" dirty="0" smtClean="0">
                <a:solidFill>
                  <a:schemeClr val="tx1"/>
                </a:solidFill>
              </a:rPr>
              <a:t>…e la partecipazione diretta?</a:t>
            </a:r>
            <a:endParaRPr lang="it-IT" sz="2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7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7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355976" y="764704"/>
            <a:ext cx="4680520" cy="5688632"/>
          </a:xfrm>
        </p:spPr>
        <p:txBody>
          <a:bodyPr>
            <a:normAutofit fontScale="77500" lnSpcReduction="20000"/>
          </a:bodyPr>
          <a:lstStyle/>
          <a:p>
            <a:pPr marL="64008" indent="0" algn="ctr">
              <a:buNone/>
            </a:pPr>
            <a:r>
              <a:rPr lang="it-IT" dirty="0" smtClean="0"/>
              <a:t>I </a:t>
            </a:r>
            <a:r>
              <a:rPr lang="it-IT" b="1" dirty="0" smtClean="0"/>
              <a:t>Rapporti </a:t>
            </a:r>
            <a:r>
              <a:rPr lang="it-IT" b="1" i="1" dirty="0" err="1" smtClean="0"/>
              <a:t>Eurofound</a:t>
            </a:r>
            <a:endParaRPr lang="it-IT" b="1" i="1" dirty="0" smtClean="0"/>
          </a:p>
          <a:p>
            <a:endParaRPr lang="it-IT" dirty="0" smtClean="0"/>
          </a:p>
          <a:p>
            <a:pPr marL="64008" indent="0">
              <a:buNone/>
            </a:pPr>
            <a:r>
              <a:rPr lang="it-IT" dirty="0" smtClean="0"/>
              <a:t>sull’innovazione organizzativa, </a:t>
            </a:r>
            <a:r>
              <a:rPr lang="it-IT" dirty="0"/>
              <a:t>gli HIWS </a:t>
            </a:r>
            <a:r>
              <a:rPr lang="it-IT" dirty="0" smtClean="0"/>
              <a:t>(High </a:t>
            </a:r>
            <a:r>
              <a:rPr lang="it-IT" dirty="0" err="1" smtClean="0"/>
              <a:t>Involvement</a:t>
            </a:r>
            <a:r>
              <a:rPr lang="it-IT" dirty="0" smtClean="0"/>
              <a:t> Work Systems) </a:t>
            </a:r>
            <a:r>
              <a:rPr lang="it-IT" dirty="0"/>
              <a:t>e le </a:t>
            </a:r>
            <a:r>
              <a:rPr lang="it-IT" dirty="0" smtClean="0"/>
              <a:t>High </a:t>
            </a:r>
            <a:r>
              <a:rPr lang="it-IT" dirty="0"/>
              <a:t>Performance Work </a:t>
            </a:r>
            <a:r>
              <a:rPr lang="it-IT" dirty="0" err="1"/>
              <a:t>Practices</a:t>
            </a:r>
            <a:r>
              <a:rPr lang="it-IT" dirty="0"/>
              <a:t> (</a:t>
            </a:r>
            <a:r>
              <a:rPr lang="it-IT" dirty="0" err="1" smtClean="0"/>
              <a:t>Hpwp</a:t>
            </a:r>
            <a:r>
              <a:rPr lang="it-IT" dirty="0" smtClean="0"/>
              <a:t>): </a:t>
            </a:r>
            <a:r>
              <a:rPr lang="it-IT" b="1" dirty="0" err="1"/>
              <a:t>Eurofound</a:t>
            </a:r>
            <a:r>
              <a:rPr lang="it-IT" b="1" dirty="0"/>
              <a:t> 2012</a:t>
            </a:r>
            <a:r>
              <a:rPr lang="it-IT" dirty="0"/>
              <a:t>, </a:t>
            </a:r>
            <a:r>
              <a:rPr lang="it-IT" i="1" dirty="0"/>
              <a:t>Work </a:t>
            </a:r>
            <a:r>
              <a:rPr lang="it-IT" i="1" dirty="0" err="1"/>
              <a:t>organisation</a:t>
            </a:r>
            <a:r>
              <a:rPr lang="it-IT" i="1" dirty="0"/>
              <a:t> and </a:t>
            </a:r>
            <a:r>
              <a:rPr lang="it-IT" i="1" dirty="0" err="1"/>
              <a:t>innovation</a:t>
            </a:r>
            <a:r>
              <a:rPr lang="it-IT" i="1" dirty="0"/>
              <a:t> </a:t>
            </a:r>
            <a:r>
              <a:rPr lang="it-IT" i="1" dirty="0" smtClean="0"/>
              <a:t>;</a:t>
            </a:r>
            <a:r>
              <a:rPr lang="it-IT" dirty="0"/>
              <a:t> </a:t>
            </a:r>
            <a:r>
              <a:rPr lang="it-IT" b="1" dirty="0" err="1"/>
              <a:t>Eurofound</a:t>
            </a:r>
            <a:r>
              <a:rPr lang="it-IT" b="1" dirty="0"/>
              <a:t>, </a:t>
            </a:r>
            <a:r>
              <a:rPr lang="it-IT" b="1" dirty="0" smtClean="0"/>
              <a:t>2017</a:t>
            </a:r>
            <a:r>
              <a:rPr lang="it-IT" dirty="0" smtClean="0"/>
              <a:t>, </a:t>
            </a:r>
            <a:r>
              <a:rPr lang="it-IT" i="1" dirty="0" smtClean="0"/>
              <a:t>Innovative </a:t>
            </a:r>
            <a:r>
              <a:rPr lang="it-IT" i="1" dirty="0" err="1"/>
              <a:t>changes</a:t>
            </a:r>
            <a:r>
              <a:rPr lang="it-IT" i="1" dirty="0"/>
              <a:t> in </a:t>
            </a:r>
            <a:r>
              <a:rPr lang="it-IT" i="1" dirty="0" err="1"/>
              <a:t>European</a:t>
            </a:r>
            <a:r>
              <a:rPr lang="it-IT" i="1" dirty="0"/>
              <a:t> </a:t>
            </a:r>
            <a:r>
              <a:rPr lang="it-IT" i="1" dirty="0" smtClean="0"/>
              <a:t>companies</a:t>
            </a:r>
            <a:r>
              <a:rPr lang="it-IT" dirty="0" smtClean="0"/>
              <a:t>)</a:t>
            </a:r>
          </a:p>
          <a:p>
            <a:endParaRPr lang="it-IT" i="1" dirty="0"/>
          </a:p>
          <a:p>
            <a:pPr marL="64008" indent="0" algn="just">
              <a:buNone/>
            </a:pPr>
            <a:r>
              <a:rPr lang="it-IT" dirty="0" smtClean="0"/>
              <a:t>In questi Rapporti la </a:t>
            </a:r>
            <a:r>
              <a:rPr lang="it-IT" dirty="0"/>
              <a:t>partecipazione diretta è strettamente collegata all’innovazione dei processi produttivi dell’impresa.</a:t>
            </a:r>
          </a:p>
          <a:p>
            <a:pPr marL="64008" indent="0">
              <a:buNone/>
            </a:pPr>
            <a:r>
              <a:rPr lang="it-IT" dirty="0"/>
              <a:t> 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107504" y="404664"/>
            <a:ext cx="4104456" cy="5328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900" b="1" dirty="0" smtClean="0">
                <a:solidFill>
                  <a:schemeClr val="tx1"/>
                </a:solidFill>
              </a:rPr>
              <a:t>…e la partecipazione diretta?</a:t>
            </a:r>
            <a:endParaRPr lang="it-IT" sz="2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7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355976" y="116632"/>
            <a:ext cx="4788024" cy="6984776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it-IT" b="1" dirty="0" smtClean="0"/>
              <a:t>Gli studi di R.I.</a:t>
            </a:r>
          </a:p>
          <a:p>
            <a:r>
              <a:rPr lang="it-IT" sz="2400" dirty="0" smtClean="0"/>
              <a:t>Lopes, </a:t>
            </a:r>
            <a:r>
              <a:rPr lang="it-IT" sz="2400" dirty="0" err="1" smtClean="0"/>
              <a:t>Calapez</a:t>
            </a:r>
            <a:r>
              <a:rPr lang="it-IT" sz="2400" dirty="0" smtClean="0"/>
              <a:t>, </a:t>
            </a:r>
            <a:r>
              <a:rPr lang="it-IT" sz="2400" dirty="0"/>
              <a:t>Lopes </a:t>
            </a:r>
            <a:r>
              <a:rPr lang="it-IT" sz="2400" dirty="0" smtClean="0"/>
              <a:t>(2017), </a:t>
            </a:r>
            <a:r>
              <a:rPr lang="it-IT" sz="2400" i="1" dirty="0"/>
              <a:t>The </a:t>
            </a:r>
            <a:r>
              <a:rPr lang="it-IT" sz="2400" i="1" dirty="0" err="1"/>
              <a:t>determinants</a:t>
            </a:r>
            <a:r>
              <a:rPr lang="it-IT" sz="2400" i="1" dirty="0"/>
              <a:t> of work </a:t>
            </a:r>
            <a:r>
              <a:rPr lang="it-IT" sz="2400" i="1" dirty="0" err="1"/>
              <a:t>autonomy</a:t>
            </a:r>
            <a:r>
              <a:rPr lang="it-IT" sz="2400" i="1" dirty="0"/>
              <a:t> and </a:t>
            </a:r>
            <a:r>
              <a:rPr lang="it-IT" sz="2400" i="1" dirty="0" err="1"/>
              <a:t>employee</a:t>
            </a:r>
            <a:r>
              <a:rPr lang="it-IT" sz="2400" i="1" dirty="0"/>
              <a:t> </a:t>
            </a:r>
            <a:r>
              <a:rPr lang="it-IT" sz="2400" i="1" dirty="0" err="1"/>
              <a:t>involvement</a:t>
            </a:r>
            <a:r>
              <a:rPr lang="it-IT" sz="2400" i="1" dirty="0"/>
              <a:t>: A </a:t>
            </a:r>
            <a:r>
              <a:rPr lang="it-IT" sz="2400" i="1" dirty="0" err="1"/>
              <a:t>multilevel</a:t>
            </a:r>
            <a:r>
              <a:rPr lang="it-IT" sz="2400" i="1" dirty="0"/>
              <a:t> </a:t>
            </a:r>
            <a:r>
              <a:rPr lang="it-IT" sz="2400" i="1" dirty="0" err="1" smtClean="0"/>
              <a:t>analysis</a:t>
            </a:r>
            <a:r>
              <a:rPr lang="it-IT" sz="2400" i="1" dirty="0" smtClean="0"/>
              <a:t> </a:t>
            </a:r>
            <a:endParaRPr lang="it-IT" sz="2400" dirty="0" smtClean="0"/>
          </a:p>
          <a:p>
            <a:pPr marL="64008" indent="0" algn="ctr">
              <a:buNone/>
            </a:pPr>
            <a:r>
              <a:rPr lang="it-IT" sz="1700" i="1" dirty="0" smtClean="0"/>
              <a:t>«In </a:t>
            </a:r>
            <a:r>
              <a:rPr lang="it-IT" sz="1700" i="1" dirty="0"/>
              <a:t>industrial relations, work </a:t>
            </a:r>
            <a:r>
              <a:rPr lang="it-IT" sz="1700" i="1" dirty="0" err="1"/>
              <a:t>autonomy</a:t>
            </a:r>
            <a:r>
              <a:rPr lang="it-IT" sz="1700" i="1" dirty="0"/>
              <a:t> (WA) and </a:t>
            </a:r>
            <a:r>
              <a:rPr lang="it-IT" sz="1700" i="1" dirty="0" err="1"/>
              <a:t>employee</a:t>
            </a:r>
            <a:r>
              <a:rPr lang="it-IT" sz="1700" i="1" dirty="0"/>
              <a:t> </a:t>
            </a:r>
            <a:r>
              <a:rPr lang="it-IT" sz="1700" i="1" dirty="0" err="1"/>
              <a:t>involvement</a:t>
            </a:r>
            <a:r>
              <a:rPr lang="it-IT" sz="1700" i="1" dirty="0"/>
              <a:t> (EI) are </a:t>
            </a:r>
            <a:r>
              <a:rPr lang="it-IT" sz="1700" i="1" dirty="0" err="1"/>
              <a:t>often</a:t>
            </a:r>
            <a:r>
              <a:rPr lang="it-IT" sz="1700" i="1" dirty="0"/>
              <a:t> </a:t>
            </a:r>
            <a:r>
              <a:rPr lang="it-IT" sz="1700" i="1" dirty="0" err="1"/>
              <a:t>subsumed</a:t>
            </a:r>
            <a:r>
              <a:rPr lang="it-IT" sz="1700" i="1" dirty="0"/>
              <a:t> under a single </a:t>
            </a:r>
            <a:r>
              <a:rPr lang="it-IT" sz="1700" i="1" dirty="0" err="1" smtClean="0"/>
              <a:t>construct</a:t>
            </a:r>
            <a:r>
              <a:rPr lang="it-IT" sz="1700" i="1" dirty="0" smtClean="0"/>
              <a:t>» </a:t>
            </a:r>
            <a:endParaRPr lang="it-IT" sz="1700" i="1" dirty="0"/>
          </a:p>
          <a:p>
            <a:r>
              <a:rPr lang="it-IT" sz="2400" dirty="0" err="1" smtClean="0"/>
              <a:t>Markey</a:t>
            </a:r>
            <a:r>
              <a:rPr lang="it-IT" sz="2400" dirty="0" smtClean="0"/>
              <a:t>, </a:t>
            </a:r>
            <a:r>
              <a:rPr lang="it-IT" sz="2400" dirty="0" err="1" smtClean="0"/>
              <a:t>Townsend</a:t>
            </a:r>
            <a:r>
              <a:rPr lang="it-IT" sz="2400" dirty="0" smtClean="0"/>
              <a:t> (2013), </a:t>
            </a:r>
            <a:r>
              <a:rPr lang="it-IT" sz="2400" i="1" dirty="0" err="1" smtClean="0"/>
              <a:t>Contemporary</a:t>
            </a:r>
            <a:r>
              <a:rPr lang="it-IT" sz="2400" i="1" dirty="0" smtClean="0"/>
              <a:t> </a:t>
            </a:r>
            <a:r>
              <a:rPr lang="it-IT" sz="2400" i="1" dirty="0"/>
              <a:t>trends in </a:t>
            </a:r>
            <a:r>
              <a:rPr lang="it-IT" sz="2400" i="1" dirty="0" err="1"/>
              <a:t>employee</a:t>
            </a:r>
            <a:r>
              <a:rPr lang="it-IT" sz="2400" i="1" dirty="0"/>
              <a:t> </a:t>
            </a:r>
            <a:r>
              <a:rPr lang="it-IT" sz="2400" i="1" dirty="0" err="1"/>
              <a:t>involvement</a:t>
            </a:r>
            <a:r>
              <a:rPr lang="it-IT" sz="2400" i="1" dirty="0"/>
              <a:t> and </a:t>
            </a:r>
            <a:r>
              <a:rPr lang="it-IT" sz="2400" i="1" dirty="0" err="1"/>
              <a:t>participation</a:t>
            </a:r>
            <a:r>
              <a:rPr lang="it-IT" sz="2400" i="1" dirty="0"/>
              <a:t> </a:t>
            </a:r>
            <a:endParaRPr lang="it-IT" sz="2400" i="1" dirty="0" smtClean="0"/>
          </a:p>
          <a:p>
            <a:pPr marL="64008" indent="0" algn="ctr">
              <a:buNone/>
            </a:pPr>
            <a:r>
              <a:rPr lang="it-IT" sz="1700" i="1" dirty="0" smtClean="0"/>
              <a:t>«</a:t>
            </a:r>
            <a:r>
              <a:rPr lang="it-IT" sz="1700" i="1" dirty="0" err="1" smtClean="0"/>
              <a:t>We</a:t>
            </a:r>
            <a:r>
              <a:rPr lang="it-IT" sz="1700" i="1" dirty="0" smtClean="0"/>
              <a:t> </a:t>
            </a:r>
            <a:r>
              <a:rPr lang="it-IT" sz="1700" i="1" dirty="0" err="1"/>
              <a:t>define</a:t>
            </a:r>
            <a:r>
              <a:rPr lang="it-IT" sz="1700" i="1" dirty="0"/>
              <a:t> </a:t>
            </a:r>
            <a:r>
              <a:rPr lang="it-IT" sz="1700" b="1" i="1" dirty="0"/>
              <a:t>'</a:t>
            </a:r>
            <a:r>
              <a:rPr lang="it-IT" sz="1700" b="1" i="1" dirty="0" err="1"/>
              <a:t>employee</a:t>
            </a:r>
            <a:r>
              <a:rPr lang="it-IT" sz="1700" b="1" i="1" dirty="0"/>
              <a:t> voice' and </a:t>
            </a:r>
            <a:r>
              <a:rPr lang="it-IT" sz="1700" b="1" i="1" dirty="0" err="1"/>
              <a:t>employee</a:t>
            </a:r>
            <a:r>
              <a:rPr lang="it-IT" sz="1700" b="1" i="1" dirty="0"/>
              <a:t> </a:t>
            </a:r>
            <a:r>
              <a:rPr lang="it-IT" sz="1700" b="1" i="1" dirty="0" err="1"/>
              <a:t>involvement</a:t>
            </a:r>
            <a:r>
              <a:rPr lang="it-IT" sz="1700" b="1" i="1" dirty="0"/>
              <a:t> and </a:t>
            </a:r>
            <a:r>
              <a:rPr lang="it-IT" sz="1700" b="1" i="1" dirty="0" err="1"/>
              <a:t>participation</a:t>
            </a:r>
            <a:r>
              <a:rPr lang="it-IT" sz="1700" b="1" i="1" dirty="0"/>
              <a:t> (EIP)</a:t>
            </a:r>
            <a:r>
              <a:rPr lang="it-IT" sz="1700" i="1" dirty="0"/>
              <a:t> </a:t>
            </a:r>
            <a:r>
              <a:rPr lang="it-IT" sz="1700" i="1" dirty="0" err="1"/>
              <a:t>as</a:t>
            </a:r>
            <a:r>
              <a:rPr lang="it-IT" sz="1700" i="1" dirty="0"/>
              <a:t> </a:t>
            </a:r>
            <a:r>
              <a:rPr lang="it-IT" sz="1700" i="1" dirty="0" err="1"/>
              <a:t>equivalent</a:t>
            </a:r>
            <a:r>
              <a:rPr lang="it-IT" sz="1700" i="1" dirty="0"/>
              <a:t> </a:t>
            </a:r>
            <a:r>
              <a:rPr lang="it-IT" sz="1700" b="1" i="1" dirty="0" err="1"/>
              <a:t>umbrella</a:t>
            </a:r>
            <a:r>
              <a:rPr lang="it-IT" sz="1700" b="1" i="1" dirty="0"/>
              <a:t> </a:t>
            </a:r>
            <a:r>
              <a:rPr lang="it-IT" sz="1700" b="1" i="1" dirty="0" err="1"/>
              <a:t>terms</a:t>
            </a:r>
            <a:r>
              <a:rPr lang="it-IT" sz="1700" i="1" dirty="0"/>
              <a:t>, </a:t>
            </a:r>
            <a:r>
              <a:rPr lang="it-IT" sz="1700" i="1" dirty="0" err="1"/>
              <a:t>including</a:t>
            </a:r>
            <a:r>
              <a:rPr lang="it-IT" sz="1700" i="1" dirty="0"/>
              <a:t> </a:t>
            </a:r>
            <a:r>
              <a:rPr lang="it-IT" sz="1700" i="1" dirty="0" err="1"/>
              <a:t>involvement</a:t>
            </a:r>
            <a:r>
              <a:rPr lang="it-IT" sz="1700" i="1" dirty="0"/>
              <a:t> and </a:t>
            </a:r>
            <a:r>
              <a:rPr lang="it-IT" sz="1700" i="1" dirty="0" err="1"/>
              <a:t>participation</a:t>
            </a:r>
            <a:r>
              <a:rPr lang="it-IT" sz="1700" i="1" dirty="0"/>
              <a:t>, in a continuum of </a:t>
            </a:r>
            <a:r>
              <a:rPr lang="it-IT" sz="1700" i="1" dirty="0" err="1"/>
              <a:t>concepts</a:t>
            </a:r>
            <a:r>
              <a:rPr lang="it-IT" sz="1700" i="1" dirty="0"/>
              <a:t> and </a:t>
            </a:r>
            <a:r>
              <a:rPr lang="it-IT" sz="1700" i="1" dirty="0" err="1"/>
              <a:t>practices</a:t>
            </a:r>
            <a:r>
              <a:rPr lang="it-IT" sz="1700" i="1" dirty="0"/>
              <a:t> </a:t>
            </a:r>
            <a:r>
              <a:rPr lang="it-IT" sz="1700" i="1" dirty="0" err="1"/>
              <a:t>that</a:t>
            </a:r>
            <a:r>
              <a:rPr lang="it-IT" sz="1700" i="1" dirty="0"/>
              <a:t> cover </a:t>
            </a:r>
            <a:r>
              <a:rPr lang="it-IT" sz="1700" i="1" dirty="0" err="1"/>
              <a:t>varying</a:t>
            </a:r>
            <a:r>
              <a:rPr lang="it-IT" sz="1700" i="1" dirty="0"/>
              <a:t> </a:t>
            </a:r>
            <a:r>
              <a:rPr lang="it-IT" sz="1700" i="1" dirty="0" err="1"/>
              <a:t>degrees</a:t>
            </a:r>
            <a:r>
              <a:rPr lang="it-IT" sz="1700" i="1" dirty="0"/>
              <a:t> of </a:t>
            </a:r>
            <a:r>
              <a:rPr lang="it-IT" sz="1700" i="1" dirty="0" err="1"/>
              <a:t>employee</a:t>
            </a:r>
            <a:r>
              <a:rPr lang="it-IT" sz="1700" i="1" dirty="0"/>
              <a:t> </a:t>
            </a:r>
            <a:r>
              <a:rPr lang="it-IT" sz="1700" i="1" dirty="0" err="1" smtClean="0"/>
              <a:t>influence</a:t>
            </a:r>
            <a:r>
              <a:rPr lang="it-IT" sz="1700" i="1" dirty="0" smtClean="0"/>
              <a:t>»</a:t>
            </a:r>
            <a:endParaRPr lang="it-IT" sz="1700" i="1" dirty="0"/>
          </a:p>
          <a:p>
            <a:endParaRPr lang="it-IT" dirty="0"/>
          </a:p>
          <a:p>
            <a:endParaRPr lang="it-IT" sz="2200" dirty="0"/>
          </a:p>
        </p:txBody>
      </p:sp>
      <p:sp>
        <p:nvSpPr>
          <p:cNvPr id="16" name="Freccia a destra 15"/>
          <p:cNvSpPr/>
          <p:nvPr/>
        </p:nvSpPr>
        <p:spPr>
          <a:xfrm>
            <a:off x="107504" y="404664"/>
            <a:ext cx="4104456" cy="5328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900" b="1" dirty="0" smtClean="0">
                <a:solidFill>
                  <a:schemeClr val="tx1"/>
                </a:solidFill>
              </a:rPr>
              <a:t>…e la partecipazione diretta?</a:t>
            </a:r>
            <a:endParaRPr lang="it-IT" sz="2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73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2420888"/>
            <a:ext cx="8784976" cy="4752528"/>
          </a:xfrm>
        </p:spPr>
        <p:txBody>
          <a:bodyPr>
            <a:normAutofit fontScale="85000" lnSpcReduction="20000"/>
          </a:bodyPr>
          <a:lstStyle/>
          <a:p>
            <a:pPr marL="64008" indent="0" algn="ctr">
              <a:buNone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Dal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documento 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programmatico sulla produttività del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novembre 2012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(Punto 4. 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</a:rPr>
              <a:t>La partecipazione dei lavoratori nell’impresa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) all’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Accordo interconfederale del 14.7.2017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600" dirty="0" smtClean="0">
                <a:solidFill>
                  <a:schemeClr val="tx2">
                    <a:lumMod val="75000"/>
                  </a:schemeClr>
                </a:solidFill>
              </a:rPr>
              <a:t>sulla detassazione del salario di produttività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, al «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Patto per la fabbrica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» del 9 marzo 2018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64008" indent="0" algn="ctr">
              <a:buNone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Il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profilo che ha incentivato un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atteggiamento delle associazioni datoriali e delle confederazioni sindacali di maggior favore è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stato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quello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 una </a:t>
            </a:r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4008" indent="0" algn="ctr">
              <a:buNone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partecipazione 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che aiuta a incrementare i risultati 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aziendali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, di un 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coinvolgimento intelligente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dei lavoratori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dal quale anche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le aziende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possono trarre benefici</a:t>
            </a:r>
          </a:p>
          <a:p>
            <a:pPr marL="64008" indent="0" algn="ctr">
              <a:buNone/>
            </a:pPr>
            <a:r>
              <a:rPr lang="it-IT" sz="2300" dirty="0" smtClean="0">
                <a:solidFill>
                  <a:schemeClr val="tx2">
                    <a:lumMod val="75000"/>
                  </a:schemeClr>
                </a:solidFill>
              </a:rPr>
              <a:t> (Braga </a:t>
            </a:r>
            <a:r>
              <a:rPr lang="it-IT" sz="2300" dirty="0">
                <a:solidFill>
                  <a:schemeClr val="tx2">
                    <a:lumMod val="75000"/>
                  </a:schemeClr>
                </a:solidFill>
              </a:rPr>
              <a:t>2014) </a:t>
            </a:r>
          </a:p>
          <a:p>
            <a:pPr marL="64008" indent="0" algn="ctr">
              <a:buNone/>
            </a:pPr>
            <a:endParaRPr lang="it-IT" dirty="0">
              <a:solidFill>
                <a:srgbClr val="FFC000"/>
              </a:solidFill>
            </a:endParaRPr>
          </a:p>
          <a:p>
            <a:pPr marL="64008" indent="0" algn="ctr">
              <a:buNone/>
            </a:pPr>
            <a:endParaRPr lang="it-IT" dirty="0" smtClean="0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73008" cy="1656184"/>
          </a:xfrm>
        </p:spPr>
        <p:txBody>
          <a:bodyPr>
            <a:noAutofit/>
          </a:bodyPr>
          <a:lstStyle/>
          <a:p>
            <a:pPr algn="ctr"/>
            <a:r>
              <a:rPr lang="it-IT" sz="3000" b="1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3000" b="1" dirty="0">
                <a:solidFill>
                  <a:schemeClr val="accent1">
                    <a:lumMod val="50000"/>
                  </a:schemeClr>
                </a:solidFill>
              </a:rPr>
              <a:t>partecipazione </a:t>
            </a:r>
            <a:r>
              <a:rPr lang="it-IT" sz="3000" b="1" dirty="0" smtClean="0">
                <a:solidFill>
                  <a:schemeClr val="accent1">
                    <a:lumMod val="50000"/>
                  </a:schemeClr>
                </a:solidFill>
              </a:rPr>
              <a:t>diretta </a:t>
            </a:r>
            <a:r>
              <a:rPr lang="it-IT" sz="3000" dirty="0" smtClean="0">
                <a:solidFill>
                  <a:schemeClr val="accent1">
                    <a:lumMod val="50000"/>
                  </a:schemeClr>
                </a:solidFill>
              </a:rPr>
              <a:t>nelle imprese italiane: Industria 4.0, legislazione di sostegno, contrattazione integrativa (aziendale </a:t>
            </a:r>
            <a:r>
              <a:rPr lang="it-IT" sz="3000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it-IT" sz="3000" dirty="0" smtClean="0">
                <a:solidFill>
                  <a:schemeClr val="accent1">
                    <a:lumMod val="50000"/>
                  </a:schemeClr>
                </a:solidFill>
              </a:rPr>
              <a:t>territoriale) sul </a:t>
            </a:r>
            <a:r>
              <a:rPr lang="it-IT" sz="3000" dirty="0">
                <a:solidFill>
                  <a:schemeClr val="accent1">
                    <a:lumMod val="50000"/>
                  </a:schemeClr>
                </a:solidFill>
              </a:rPr>
              <a:t>salario </a:t>
            </a:r>
            <a:r>
              <a:rPr lang="it-IT" sz="3000" dirty="0" smtClean="0">
                <a:solidFill>
                  <a:schemeClr val="accent1">
                    <a:lumMod val="50000"/>
                  </a:schemeClr>
                </a:solidFill>
              </a:rPr>
              <a:t>variabile</a:t>
            </a:r>
            <a:endParaRPr lang="it-IT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2708920"/>
            <a:ext cx="8496944" cy="372413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800" dirty="0" smtClean="0"/>
              <a:t>Sistemi innovativi di produzione (</a:t>
            </a:r>
            <a:r>
              <a:rPr lang="it-IT" sz="2800" i="1" dirty="0" smtClean="0"/>
              <a:t>WCM</a:t>
            </a:r>
            <a:r>
              <a:rPr lang="it-IT" sz="2800" dirty="0" smtClean="0"/>
              <a:t>: </a:t>
            </a:r>
            <a:r>
              <a:rPr lang="it-IT" sz="2800" i="1" dirty="0" smtClean="0"/>
              <a:t>World</a:t>
            </a:r>
            <a:r>
              <a:rPr lang="it-IT" sz="2800" dirty="0" smtClean="0"/>
              <a:t> </a:t>
            </a:r>
            <a:r>
              <a:rPr lang="it-IT" sz="2800" i="1" dirty="0" smtClean="0"/>
              <a:t>Class </a:t>
            </a:r>
            <a:r>
              <a:rPr lang="it-IT" sz="2800" i="1" dirty="0" err="1" smtClean="0"/>
              <a:t>Manifacturing</a:t>
            </a:r>
            <a:r>
              <a:rPr lang="it-IT" sz="28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800" dirty="0" smtClean="0"/>
              <a:t>gruppi </a:t>
            </a:r>
            <a:r>
              <a:rPr lang="it-IT" sz="2800" dirty="0"/>
              <a:t>di </a:t>
            </a:r>
            <a:r>
              <a:rPr lang="it-IT" sz="2800" dirty="0" smtClean="0"/>
              <a:t>miglioramento o «di progetto»; </a:t>
            </a:r>
            <a:r>
              <a:rPr lang="it-IT" sz="2800" dirty="0"/>
              <a:t>gruppi </a:t>
            </a:r>
            <a:r>
              <a:rPr lang="it-IT" sz="2800" dirty="0" smtClean="0"/>
              <a:t>interdipartimentali;</a:t>
            </a:r>
            <a:endParaRPr lang="it-IT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800" dirty="0"/>
              <a:t>w</a:t>
            </a:r>
            <a:r>
              <a:rPr lang="it-IT" sz="2800" i="1" dirty="0"/>
              <a:t>ork </a:t>
            </a:r>
            <a:r>
              <a:rPr lang="it-IT" sz="2800" i="1" dirty="0" err="1"/>
              <a:t>autonomy</a:t>
            </a:r>
            <a:r>
              <a:rPr lang="it-IT" sz="2800" dirty="0"/>
              <a:t> (WA</a:t>
            </a:r>
            <a:r>
              <a:rPr lang="it-IT" sz="2800" dirty="0" smtClean="0"/>
              <a:t>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800" dirty="0" smtClean="0"/>
              <a:t>struttura </a:t>
            </a:r>
            <a:r>
              <a:rPr lang="it-IT" sz="2800" dirty="0"/>
              <a:t>aziendale meno gerarchica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800" i="1" dirty="0"/>
              <a:t>r</a:t>
            </a:r>
            <a:r>
              <a:rPr lang="it-IT" sz="2800" i="1" dirty="0" smtClean="0"/>
              <a:t>otazione nelle mansioni</a:t>
            </a:r>
            <a:endParaRPr lang="it-IT" sz="2800" dirty="0"/>
          </a:p>
          <a:p>
            <a:pPr marL="64008" indent="0" algn="ctr">
              <a:buNone/>
            </a:pPr>
            <a:endParaRPr lang="it-IT" sz="2700" i="1" dirty="0" smtClean="0"/>
          </a:p>
        </p:txBody>
      </p:sp>
      <p:sp>
        <p:nvSpPr>
          <p:cNvPr id="3" name="Freccia in giù 2"/>
          <p:cNvSpPr/>
          <p:nvPr/>
        </p:nvSpPr>
        <p:spPr>
          <a:xfrm>
            <a:off x="1115616" y="267494"/>
            <a:ext cx="7200800" cy="1865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indent="0" algn="ctr">
              <a:buNone/>
            </a:pPr>
            <a:r>
              <a:rPr lang="it-IT" sz="2900" dirty="0" smtClean="0">
                <a:solidFill>
                  <a:schemeClr val="tx1"/>
                </a:solidFill>
              </a:rPr>
              <a:t>Si accompagna ad altre innovazioni?</a:t>
            </a:r>
            <a:endParaRPr lang="it-IT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2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076056" y="2276872"/>
            <a:ext cx="4067944" cy="415617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it-IT" sz="2700" b="1" i="1" dirty="0" err="1" smtClean="0"/>
              <a:t>Employee</a:t>
            </a:r>
            <a:r>
              <a:rPr lang="it-IT" sz="2700" b="1" i="1" dirty="0" smtClean="0"/>
              <a:t> </a:t>
            </a:r>
            <a:r>
              <a:rPr lang="it-IT" sz="2700" b="1" i="1" dirty="0" err="1" smtClean="0"/>
              <a:t>involvement</a:t>
            </a:r>
            <a:r>
              <a:rPr lang="it-IT" sz="2700" b="1" i="1" dirty="0" smtClean="0"/>
              <a:t> </a:t>
            </a:r>
            <a:r>
              <a:rPr lang="it-IT" sz="2700" b="1" i="1" dirty="0" err="1" smtClean="0"/>
              <a:t>schemes</a:t>
            </a:r>
            <a:r>
              <a:rPr lang="it-IT" sz="2700" b="1" i="1" dirty="0" smtClean="0"/>
              <a:t>:</a:t>
            </a:r>
          </a:p>
          <a:p>
            <a:pPr marL="64008" indent="0" algn="ctr">
              <a:buNone/>
            </a:pPr>
            <a:r>
              <a:rPr lang="it-IT" sz="2700" i="1" dirty="0" err="1" smtClean="0"/>
              <a:t>Autonomous</a:t>
            </a:r>
            <a:r>
              <a:rPr lang="it-IT" sz="2700" i="1" dirty="0" smtClean="0"/>
              <a:t> work </a:t>
            </a:r>
            <a:r>
              <a:rPr lang="it-IT" sz="2700" i="1" dirty="0" err="1" smtClean="0"/>
              <a:t>groups</a:t>
            </a:r>
            <a:endParaRPr lang="it-IT" sz="2700" i="1" dirty="0" smtClean="0"/>
          </a:p>
          <a:p>
            <a:pPr marL="64008" indent="0" algn="ctr">
              <a:buNone/>
            </a:pPr>
            <a:r>
              <a:rPr lang="it-IT" sz="2700" i="1" dirty="0" err="1" smtClean="0"/>
              <a:t>Suggestion</a:t>
            </a:r>
            <a:r>
              <a:rPr lang="it-IT" sz="2700" i="1" dirty="0" smtClean="0"/>
              <a:t> </a:t>
            </a:r>
            <a:r>
              <a:rPr lang="it-IT" sz="2700" i="1" dirty="0" err="1" smtClean="0"/>
              <a:t>schemes</a:t>
            </a:r>
            <a:endParaRPr lang="it-IT" sz="2700" i="1" dirty="0" smtClean="0"/>
          </a:p>
          <a:p>
            <a:pPr marL="64008" indent="0" algn="ctr">
              <a:buNone/>
            </a:pPr>
            <a:r>
              <a:rPr lang="it-IT" sz="2700" i="1" dirty="0" smtClean="0"/>
              <a:t>Team Briefings</a:t>
            </a:r>
          </a:p>
          <a:p>
            <a:pPr marL="64008" indent="0" algn="ctr">
              <a:buNone/>
            </a:pPr>
            <a:r>
              <a:rPr lang="it-IT" sz="2700" i="1" dirty="0" err="1" smtClean="0"/>
              <a:t>Merit-based</a:t>
            </a:r>
            <a:r>
              <a:rPr lang="it-IT" sz="2700" i="1" dirty="0" smtClean="0"/>
              <a:t> </a:t>
            </a:r>
            <a:r>
              <a:rPr lang="it-IT" sz="2700" i="1" dirty="0" err="1" smtClean="0"/>
              <a:t>payment</a:t>
            </a:r>
            <a:endParaRPr lang="it-IT" sz="2700" i="1" dirty="0" smtClean="0"/>
          </a:p>
        </p:txBody>
      </p:sp>
      <p:sp>
        <p:nvSpPr>
          <p:cNvPr id="3" name="Freccia in giù 2"/>
          <p:cNvSpPr/>
          <p:nvPr/>
        </p:nvSpPr>
        <p:spPr>
          <a:xfrm>
            <a:off x="1115616" y="267494"/>
            <a:ext cx="7200800" cy="1865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indent="0" algn="ctr">
              <a:buNone/>
            </a:pPr>
            <a:r>
              <a:rPr lang="it-IT" sz="2900" dirty="0" smtClean="0">
                <a:solidFill>
                  <a:schemeClr val="tx1"/>
                </a:solidFill>
              </a:rPr>
              <a:t>Si tratta di una </a:t>
            </a:r>
            <a:r>
              <a:rPr lang="it-IT" sz="2900" dirty="0">
                <a:solidFill>
                  <a:schemeClr val="tx1"/>
                </a:solidFill>
              </a:rPr>
              <a:t>novità?</a:t>
            </a:r>
          </a:p>
        </p:txBody>
      </p:sp>
      <p:sp>
        <p:nvSpPr>
          <p:cNvPr id="5" name="Callout con freccia a destra 4"/>
          <p:cNvSpPr/>
          <p:nvPr/>
        </p:nvSpPr>
        <p:spPr>
          <a:xfrm>
            <a:off x="107504" y="2165292"/>
            <a:ext cx="5256584" cy="4320480"/>
          </a:xfrm>
          <a:prstGeom prst="right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indent="0" algn="ctr">
              <a:buNone/>
            </a:pPr>
            <a:r>
              <a:rPr lang="it-IT" sz="2800" dirty="0" smtClean="0">
                <a:solidFill>
                  <a:schemeClr val="tx1"/>
                </a:solidFill>
              </a:rPr>
              <a:t>Le </a:t>
            </a:r>
            <a:r>
              <a:rPr lang="it-IT" sz="2800" dirty="0">
                <a:solidFill>
                  <a:schemeClr val="tx1"/>
                </a:solidFill>
              </a:rPr>
              <a:t>esperienze di </a:t>
            </a:r>
            <a:r>
              <a:rPr lang="it-IT" sz="2800" i="1" dirty="0" err="1">
                <a:solidFill>
                  <a:schemeClr val="tx1"/>
                </a:solidFill>
              </a:rPr>
              <a:t>employee</a:t>
            </a:r>
            <a:r>
              <a:rPr lang="it-IT" sz="2800" i="1" dirty="0">
                <a:solidFill>
                  <a:schemeClr val="tx1"/>
                </a:solidFill>
              </a:rPr>
              <a:t> </a:t>
            </a:r>
            <a:r>
              <a:rPr lang="it-IT" sz="2800" i="1" dirty="0" err="1">
                <a:solidFill>
                  <a:schemeClr val="tx1"/>
                </a:solidFill>
              </a:rPr>
              <a:t>involvement</a:t>
            </a:r>
            <a:r>
              <a:rPr lang="it-IT" sz="2800" i="1" dirty="0">
                <a:solidFill>
                  <a:schemeClr val="tx1"/>
                </a:solidFill>
              </a:rPr>
              <a:t> </a:t>
            </a:r>
            <a:r>
              <a:rPr lang="it-IT" sz="2800" dirty="0">
                <a:solidFill>
                  <a:schemeClr val="tx1"/>
                </a:solidFill>
              </a:rPr>
              <a:t>nelle imprese inglesi  </a:t>
            </a:r>
            <a:r>
              <a:rPr lang="it-IT" sz="2800" dirty="0" smtClean="0">
                <a:solidFill>
                  <a:schemeClr val="tx1"/>
                </a:solidFill>
              </a:rPr>
              <a:t>negli anni ’80 e ’90 del secolo scorso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it-IT" b="1" dirty="0" smtClean="0"/>
              <a:t>Il </a:t>
            </a:r>
            <a:r>
              <a:rPr lang="it-IT" b="1" cap="small" dirty="0"/>
              <a:t>salario di </a:t>
            </a:r>
            <a:r>
              <a:rPr lang="it-IT" b="1" cap="small" dirty="0" smtClean="0"/>
              <a:t>produttività/redditività</a:t>
            </a:r>
          </a:p>
          <a:p>
            <a:endParaRPr lang="it-IT" b="1" cap="small" dirty="0"/>
          </a:p>
          <a:p>
            <a:endParaRPr lang="it-IT" b="1" cap="small" dirty="0" smtClean="0"/>
          </a:p>
          <a:p>
            <a:endParaRPr lang="it-IT" b="1" cap="small" dirty="0"/>
          </a:p>
          <a:p>
            <a:endParaRPr lang="it-IT" b="1" cap="small" dirty="0" smtClean="0"/>
          </a:p>
          <a:p>
            <a:pPr marL="64008" indent="0" algn="ctr">
              <a:buNone/>
            </a:pPr>
            <a:r>
              <a:rPr lang="it-IT" b="1" cap="small" dirty="0" smtClean="0"/>
              <a:t>La contrattazione (gli </a:t>
            </a:r>
            <a:r>
              <a:rPr lang="it-IT" b="1" cap="small" dirty="0"/>
              <a:t>accordi di </a:t>
            </a:r>
            <a:r>
              <a:rPr lang="it-IT" b="1" cap="small" dirty="0" smtClean="0"/>
              <a:t>produttività/redditività sui premi di risultato)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it-IT" b="1" cap="small" dirty="0" smtClean="0"/>
              <a:t>La partecipazione diretta (o organizzativa)</a:t>
            </a:r>
          </a:p>
          <a:p>
            <a:pPr marL="64008" indent="0" algn="ctr">
              <a:buNone/>
            </a:pPr>
            <a:endParaRPr lang="it-IT" b="1" cap="small" dirty="0"/>
          </a:p>
          <a:p>
            <a:pPr marL="64008" indent="0" algn="ctr">
              <a:buNone/>
            </a:pPr>
            <a:endParaRPr lang="it-IT" b="1" cap="small" dirty="0" smtClean="0"/>
          </a:p>
          <a:p>
            <a:pPr marL="64008" indent="0" algn="ctr">
              <a:buNone/>
            </a:pPr>
            <a:endParaRPr lang="it-IT" b="1" cap="small" dirty="0"/>
          </a:p>
          <a:p>
            <a:pPr marL="64008" indent="0" algn="ctr">
              <a:buNone/>
            </a:pPr>
            <a:endParaRPr lang="it-IT" b="1" cap="small" dirty="0" smtClean="0"/>
          </a:p>
          <a:p>
            <a:pPr marL="64008" indent="0" algn="ctr">
              <a:buNone/>
            </a:pPr>
            <a:r>
              <a:rPr lang="it-IT" b="1" cap="small" dirty="0" smtClean="0"/>
              <a:t>                                            </a:t>
            </a:r>
            <a:endParaRPr lang="it-IT" b="1" cap="small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Quale ruolo per il sindacato?</a:t>
            </a:r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1468388" y="2780928"/>
            <a:ext cx="2016224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5868144" y="2708920"/>
            <a:ext cx="1872208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? 10">
            <a:hlinkClick r:id="" action="ppaction://noaction" highlightClick="1"/>
          </p:cNvPr>
          <p:cNvSpPr/>
          <p:nvPr/>
        </p:nvSpPr>
        <p:spPr>
          <a:xfrm>
            <a:off x="5870306" y="4188832"/>
            <a:ext cx="1800200" cy="1440160"/>
          </a:xfrm>
          <a:prstGeom prst="actionButtonHelp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70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3" grpId="0"/>
      <p:bldP spid="7" grpId="0" animBg="1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755576" y="1524001"/>
            <a:ext cx="7931224" cy="4724400"/>
          </a:xfrm>
        </p:spPr>
        <p:txBody>
          <a:bodyPr/>
          <a:lstStyle/>
          <a:p>
            <a:pPr marL="64008" indent="0" algn="ctr">
              <a:buNone/>
            </a:pPr>
            <a:endParaRPr lang="it-IT" b="1" cap="small" dirty="0"/>
          </a:p>
          <a:p>
            <a:pPr marL="64008" indent="0" algn="ctr">
              <a:buNone/>
            </a:pPr>
            <a:endParaRPr lang="it-IT" b="1" cap="small" dirty="0" smtClean="0"/>
          </a:p>
          <a:p>
            <a:pPr marL="64008" indent="0" algn="ctr">
              <a:buNone/>
            </a:pPr>
            <a:endParaRPr lang="it-IT" b="1" cap="small" dirty="0"/>
          </a:p>
          <a:p>
            <a:pPr marL="64008" indent="0" algn="ctr">
              <a:buNone/>
            </a:pPr>
            <a:endParaRPr lang="it-IT" b="1" cap="small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b="1" cap="small" dirty="0" smtClean="0"/>
              <a:t> va a scapito della partecipazione indiretta?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b="1" cap="small" dirty="0" smtClean="0"/>
              <a:t>è incompatibile e in conflitto con la presenza sindacale in azienda?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b="1" cap="small" dirty="0" smtClean="0"/>
              <a:t>È destinata a prevalere l’iniziativa manageriale? </a:t>
            </a:r>
            <a:endParaRPr lang="it-IT" b="1" cap="small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Quale ruolo per il sindacato?</a:t>
            </a:r>
            <a:endParaRPr lang="it-IT" dirty="0"/>
          </a:p>
        </p:txBody>
      </p:sp>
      <p:sp>
        <p:nvSpPr>
          <p:cNvPr id="4" name="Callout con freccia in giù 3"/>
          <p:cNvSpPr/>
          <p:nvPr/>
        </p:nvSpPr>
        <p:spPr>
          <a:xfrm>
            <a:off x="457200" y="1412776"/>
            <a:ext cx="8229600" cy="151216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indent="0" algn="ctr">
              <a:buNone/>
            </a:pPr>
            <a:r>
              <a:rPr lang="it-IT" sz="2800" b="1" cap="small" dirty="0">
                <a:solidFill>
                  <a:schemeClr val="tx1"/>
                </a:solidFill>
              </a:rPr>
              <a:t>La partecipazione diretta (o organizzativa)</a:t>
            </a:r>
          </a:p>
        </p:txBody>
      </p:sp>
    </p:spTree>
    <p:extLst>
      <p:ext uri="{BB962C8B-B14F-4D97-AF65-F5344CB8AC3E}">
        <p14:creationId xmlns:p14="http://schemas.microsoft.com/office/powerpoint/2010/main" val="60696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292080" y="1524000"/>
            <a:ext cx="3672408" cy="4648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it-IT" sz="3200" b="1" dirty="0"/>
              <a:t>Partecipare a cosa? Essere “coinvolti” in cosa</a:t>
            </a:r>
            <a:r>
              <a:rPr lang="it-IT" sz="3200" b="1" dirty="0" smtClean="0"/>
              <a:t>?</a:t>
            </a:r>
          </a:p>
          <a:p>
            <a:pPr lvl="0"/>
            <a:r>
              <a:rPr lang="it-IT" sz="3200" b="1" dirty="0" smtClean="0"/>
              <a:t>Cosa significa  disporre di sistemi di R.I. più partecipativi? </a:t>
            </a:r>
          </a:p>
          <a:p>
            <a:r>
              <a:rPr lang="it-IT" sz="3200" b="1" dirty="0"/>
              <a:t>La partecipazione diretta: il sindacato </a:t>
            </a:r>
            <a:r>
              <a:rPr lang="it-IT" sz="3200" b="1" dirty="0" smtClean="0"/>
              <a:t>può aver voce </a:t>
            </a:r>
            <a:r>
              <a:rPr lang="it-IT" sz="3200" b="1" dirty="0"/>
              <a:t>in capitolo? </a:t>
            </a:r>
            <a:endParaRPr lang="it-IT" sz="3200" dirty="0"/>
          </a:p>
          <a:p>
            <a:pPr lvl="0"/>
            <a:endParaRPr lang="it-IT" sz="3200" b="1" dirty="0"/>
          </a:p>
          <a:p>
            <a:endParaRPr lang="it-IT" dirty="0"/>
          </a:p>
        </p:txBody>
      </p:sp>
      <p:sp>
        <p:nvSpPr>
          <p:cNvPr id="5" name="Callout con freccia a destra 4"/>
          <p:cNvSpPr/>
          <p:nvPr/>
        </p:nvSpPr>
        <p:spPr>
          <a:xfrm>
            <a:off x="467544" y="1772816"/>
            <a:ext cx="4690864" cy="352839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900" b="1" dirty="0" smtClean="0">
                <a:solidFill>
                  <a:schemeClr val="tx1"/>
                </a:solidFill>
              </a:rPr>
              <a:t>Tre domande</a:t>
            </a:r>
            <a:endParaRPr lang="it-IT" sz="3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7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755576" y="1524000"/>
            <a:ext cx="7931224" cy="5505399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it-IT" dirty="0" smtClean="0"/>
              <a:t>In alcuni significativi</a:t>
            </a:r>
            <a:r>
              <a:rPr lang="it-IT" cap="small" dirty="0" smtClean="0"/>
              <a:t> </a:t>
            </a:r>
            <a:r>
              <a:rPr lang="it-IT" i="1" dirty="0" smtClean="0"/>
              <a:t>case </a:t>
            </a:r>
            <a:r>
              <a:rPr lang="it-IT" i="1" dirty="0" err="1" smtClean="0"/>
              <a:t>studies</a:t>
            </a:r>
            <a:r>
              <a:rPr lang="it-IT" i="1" dirty="0" smtClean="0"/>
              <a:t> </a:t>
            </a:r>
            <a:r>
              <a:rPr lang="it-IT" dirty="0" smtClean="0"/>
              <a:t>le </a:t>
            </a:r>
            <a:r>
              <a:rPr lang="it-IT" b="1" dirty="0"/>
              <a:t>RSU </a:t>
            </a:r>
            <a:r>
              <a:rPr lang="it-IT" dirty="0"/>
              <a:t>sono </a:t>
            </a:r>
            <a:r>
              <a:rPr lang="it-IT" b="1" dirty="0"/>
              <a:t>coinvolte</a:t>
            </a:r>
            <a:r>
              <a:rPr lang="it-IT" dirty="0"/>
              <a:t> nell’innovazione e la contrattazione aziendale si svolge con regolarità </a:t>
            </a:r>
            <a:r>
              <a:rPr lang="it-IT" dirty="0" smtClean="0"/>
              <a:t>(Pero, </a:t>
            </a:r>
            <a:r>
              <a:rPr lang="it-IT" dirty="0" err="1" smtClean="0"/>
              <a:t>Ponzellini</a:t>
            </a:r>
            <a:r>
              <a:rPr lang="it-IT" dirty="0" smtClean="0"/>
              <a:t>, 2015)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it-IT" b="1" dirty="0" smtClean="0"/>
              <a:t>Sfida per il sindacato</a:t>
            </a:r>
            <a:r>
              <a:rPr lang="it-IT" dirty="0" smtClean="0"/>
              <a:t>: </a:t>
            </a:r>
            <a:r>
              <a:rPr lang="it-IT" dirty="0"/>
              <a:t>il controllo, il coinvolgimento nella </a:t>
            </a:r>
            <a:r>
              <a:rPr lang="it-IT" dirty="0" smtClean="0"/>
              <a:t>partecipazione diretta, l’ “affiancamento</a:t>
            </a:r>
            <a:r>
              <a:rPr lang="it-IT" dirty="0"/>
              <a:t>” </a:t>
            </a:r>
            <a:endParaRPr lang="it-IT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300" dirty="0"/>
              <a:t>Ripensare un sistema di rappresentanza che non può più essere concepito come mero terminale del sindacato nei luoghi di lavoro (</a:t>
            </a:r>
            <a:r>
              <a:rPr lang="it-IT" sz="2300" dirty="0" smtClean="0"/>
              <a:t>Pero, </a:t>
            </a:r>
            <a:r>
              <a:rPr lang="it-IT" sz="2300" dirty="0" err="1" smtClean="0"/>
              <a:t>Ponzellini</a:t>
            </a:r>
            <a:r>
              <a:rPr lang="it-IT" sz="2300" dirty="0" smtClean="0"/>
              <a:t> 2015)</a:t>
            </a:r>
            <a:endParaRPr lang="it-IT" sz="23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300" dirty="0" smtClean="0"/>
              <a:t>L’istituzione </a:t>
            </a:r>
            <a:r>
              <a:rPr lang="it-IT" sz="2300" dirty="0"/>
              <a:t>di Commissioni bilaterali (tra le quali andrebbero valorizzate, per es., le Commissioni organizzazione del lavoro)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300" dirty="0" smtClean="0"/>
              <a:t>La condivisione di iniziative </a:t>
            </a:r>
            <a:r>
              <a:rPr lang="it-IT" sz="2300" dirty="0"/>
              <a:t>di formazione </a:t>
            </a:r>
            <a:r>
              <a:rPr lang="it-IT" sz="2300" dirty="0" smtClean="0"/>
              <a:t>dei lavoratori da parte dei </a:t>
            </a:r>
            <a:r>
              <a:rPr lang="it-IT" sz="2300" dirty="0"/>
              <a:t>sindacati</a:t>
            </a:r>
          </a:p>
          <a:p>
            <a:pPr algn="ctr"/>
            <a:r>
              <a:rPr lang="it-IT" dirty="0"/>
              <a:t> 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it-IT" dirty="0" smtClean="0"/>
          </a:p>
          <a:p>
            <a:pPr algn="ctr">
              <a:buFont typeface="Wingdings" panose="05000000000000000000" pitchFamily="2" charset="2"/>
              <a:buChar char="Ø"/>
            </a:pPr>
            <a:endParaRPr lang="it-IT" dirty="0"/>
          </a:p>
          <a:p>
            <a:pPr algn="ctr">
              <a:buFont typeface="Wingdings" panose="05000000000000000000" pitchFamily="2" charset="2"/>
              <a:buChar char="Ø"/>
            </a:pPr>
            <a:endParaRPr lang="it-IT" b="1" i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Quale ruolo per il sindacato?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32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3934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3200" b="1" cap="small" dirty="0" smtClean="0"/>
              <a:t>1. </a:t>
            </a:r>
            <a:r>
              <a:rPr lang="it-IT" sz="4300" b="1" cap="small" dirty="0" smtClean="0"/>
              <a:t>La «democrazia industriale» e i processi di democratizzazione dell’impresa</a:t>
            </a:r>
            <a:endParaRPr lang="it-IT" sz="4300" cap="small" dirty="0" smtClean="0"/>
          </a:p>
          <a:p>
            <a:pPr marL="0" indent="0" algn="ctr">
              <a:buNone/>
            </a:pPr>
            <a:r>
              <a:rPr lang="it-IT" sz="3200" dirty="0" smtClean="0"/>
              <a:t>La </a:t>
            </a:r>
            <a:r>
              <a:rPr lang="it-IT" sz="3200" dirty="0"/>
              <a:t>partecipazione ai processi </a:t>
            </a:r>
            <a:r>
              <a:rPr lang="it-IT" sz="3200" dirty="0" smtClean="0"/>
              <a:t>decisionali riguardanti </a:t>
            </a:r>
            <a:r>
              <a:rPr lang="it-IT" sz="3200" dirty="0"/>
              <a:t>la «macro-organizzazione» di </a:t>
            </a:r>
            <a:r>
              <a:rPr lang="it-IT" sz="3200" dirty="0" smtClean="0"/>
              <a:t>impresa, le </a:t>
            </a:r>
            <a:r>
              <a:rPr lang="it-IT" sz="3200" dirty="0"/>
              <a:t>decisioni economiche </a:t>
            </a:r>
            <a:r>
              <a:rPr lang="it-IT" sz="3200" i="1" dirty="0"/>
              <a:t>strategiche</a:t>
            </a:r>
            <a:r>
              <a:rPr lang="it-IT" sz="3200" dirty="0"/>
              <a:t> dell’impresa </a:t>
            </a:r>
            <a:r>
              <a:rPr lang="it-IT" sz="3200" dirty="0" smtClean="0"/>
              <a:t>(esempi</a:t>
            </a:r>
            <a:r>
              <a:rPr lang="it-IT" sz="3200" dirty="0"/>
              <a:t>: delocalizzazioni, </a:t>
            </a:r>
            <a:r>
              <a:rPr lang="it-IT" sz="3200" dirty="0" smtClean="0"/>
              <a:t>esternalizzazioni, distacchi</a:t>
            </a:r>
            <a:r>
              <a:rPr lang="it-IT" sz="3200" dirty="0"/>
              <a:t>, licenziamenti collettivi, apertura o chiusura di stabilimenti)</a:t>
            </a:r>
          </a:p>
          <a:p>
            <a:pPr marL="0" indent="0" algn="ctr">
              <a:buNone/>
            </a:pPr>
            <a:endParaRPr lang="it-IT" sz="3200" dirty="0"/>
          </a:p>
          <a:p>
            <a:pPr marL="0" indent="0" algn="ctr">
              <a:buNone/>
            </a:pPr>
            <a:r>
              <a:rPr lang="it-IT" sz="3200" dirty="0" smtClean="0"/>
              <a:t> La </a:t>
            </a:r>
            <a:r>
              <a:rPr lang="it-IT" sz="3200" dirty="0"/>
              <a:t>condivisione di decisioni con la proprietà e con il </a:t>
            </a:r>
            <a:r>
              <a:rPr lang="it-IT" sz="3200" i="1" dirty="0" smtClean="0"/>
              <a:t>management</a:t>
            </a:r>
          </a:p>
          <a:p>
            <a:pPr marL="0" indent="0" algn="ctr">
              <a:buNone/>
            </a:pPr>
            <a:endParaRPr lang="it-IT" sz="3200" dirty="0" smtClean="0"/>
          </a:p>
          <a:p>
            <a:pPr marL="0" indent="0" algn="ctr">
              <a:buNone/>
            </a:pPr>
            <a:r>
              <a:rPr lang="it-IT" sz="3200" dirty="0" smtClean="0"/>
              <a:t>La «</a:t>
            </a:r>
            <a:r>
              <a:rPr lang="it-IT" sz="3200" b="1" dirty="0" smtClean="0"/>
              <a:t>partecipazione indiretta</a:t>
            </a:r>
            <a:r>
              <a:rPr lang="it-IT" sz="3200" dirty="0" smtClean="0"/>
              <a:t>» o «strategica» (Baglioni, 2001)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820472" cy="157733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Tre piani </a:t>
            </a:r>
            <a:r>
              <a:rPr lang="it-IT" dirty="0"/>
              <a:t>di incidenza della partecipazione (o del coinvolgimento)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3650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sz="3200" b="1" cap="small" dirty="0" smtClean="0"/>
              <a:t>2. </a:t>
            </a:r>
            <a:r>
              <a:rPr lang="it-IT" sz="3500" b="1" cap="small" dirty="0"/>
              <a:t>L’organizzazione del lavoro e l’innovazione </a:t>
            </a:r>
            <a:r>
              <a:rPr lang="it-IT" sz="3500" b="1" cap="small" dirty="0" smtClean="0"/>
              <a:t>organizzativa</a:t>
            </a:r>
          </a:p>
          <a:p>
            <a:pPr marL="0" indent="0" algn="ctr">
              <a:buNone/>
            </a:pPr>
            <a:r>
              <a:rPr lang="it-IT" dirty="0" smtClean="0"/>
              <a:t>La partecipazione incide sulle </a:t>
            </a:r>
            <a:r>
              <a:rPr lang="it-IT" i="1" u="sng" dirty="0" smtClean="0"/>
              <a:t>modalità</a:t>
            </a:r>
            <a:r>
              <a:rPr lang="it-IT" dirty="0" smtClean="0"/>
              <a:t> con cui si lavora nell’impresa, sulle modalità di produzione di beni e servizi e, dunque, sulla “micro-organizzazione”</a:t>
            </a:r>
          </a:p>
          <a:p>
            <a:pPr marL="0" indent="0" algn="ctr">
              <a:buNone/>
            </a:pPr>
            <a:r>
              <a:rPr lang="it-IT" dirty="0" smtClean="0"/>
              <a:t>La </a:t>
            </a:r>
            <a:r>
              <a:rPr lang="it-IT" dirty="0"/>
              <a:t>cd. </a:t>
            </a:r>
            <a:r>
              <a:rPr lang="it-IT" dirty="0" smtClean="0"/>
              <a:t>«</a:t>
            </a:r>
            <a:r>
              <a:rPr lang="it-IT" b="1" dirty="0" smtClean="0"/>
              <a:t>partecipazione diretta</a:t>
            </a:r>
            <a:r>
              <a:rPr lang="it-IT" dirty="0" smtClean="0"/>
              <a:t>» , «</a:t>
            </a:r>
            <a:r>
              <a:rPr lang="it-IT" b="1" dirty="0" smtClean="0"/>
              <a:t>organizzativa</a:t>
            </a:r>
            <a:r>
              <a:rPr lang="it-IT" dirty="0" smtClean="0"/>
              <a:t>» </a:t>
            </a:r>
            <a:r>
              <a:rPr lang="it-IT" dirty="0"/>
              <a:t>o la </a:t>
            </a:r>
            <a:r>
              <a:rPr lang="it-IT" dirty="0" smtClean="0"/>
              <a:t>«partecipazione </a:t>
            </a:r>
            <a:r>
              <a:rPr lang="it-IT" b="1" dirty="0"/>
              <a:t>dal </a:t>
            </a:r>
            <a:r>
              <a:rPr lang="it-IT" b="1" dirty="0" smtClean="0"/>
              <a:t>basso</a:t>
            </a:r>
            <a:r>
              <a:rPr lang="it-IT" dirty="0" smtClean="0"/>
              <a:t>» </a:t>
            </a:r>
          </a:p>
          <a:p>
            <a:pPr marL="0" indent="0" algn="ctr">
              <a:buNone/>
            </a:pPr>
            <a:r>
              <a:rPr lang="it-IT" dirty="0" smtClean="0"/>
              <a:t>I «Piani di innovazione» : SOP (</a:t>
            </a:r>
            <a:r>
              <a:rPr lang="it-IT" dirty="0"/>
              <a:t>schemi organizzativi di innovazione </a:t>
            </a:r>
            <a:r>
              <a:rPr lang="it-IT" dirty="0" smtClean="0"/>
              <a:t>partecipata) </a:t>
            </a:r>
            <a:r>
              <a:rPr lang="it-IT" dirty="0"/>
              <a:t>e PGP </a:t>
            </a:r>
            <a:r>
              <a:rPr lang="it-IT" dirty="0" smtClean="0"/>
              <a:t>(programmi </a:t>
            </a:r>
            <a:r>
              <a:rPr lang="it-IT" dirty="0"/>
              <a:t>di gestione </a:t>
            </a:r>
            <a:r>
              <a:rPr lang="it-IT" dirty="0" smtClean="0"/>
              <a:t>partecipata) (Circ. n. 5/E 29.3.2018)</a:t>
            </a:r>
            <a:endParaRPr lang="it-IT" dirty="0"/>
          </a:p>
          <a:p>
            <a:pPr marL="0" indent="0" algn="ctr">
              <a:buNone/>
            </a:pPr>
            <a:endParaRPr lang="it-IT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820472" cy="157733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Tre piani </a:t>
            </a:r>
            <a:r>
              <a:rPr lang="it-IT" dirty="0"/>
              <a:t>di incidenza della partecipazione (o del coinvolgimento)</a:t>
            </a:r>
          </a:p>
        </p:txBody>
      </p:sp>
    </p:spTree>
    <p:extLst>
      <p:ext uri="{BB962C8B-B14F-4D97-AF65-F5344CB8AC3E}">
        <p14:creationId xmlns:p14="http://schemas.microsoft.com/office/powerpoint/2010/main" val="39771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b="1" cap="small" dirty="0" smtClean="0"/>
              <a:t>3. Il piano delle </a:t>
            </a:r>
            <a:r>
              <a:rPr lang="it-IT" b="1" cap="small" dirty="0" smtClean="0"/>
              <a:t>retribuzioni </a:t>
            </a:r>
            <a:r>
              <a:rPr lang="it-IT" b="1" cap="small" dirty="0"/>
              <a:t>partecipative</a:t>
            </a:r>
            <a:r>
              <a:rPr lang="it-IT" cap="small" dirty="0"/>
              <a:t>, del </a:t>
            </a:r>
            <a:r>
              <a:rPr lang="it-IT" b="1" cap="small" dirty="0"/>
              <a:t>salario di </a:t>
            </a:r>
            <a:r>
              <a:rPr lang="it-IT" b="1" cap="small" dirty="0" smtClean="0"/>
              <a:t>produttività/redditività, </a:t>
            </a:r>
            <a:r>
              <a:rPr lang="it-IT" cap="small" dirty="0" smtClean="0"/>
              <a:t>degli </a:t>
            </a:r>
            <a:r>
              <a:rPr lang="it-IT" b="1" cap="small" dirty="0" smtClean="0"/>
              <a:t>accordi </a:t>
            </a:r>
            <a:r>
              <a:rPr lang="it-IT" b="1" cap="small" dirty="0"/>
              <a:t>di </a:t>
            </a:r>
            <a:r>
              <a:rPr lang="it-IT" b="1" cap="small" dirty="0" smtClean="0"/>
              <a:t>produttività…</a:t>
            </a:r>
            <a:r>
              <a:rPr lang="it-IT" cap="small" dirty="0" smtClean="0"/>
              <a:t> </a:t>
            </a:r>
          </a:p>
          <a:p>
            <a:pPr marL="0" indent="0" algn="ctr">
              <a:buNone/>
            </a:pPr>
            <a:r>
              <a:rPr lang="it-IT" dirty="0" smtClean="0"/>
              <a:t>…modello </a:t>
            </a:r>
            <a:r>
              <a:rPr lang="it-IT" dirty="0"/>
              <a:t>di R.I. che rafforza il collegamento tra produttività del lavoro e </a:t>
            </a:r>
            <a:r>
              <a:rPr lang="it-IT" dirty="0" smtClean="0"/>
              <a:t>retribuzione</a:t>
            </a:r>
          </a:p>
          <a:p>
            <a:pPr marL="0" indent="0" algn="ctr">
              <a:buNone/>
            </a:pPr>
            <a:r>
              <a:rPr lang="it-IT" dirty="0" smtClean="0"/>
              <a:t>Il «piano» della </a:t>
            </a:r>
            <a:r>
              <a:rPr lang="it-IT" dirty="0"/>
              <a:t>partecipazione </a:t>
            </a:r>
            <a:r>
              <a:rPr lang="it-IT" dirty="0" smtClean="0"/>
              <a:t>più </a:t>
            </a:r>
            <a:r>
              <a:rPr lang="it-IT" dirty="0"/>
              <a:t>in auge nell’ultimo </a:t>
            </a:r>
            <a:r>
              <a:rPr lang="it-IT" dirty="0" smtClean="0"/>
              <a:t>periodo </a:t>
            </a: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820472" cy="157733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Tre piani </a:t>
            </a:r>
            <a:r>
              <a:rPr lang="it-IT" dirty="0"/>
              <a:t>di incidenza della partecipazione (o del coinvolgimento)</a:t>
            </a:r>
          </a:p>
        </p:txBody>
      </p:sp>
    </p:spTree>
    <p:extLst>
      <p:ext uri="{BB962C8B-B14F-4D97-AF65-F5344CB8AC3E}">
        <p14:creationId xmlns:p14="http://schemas.microsoft.com/office/powerpoint/2010/main" val="66794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0" y="2780927"/>
            <a:ext cx="8964488" cy="3467473"/>
          </a:xfrm>
        </p:spPr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it-IT" b="1" dirty="0" smtClean="0"/>
              <a:t>Quando la partecipazione incide su questo piano si parla di partecipazione indiretta, </a:t>
            </a:r>
            <a:r>
              <a:rPr lang="it-IT" b="1" i="1" u="sng" dirty="0" smtClean="0"/>
              <a:t>mediata</a:t>
            </a:r>
            <a:r>
              <a:rPr lang="it-IT" b="1" dirty="0" smtClean="0"/>
              <a:t> dalle rappresentanze dei lavoratori </a:t>
            </a:r>
            <a:r>
              <a:rPr lang="it-IT" b="1" i="1" dirty="0" smtClean="0"/>
              <a:t>(</a:t>
            </a:r>
            <a:r>
              <a:rPr lang="it-IT" b="1" i="1" dirty="0" err="1" smtClean="0"/>
              <a:t>Indirect</a:t>
            </a:r>
            <a:r>
              <a:rPr lang="it-IT" b="1" i="1" dirty="0" smtClean="0"/>
              <a:t> </a:t>
            </a:r>
            <a:r>
              <a:rPr lang="it-IT" b="1" i="1" dirty="0"/>
              <a:t>or </a:t>
            </a:r>
            <a:r>
              <a:rPr lang="it-IT" b="1" i="1" dirty="0" err="1" smtClean="0"/>
              <a:t>Representative</a:t>
            </a:r>
            <a:r>
              <a:rPr lang="it-IT" b="1" i="1" dirty="0" smtClean="0"/>
              <a:t> </a:t>
            </a:r>
            <a:r>
              <a:rPr lang="it-IT" b="1" i="1" dirty="0" err="1" smtClean="0"/>
              <a:t>Participation</a:t>
            </a:r>
            <a:r>
              <a:rPr lang="it-IT" b="1" i="1" dirty="0" smtClean="0"/>
              <a:t>)</a:t>
            </a:r>
            <a:r>
              <a:rPr lang="it-IT" b="1" dirty="0" smtClean="0"/>
              <a:t>:</a:t>
            </a:r>
          </a:p>
          <a:p>
            <a:pPr marL="64008" indent="0" algn="ctr">
              <a:buNone/>
            </a:pPr>
            <a:endParaRPr lang="it-IT" b="1" dirty="0"/>
          </a:p>
          <a:p>
            <a:pPr marL="64008" indent="0" algn="ctr">
              <a:buNone/>
            </a:pPr>
            <a:r>
              <a:rPr lang="it-IT" i="1" dirty="0" smtClean="0"/>
              <a:t>Works </a:t>
            </a:r>
            <a:r>
              <a:rPr lang="it-IT" i="1" dirty="0" err="1" smtClean="0"/>
              <a:t>councils</a:t>
            </a:r>
            <a:r>
              <a:rPr lang="it-IT" i="1" dirty="0" smtClean="0"/>
              <a:t>, RSA/RSU</a:t>
            </a:r>
          </a:p>
          <a:p>
            <a:pPr marL="64008" indent="0" algn="ctr">
              <a:buNone/>
            </a:pPr>
            <a:r>
              <a:rPr lang="it-IT" i="1" dirty="0" smtClean="0"/>
              <a:t>La partecipazione «organica» (</a:t>
            </a:r>
            <a:r>
              <a:rPr lang="it-IT" i="1" dirty="0" err="1" smtClean="0"/>
              <a:t>employee</a:t>
            </a:r>
            <a:r>
              <a:rPr lang="it-IT" i="1" dirty="0" smtClean="0"/>
              <a:t> </a:t>
            </a:r>
            <a:r>
              <a:rPr lang="it-IT" i="1" dirty="0" err="1"/>
              <a:t>board-level</a:t>
            </a:r>
            <a:r>
              <a:rPr lang="it-IT" i="1" dirty="0"/>
              <a:t> </a:t>
            </a:r>
            <a:r>
              <a:rPr lang="it-IT" i="1" dirty="0" err="1" smtClean="0"/>
              <a:t>representation</a:t>
            </a:r>
            <a:r>
              <a:rPr lang="it-IT" i="1" dirty="0" smtClean="0"/>
              <a:t>: </a:t>
            </a:r>
            <a:r>
              <a:rPr lang="it-IT" dirty="0" smtClean="0"/>
              <a:t>EBLR)</a:t>
            </a:r>
          </a:p>
          <a:p>
            <a:pPr marL="64008" indent="0" algn="ctr">
              <a:buNone/>
            </a:pPr>
            <a:endParaRPr lang="it-IT" dirty="0"/>
          </a:p>
          <a:p>
            <a:pPr marL="64008" indent="0" algn="ctr">
              <a:buNone/>
            </a:pP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560840" cy="2304256"/>
          </a:xfrm>
        </p:spPr>
        <p:txBody>
          <a:bodyPr>
            <a:normAutofit/>
          </a:bodyPr>
          <a:lstStyle/>
          <a:p>
            <a:pPr algn="ctr"/>
            <a:r>
              <a:rPr lang="it-IT" sz="3800" b="1" cap="small" dirty="0" smtClean="0"/>
              <a:t>La </a:t>
            </a:r>
            <a:r>
              <a:rPr lang="it-IT" sz="3800" b="1" cap="small" dirty="0"/>
              <a:t>«democrazia industriale» e i processi di democratizzazione </a:t>
            </a:r>
            <a:r>
              <a:rPr lang="it-IT" sz="3800" b="1" cap="small" dirty="0" smtClean="0"/>
              <a:t>dell’impresa</a:t>
            </a:r>
            <a:endParaRPr lang="it-IT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1520" y="2276873"/>
            <a:ext cx="8712968" cy="432048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endParaRPr lang="it-IT" b="1" dirty="0"/>
          </a:p>
          <a:p>
            <a:pPr marL="64008" indent="0" algn="just">
              <a:buNone/>
            </a:pPr>
            <a:r>
              <a:rPr lang="it-IT" dirty="0" smtClean="0"/>
              <a:t>Questo piano di incidenza della </a:t>
            </a:r>
            <a:r>
              <a:rPr lang="it-IT" dirty="0"/>
              <a:t>partecipazione </a:t>
            </a:r>
            <a:r>
              <a:rPr lang="it-IT" dirty="0" smtClean="0"/>
              <a:t>rimanda </a:t>
            </a:r>
            <a:r>
              <a:rPr lang="it-IT" dirty="0"/>
              <a:t>a un concetto più novecentesco -  </a:t>
            </a:r>
            <a:r>
              <a:rPr lang="it-IT" dirty="0" smtClean="0"/>
              <a:t>ma non </a:t>
            </a:r>
            <a:r>
              <a:rPr lang="it-IT" dirty="0"/>
              <a:t>per questo desueto - </a:t>
            </a:r>
            <a:r>
              <a:rPr lang="it-IT" dirty="0" smtClean="0"/>
              <a:t>all’idea, cioè, </a:t>
            </a:r>
            <a:r>
              <a:rPr lang="it-IT" dirty="0"/>
              <a:t>che i   dipendenti </a:t>
            </a:r>
            <a:r>
              <a:rPr lang="it-IT" dirty="0" smtClean="0"/>
              <a:t>possano </a:t>
            </a:r>
            <a:r>
              <a:rPr lang="it-IT" dirty="0"/>
              <a:t>influenzare, </a:t>
            </a:r>
            <a:r>
              <a:rPr lang="it-IT" b="1" dirty="0"/>
              <a:t>attraverso </a:t>
            </a:r>
            <a:r>
              <a:rPr lang="it-IT" b="1" dirty="0" smtClean="0"/>
              <a:t>loro rappresentanti </a:t>
            </a:r>
            <a:r>
              <a:rPr lang="it-IT" b="1" dirty="0"/>
              <a:t>(interni o esterni agli organi </a:t>
            </a:r>
            <a:r>
              <a:rPr lang="it-IT" b="1" dirty="0" smtClean="0"/>
              <a:t>societari</a:t>
            </a:r>
            <a:r>
              <a:rPr lang="it-IT" dirty="0" smtClean="0"/>
              <a:t>),  </a:t>
            </a:r>
            <a:r>
              <a:rPr lang="it-IT" dirty="0"/>
              <a:t>le </a:t>
            </a:r>
            <a:r>
              <a:rPr lang="it-IT" dirty="0" smtClean="0"/>
              <a:t>prerogative </a:t>
            </a:r>
            <a:r>
              <a:rPr lang="it-IT" dirty="0"/>
              <a:t>datoriali e manageriali, </a:t>
            </a:r>
            <a:r>
              <a:rPr lang="it-IT" dirty="0" smtClean="0"/>
              <a:t>tentando, così, </a:t>
            </a:r>
            <a:r>
              <a:rPr lang="it-IT" dirty="0"/>
              <a:t>di costruire un argine </a:t>
            </a:r>
            <a:r>
              <a:rPr lang="it-IT" dirty="0" smtClean="0"/>
              <a:t>sul </a:t>
            </a:r>
            <a:r>
              <a:rPr lang="it-IT" dirty="0"/>
              <a:t>versante </a:t>
            </a:r>
            <a:r>
              <a:rPr lang="it-IT" dirty="0" smtClean="0"/>
              <a:t>dell’esercizio </a:t>
            </a:r>
            <a:r>
              <a:rPr lang="it-IT" dirty="0"/>
              <a:t>del potere </a:t>
            </a:r>
            <a:r>
              <a:rPr lang="it-IT" dirty="0" smtClean="0"/>
              <a:t>direttivo-gestionale </a:t>
            </a:r>
            <a:r>
              <a:rPr lang="it-IT" dirty="0"/>
              <a:t>(Braga 2014</a:t>
            </a:r>
            <a:r>
              <a:rPr lang="it-IT" dirty="0" smtClean="0"/>
              <a:t>).</a:t>
            </a:r>
            <a:endParaRPr lang="it-IT" dirty="0"/>
          </a:p>
          <a:p>
            <a:pPr marL="64008" indent="0" algn="ctr">
              <a:buNone/>
            </a:pPr>
            <a:endParaRPr lang="it-IT" dirty="0"/>
          </a:p>
          <a:p>
            <a:pPr marL="64008" indent="0" algn="ctr">
              <a:buNone/>
            </a:pP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91264" cy="215339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 </a:t>
            </a:r>
            <a:r>
              <a:rPr lang="it-IT" b="1" dirty="0" smtClean="0"/>
              <a:t>La </a:t>
            </a:r>
            <a:r>
              <a:rPr lang="it-IT" b="1" dirty="0"/>
              <a:t>partecipazione </a:t>
            </a:r>
            <a:r>
              <a:rPr lang="it-IT" b="1" dirty="0" smtClean="0"/>
              <a:t>indiretta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284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4680520"/>
          </a:xfrm>
        </p:spPr>
        <p:txBody>
          <a:bodyPr>
            <a:normAutofit lnSpcReduction="10000"/>
          </a:bodyPr>
          <a:lstStyle/>
          <a:p>
            <a:pPr marL="64008" indent="0" algn="ctr">
              <a:buNone/>
            </a:pPr>
            <a:r>
              <a:rPr lang="it-IT" b="1" i="1" dirty="0" smtClean="0"/>
              <a:t>La partecipazione indiretta, mediata dalle rappresentanze dei lavoratori</a:t>
            </a:r>
            <a:endParaRPr lang="it-IT" b="1" dirty="0" smtClean="0"/>
          </a:p>
          <a:p>
            <a:r>
              <a:rPr lang="it-IT" dirty="0"/>
              <a:t>Nel contesto normativo europeo la prospettiva resta </a:t>
            </a:r>
            <a:r>
              <a:rPr lang="it-IT" dirty="0" smtClean="0"/>
              <a:t>questa </a:t>
            </a:r>
            <a:r>
              <a:rPr lang="it-IT" dirty="0"/>
              <a:t>– più tradizionale – della partecipazione </a:t>
            </a:r>
            <a:r>
              <a:rPr lang="it-IT" dirty="0" smtClean="0"/>
              <a:t>indiretta, cioè </a:t>
            </a:r>
            <a:r>
              <a:rPr lang="it-IT" i="1" u="sng" dirty="0" smtClean="0"/>
              <a:t>mediata</a:t>
            </a:r>
            <a:r>
              <a:rPr lang="it-IT" dirty="0" smtClean="0"/>
              <a:t> </a:t>
            </a:r>
            <a:r>
              <a:rPr lang="it-IT" dirty="0"/>
              <a:t>dalla </a:t>
            </a:r>
            <a:r>
              <a:rPr lang="it-IT" dirty="0" smtClean="0"/>
              <a:t>rappresentanza (sindacale o non sindacale).</a:t>
            </a:r>
            <a:endParaRPr lang="it-IT" dirty="0"/>
          </a:p>
          <a:p>
            <a:endParaRPr lang="it-IT" dirty="0"/>
          </a:p>
          <a:p>
            <a:r>
              <a:rPr lang="it-IT" dirty="0" smtClean="0"/>
              <a:t>Il </a:t>
            </a:r>
            <a:r>
              <a:rPr lang="it-IT" dirty="0"/>
              <a:t>diritto primario dell’Ue (Trattati </a:t>
            </a:r>
            <a:r>
              <a:rPr lang="it-IT" dirty="0" smtClean="0"/>
              <a:t>istitutivi e Carta Ue) </a:t>
            </a:r>
            <a:r>
              <a:rPr lang="it-IT" dirty="0"/>
              <a:t>e le direttive sull</a:t>
            </a:r>
            <a:r>
              <a:rPr lang="it-IT" dirty="0" smtClean="0"/>
              <a:t>’ </a:t>
            </a:r>
            <a:r>
              <a:rPr lang="it-IT" i="1" dirty="0" err="1" smtClean="0"/>
              <a:t>employee</a:t>
            </a:r>
            <a:r>
              <a:rPr lang="it-IT" dirty="0" smtClean="0"/>
              <a:t> </a:t>
            </a:r>
            <a:r>
              <a:rPr lang="it-IT" i="1" dirty="0" err="1" smtClean="0"/>
              <a:t>involvement</a:t>
            </a:r>
            <a:r>
              <a:rPr lang="it-IT" dirty="0" smtClean="0"/>
              <a:t> </a:t>
            </a:r>
            <a:r>
              <a:rPr lang="it-IT" dirty="0"/>
              <a:t>si concentrano sui </a:t>
            </a:r>
            <a:r>
              <a:rPr lang="it-IT" b="1" dirty="0">
                <a:solidFill>
                  <a:srgbClr val="FF0000"/>
                </a:solidFill>
              </a:rPr>
              <a:t>diritti di informazione e di consultazione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 </a:t>
            </a:r>
            <a:endParaRPr lang="it-IT" dirty="0">
              <a:solidFill>
                <a:srgbClr val="FF0000"/>
              </a:solidFill>
            </a:endParaRPr>
          </a:p>
          <a:p>
            <a:pPr marL="64008" indent="0">
              <a:buNone/>
            </a:pPr>
            <a:endParaRPr lang="it-IT" dirty="0"/>
          </a:p>
          <a:p>
            <a:pPr marL="64008" indent="0" algn="ctr">
              <a:buNone/>
            </a:pP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6694"/>
            <a:ext cx="9108504" cy="110410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</a:t>
            </a:r>
            <a:r>
              <a:rPr lang="it-IT" dirty="0"/>
              <a:t>partecipazione </a:t>
            </a:r>
            <a:r>
              <a:rPr lang="it-IT" dirty="0" smtClean="0"/>
              <a:t>indiretta nell’</a:t>
            </a:r>
            <a:r>
              <a:rPr lang="it-IT" b="1" dirty="0" smtClean="0"/>
              <a:t>ordinamento </a:t>
            </a:r>
            <a:r>
              <a:rPr lang="it-IT" b="1" dirty="0"/>
              <a:t>europeo</a:t>
            </a:r>
          </a:p>
        </p:txBody>
      </p:sp>
    </p:spTree>
    <p:extLst>
      <p:ext uri="{BB962C8B-B14F-4D97-AF65-F5344CB8AC3E}">
        <p14:creationId xmlns:p14="http://schemas.microsoft.com/office/powerpoint/2010/main" val="59787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8147248" cy="3755504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it-IT" dirty="0"/>
              <a:t>Art. 27 Carta: </a:t>
            </a:r>
            <a:r>
              <a:rPr lang="it-IT" b="1" i="1" dirty="0"/>
              <a:t>Ai lavoratori </a:t>
            </a:r>
            <a:r>
              <a:rPr lang="it-IT" b="1" u="sng" dirty="0"/>
              <a:t>o</a:t>
            </a:r>
            <a:r>
              <a:rPr lang="it-IT" b="1" dirty="0"/>
              <a:t> </a:t>
            </a:r>
            <a:r>
              <a:rPr lang="it-IT" b="1" i="1" dirty="0"/>
              <a:t>ai loro rappresentanti devono essere garantite, </a:t>
            </a:r>
            <a:r>
              <a:rPr lang="it-IT" b="1" i="1" u="sng" dirty="0"/>
              <a:t>ai livelli appropriati</a:t>
            </a:r>
            <a:r>
              <a:rPr lang="it-IT" b="1" i="1" dirty="0"/>
              <a:t>, </a:t>
            </a:r>
            <a:r>
              <a:rPr lang="it-IT" b="1" i="1" dirty="0">
                <a:solidFill>
                  <a:srgbClr val="FF0000"/>
                </a:solidFill>
              </a:rPr>
              <a:t>l’informazione e la consultazione </a:t>
            </a:r>
            <a:r>
              <a:rPr lang="it-IT" b="1" i="1" u="sng" dirty="0"/>
              <a:t>in</a:t>
            </a:r>
            <a:r>
              <a:rPr lang="it-IT" b="1" i="1" dirty="0"/>
              <a:t> </a:t>
            </a:r>
            <a:r>
              <a:rPr lang="it-IT" b="1" i="1" u="sng" dirty="0"/>
              <a:t>tempo utile</a:t>
            </a:r>
            <a:r>
              <a:rPr lang="it-IT" b="1" i="1" dirty="0"/>
              <a:t> nei casi e alle condizioni previsti dal diritto dell’Unione e dalle legislazioni e prassi nazionali</a:t>
            </a:r>
            <a:r>
              <a:rPr lang="it-IT" dirty="0"/>
              <a:t> </a:t>
            </a:r>
          </a:p>
          <a:p>
            <a:pPr marL="64008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47248" cy="179335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La </a:t>
            </a:r>
            <a:r>
              <a:rPr lang="it-IT" dirty="0"/>
              <a:t>partecipazione </a:t>
            </a:r>
            <a:r>
              <a:rPr lang="it-IT" dirty="0" smtClean="0"/>
              <a:t>indiretta nell’</a:t>
            </a:r>
            <a:r>
              <a:rPr lang="it-IT" b="1" dirty="0" smtClean="0"/>
              <a:t>ordinamento </a:t>
            </a:r>
            <a:r>
              <a:rPr lang="it-IT" b="1" dirty="0"/>
              <a:t>europeo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606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12ACBB6-EBBD-4868-B87A-97A2EB1645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proposta di vendita</Template>
  <TotalTime>0</TotalTime>
  <Words>1220</Words>
  <Application>Microsoft Office PowerPoint</Application>
  <PresentationFormat>On-screen Show (4:3)</PresentationFormat>
  <Paragraphs>126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Verve</vt:lpstr>
      <vt:lpstr>Il coinvolgimento dei lavoratori fra partecipazione indiretta e diretta: quale ruolo per il sindacato?  </vt:lpstr>
      <vt:lpstr>PowerPoint Presentation</vt:lpstr>
      <vt:lpstr>Tre piani di incidenza della partecipazione (o del coinvolgimento)</vt:lpstr>
      <vt:lpstr>Tre piani di incidenza della partecipazione (o del coinvolgimento)</vt:lpstr>
      <vt:lpstr>Tre piani di incidenza della partecipazione (o del coinvolgimento)</vt:lpstr>
      <vt:lpstr>La «democrazia industriale» e i processi di democratizzazione dell’impresa</vt:lpstr>
      <vt:lpstr> La partecipazione indiretta</vt:lpstr>
      <vt:lpstr> La partecipazione indiretta nell’ordinamento europeo</vt:lpstr>
      <vt:lpstr>La partecipazione indiretta nell’ordinamento europeo</vt:lpstr>
      <vt:lpstr>La partecipazione indiretta nell’ordinamento europeo</vt:lpstr>
      <vt:lpstr>La partecipazione indiretta nell’ordinamento europeo</vt:lpstr>
      <vt:lpstr>La partecipazione diretta</vt:lpstr>
      <vt:lpstr>PowerPoint Presentation</vt:lpstr>
      <vt:lpstr>PowerPoint Presentation</vt:lpstr>
      <vt:lpstr>La partecipazione diretta nelle imprese italiane: Industria 4.0, legislazione di sostegno, contrattazione integrativa (aziendale e territoriale) sul salario variabile</vt:lpstr>
      <vt:lpstr>PowerPoint Presentation</vt:lpstr>
      <vt:lpstr>PowerPoint Presentation</vt:lpstr>
      <vt:lpstr>Quale ruolo per il sindacato?</vt:lpstr>
      <vt:lpstr>Quale ruolo per il sindacato?</vt:lpstr>
      <vt:lpstr>Quale ruolo per il sindacato?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2018-06-25T12:47:47Z</dcterms:created>
  <dcterms:modified xsi:type="dcterms:W3CDTF">2018-07-16T10:07:19Z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