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 id="2147483721" r:id="rId2"/>
    <p:sldMasterId id="2147483708" r:id="rId3"/>
  </p:sldMasterIdLst>
  <p:notesMasterIdLst>
    <p:notesMasterId r:id="rId23"/>
  </p:notesMasterIdLst>
  <p:handoutMasterIdLst>
    <p:handoutMasterId r:id="rId24"/>
  </p:handoutMasterIdLst>
  <p:sldIdLst>
    <p:sldId id="256" r:id="rId4"/>
    <p:sldId id="272" r:id="rId5"/>
    <p:sldId id="267" r:id="rId6"/>
    <p:sldId id="268" r:id="rId7"/>
    <p:sldId id="273" r:id="rId8"/>
    <p:sldId id="270" r:id="rId9"/>
    <p:sldId id="269" r:id="rId10"/>
    <p:sldId id="274" r:id="rId11"/>
    <p:sldId id="275" r:id="rId12"/>
    <p:sldId id="276" r:id="rId13"/>
    <p:sldId id="277" r:id="rId14"/>
    <p:sldId id="278" r:id="rId15"/>
    <p:sldId id="279" r:id="rId16"/>
    <p:sldId id="280" r:id="rId17"/>
    <p:sldId id="281" r:id="rId18"/>
    <p:sldId id="282" r:id="rId19"/>
    <p:sldId id="283" r:id="rId20"/>
    <p:sldId id="285" r:id="rId21"/>
    <p:sldId id="266" r:id="rId22"/>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15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07794E5-F8A4-4E35-A4E1-469EE3A1E6A2}" type="datetimeFigureOut">
              <a:rPr lang="en-GB" smtClean="0"/>
              <a:pPr/>
              <a:t>19/05/2017</a:t>
            </a:fld>
            <a:endParaRPr lang="en-GB"/>
          </a:p>
        </p:txBody>
      </p:sp>
      <p:sp>
        <p:nvSpPr>
          <p:cNvPr id="4" name="Footer Placeholder 3"/>
          <p:cNvSpPr>
            <a:spLocks noGrp="1"/>
          </p:cNvSpPr>
          <p:nvPr>
            <p:ph type="ftr" sz="quarter" idx="2"/>
          </p:nvPr>
        </p:nvSpPr>
        <p:spPr>
          <a:xfrm>
            <a:off x="1"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8"/>
            <a:ext cx="2944283" cy="498294"/>
          </a:xfrm>
          <a:prstGeom prst="rect">
            <a:avLst/>
          </a:prstGeom>
        </p:spPr>
        <p:txBody>
          <a:bodyPr vert="horz" lIns="91440" tIns="45720" rIns="91440" bIns="45720" rtlCol="0" anchor="b"/>
          <a:lstStyle>
            <a:lvl1pPr algn="r">
              <a:defRPr sz="1200"/>
            </a:lvl1pPr>
          </a:lstStyle>
          <a:p>
            <a:fld id="{5E8E4E74-682A-49F3-90E1-001512F5C7CD}" type="slidenum">
              <a:rPr lang="en-GB" smtClean="0"/>
              <a:pPr/>
              <a:t>‹#›</a:t>
            </a:fld>
            <a:endParaRPr lang="en-GB"/>
          </a:p>
        </p:txBody>
      </p:sp>
    </p:spTree>
    <p:extLst>
      <p:ext uri="{BB962C8B-B14F-4D97-AF65-F5344CB8AC3E}">
        <p14:creationId xmlns:p14="http://schemas.microsoft.com/office/powerpoint/2010/main" xmlns="" val="2017360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1B80EEF7-905F-4C94-AD81-4BEBF0671FDD}" type="datetimeFigureOut">
              <a:rPr lang="en-GB" smtClean="0"/>
              <a:pPr/>
              <a:t>19/05/2017</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24D0660D-354E-4E5F-95BD-1BAD2D943CB3}" type="slidenum">
              <a:rPr lang="en-GB" smtClean="0"/>
              <a:pPr/>
              <a:t>‹#›</a:t>
            </a:fld>
            <a:endParaRPr lang="en-GB"/>
          </a:p>
        </p:txBody>
      </p:sp>
    </p:spTree>
    <p:extLst>
      <p:ext uri="{BB962C8B-B14F-4D97-AF65-F5344CB8AC3E}">
        <p14:creationId xmlns:p14="http://schemas.microsoft.com/office/powerpoint/2010/main" xmlns="" val="278477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CFA94993-594D-452E-9279-FF898A44CC98}" type="slidenum">
              <a:rPr lang="en-GB" altLang="en-US" smtClean="0"/>
              <a:pPr/>
              <a:t>10</a:t>
            </a:fld>
            <a:endParaRPr lang="en-GB"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IE" altLang="en-US">
                <a:latin typeface="Arial" panose="020B0604020202020204" pitchFamily="34" charset="0"/>
                <a:cs typeface="Arial" panose="020B0604020202020204" pitchFamily="34" charset="0"/>
              </a:rPr>
              <a:t>“Manufacturing is evolving and it will be different in the future – … High-value manufacturing activities in Ireland will be knowledge-intensive, capital-intensive and skills-intensive.  Successful firms will engage in developing a participative culture, where management and staff work collectively to ensure the success and longer term sustainability of the firm to the benefit of all.”</a:t>
            </a:r>
          </a:p>
          <a:p>
            <a:pPr eaLnBrk="1" hangingPunct="1"/>
            <a:r>
              <a:rPr lang="en-IE" altLang="en-US">
                <a:latin typeface="Arial" panose="020B0604020202020204" pitchFamily="34" charset="0"/>
                <a:cs typeface="Arial" panose="020B0604020202020204" pitchFamily="34" charset="0"/>
              </a:rPr>
              <a:t> (SOURCE: The Report of the High Level Group on Manufacturing – Towards 2016 – March 2008)</a:t>
            </a:r>
          </a:p>
        </p:txBody>
      </p:sp>
    </p:spTree>
    <p:extLst>
      <p:ext uri="{BB962C8B-B14F-4D97-AF65-F5344CB8AC3E}">
        <p14:creationId xmlns:p14="http://schemas.microsoft.com/office/powerpoint/2010/main" xmlns="" val="409480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A5BDFB95-8650-4E9A-B009-4CCB20B49013}" type="slidenum">
              <a:rPr lang="en-GB" altLang="en-US" smtClean="0"/>
              <a:pPr/>
              <a:t>11</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IE" altLang="en-US">
                <a:latin typeface="Arial" panose="020B0604020202020204" pitchFamily="34" charset="0"/>
                <a:cs typeface="Arial" panose="020B0604020202020204" pitchFamily="34" charset="0"/>
              </a:rPr>
              <a:t>So……</a:t>
            </a:r>
          </a:p>
          <a:p>
            <a:pPr eaLnBrk="1" hangingPunct="1"/>
            <a:endParaRPr lang="en-IE" altLang="en-US">
              <a:latin typeface="Arial" panose="020B0604020202020204" pitchFamily="34" charset="0"/>
              <a:cs typeface="Arial" panose="020B0604020202020204" pitchFamily="34" charset="0"/>
            </a:endParaRPr>
          </a:p>
          <a:p>
            <a:pPr eaLnBrk="1" hangingPunct="1"/>
            <a:r>
              <a:rPr lang="en-IE" altLang="en-US">
                <a:latin typeface="Arial" panose="020B0604020202020204" pitchFamily="34" charset="0"/>
                <a:cs typeface="Arial" panose="020B0604020202020204" pitchFamily="34" charset="0"/>
              </a:rPr>
              <a:t>How do we create “a participative culture, where management and staff work </a:t>
            </a:r>
            <a:r>
              <a:rPr lang="en-IE" altLang="en-US" u="sng">
                <a:latin typeface="Arial" panose="020B0604020202020204" pitchFamily="34" charset="0"/>
                <a:cs typeface="Arial" panose="020B0604020202020204" pitchFamily="34" charset="0"/>
              </a:rPr>
              <a:t>collectively</a:t>
            </a:r>
            <a:r>
              <a:rPr lang="en-IE" altLang="en-US">
                <a:latin typeface="Arial" panose="020B0604020202020204" pitchFamily="34" charset="0"/>
                <a:cs typeface="Arial" panose="020B0604020202020204" pitchFamily="34" charset="0"/>
              </a:rPr>
              <a:t> to ensure the success and longer term sustainability of the firm to the benefit of all!?”</a:t>
            </a:r>
          </a:p>
        </p:txBody>
      </p:sp>
    </p:spTree>
    <p:extLst>
      <p:ext uri="{BB962C8B-B14F-4D97-AF65-F5344CB8AC3E}">
        <p14:creationId xmlns:p14="http://schemas.microsoft.com/office/powerpoint/2010/main" xmlns="" val="183037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BA572D6D-F430-476E-B05C-59C64EA7BE62}" type="slidenum">
              <a:rPr lang="en-GB" altLang="en-US" smtClean="0"/>
              <a:pPr/>
              <a:t>12</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marL="241300" indent="-241300" eaLnBrk="1" hangingPunct="1"/>
            <a:r>
              <a:rPr lang="en-IE" altLang="en-US">
                <a:latin typeface="Arial" panose="020B0604020202020204" pitchFamily="34" charset="0"/>
                <a:cs typeface="Arial" panose="020B0604020202020204" pitchFamily="34" charset="0"/>
              </a:rPr>
              <a:t>Let me show you some of the work we have been doing in moving towards this type of futuristic structure.  </a:t>
            </a:r>
          </a:p>
          <a:p>
            <a:pPr marL="241300" indent="-241300" eaLnBrk="1" hangingPunct="1"/>
            <a:endParaRPr lang="en-IE" altLang="en-US">
              <a:latin typeface="Arial" panose="020B0604020202020204" pitchFamily="34" charset="0"/>
              <a:cs typeface="Arial" panose="020B0604020202020204" pitchFamily="34" charset="0"/>
            </a:endParaRPr>
          </a:p>
          <a:p>
            <a:pPr marL="241300" indent="-241300" eaLnBrk="1" hangingPunct="1"/>
            <a:r>
              <a:rPr lang="en-IE" altLang="en-US">
                <a:latin typeface="Arial" panose="020B0604020202020204" pitchFamily="34" charset="0"/>
                <a:cs typeface="Arial" panose="020B0604020202020204" pitchFamily="34" charset="0"/>
              </a:rPr>
              <a:t>When major change is to be implemented, there are 3 options available:</a:t>
            </a:r>
          </a:p>
          <a:p>
            <a:pPr marL="241300" indent="-241300" eaLnBrk="1" hangingPunct="1">
              <a:buFontTx/>
              <a:buAutoNum type="arabicPeriod"/>
            </a:pPr>
            <a:r>
              <a:rPr lang="en-IE" altLang="en-US">
                <a:latin typeface="Arial" panose="020B0604020202020204" pitchFamily="34" charset="0"/>
                <a:cs typeface="Arial" panose="020B0604020202020204" pitchFamily="34" charset="0"/>
              </a:rPr>
              <a:t>Rational discussion – rarely works</a:t>
            </a:r>
          </a:p>
          <a:p>
            <a:pPr marL="241300" indent="-241300" eaLnBrk="1" hangingPunct="1">
              <a:buFontTx/>
              <a:buAutoNum type="arabicPeriod"/>
            </a:pPr>
            <a:r>
              <a:rPr lang="en-IE" altLang="en-US">
                <a:latin typeface="Arial" panose="020B0604020202020204" pitchFamily="34" charset="0"/>
                <a:cs typeface="Arial" panose="020B0604020202020204" pitchFamily="34" charset="0"/>
              </a:rPr>
              <a:t>Power – Insertion of change, pushed downwards ↓into the organisation – most commonly used</a:t>
            </a:r>
          </a:p>
          <a:p>
            <a:pPr marL="241300" indent="-241300" eaLnBrk="1" hangingPunct="1">
              <a:buFontTx/>
              <a:buAutoNum type="arabicPeriod"/>
            </a:pPr>
            <a:r>
              <a:rPr lang="en-IE" altLang="en-US">
                <a:latin typeface="Arial" panose="020B0604020202020204" pitchFamily="34" charset="0"/>
                <a:cs typeface="Arial" panose="020B0604020202020204" pitchFamily="34" charset="0"/>
              </a:rPr>
              <a:t>Hearts &amp; Minds – requires real leadership, persuasion and education</a:t>
            </a:r>
          </a:p>
          <a:p>
            <a:pPr marL="241300" indent="-241300" eaLnBrk="1" hangingPunct="1"/>
            <a:endParaRPr lang="en-IE" altLang="en-US">
              <a:latin typeface="Arial" panose="020B0604020202020204" pitchFamily="34" charset="0"/>
              <a:cs typeface="Arial" panose="020B0604020202020204" pitchFamily="34" charset="0"/>
            </a:endParaRPr>
          </a:p>
          <a:p>
            <a:pPr marL="241300" indent="-241300" eaLnBrk="1" hangingPunct="1"/>
            <a:endParaRPr lang="en-IE" altLang="en-US">
              <a:latin typeface="Arial" panose="020B0604020202020204" pitchFamily="34" charset="0"/>
              <a:cs typeface="Arial" panose="020B0604020202020204" pitchFamily="34" charset="0"/>
            </a:endParaRPr>
          </a:p>
          <a:p>
            <a:pPr marL="241300" indent="-241300" eaLnBrk="1" hangingPunct="1"/>
            <a:r>
              <a:rPr lang="en-IE" altLang="en-US">
                <a:latin typeface="Arial" panose="020B0604020202020204" pitchFamily="34" charset="0"/>
                <a:cs typeface="Arial" panose="020B0604020202020204" pitchFamily="34" charset="0"/>
              </a:rPr>
              <a:t>Source: “Why</a:t>
            </a:r>
            <a:r>
              <a:rPr lang="en-US" altLang="en-US">
                <a:solidFill>
                  <a:srgbClr val="000000"/>
                </a:solidFill>
                <a:latin typeface="Arial" panose="020B0604020202020204" pitchFamily="34" charset="0"/>
                <a:cs typeface="Arial" panose="020B0604020202020204" pitchFamily="34" charset="0"/>
              </a:rPr>
              <a:t> Your Corporate Culture Change Isn't Working and What to Do about It”.. Michael Ward Gower Publishing UK 1995)</a:t>
            </a:r>
          </a:p>
          <a:p>
            <a:pPr marL="241300" indent="-241300" eaLnBrk="1" hangingPunct="1">
              <a:buFontTx/>
              <a:buAutoNum type="arabicPeriod"/>
            </a:pPr>
            <a:endParaRPr lang="en-US" altLang="en-US">
              <a:solidFill>
                <a:srgbClr val="000000"/>
              </a:solidFill>
              <a:latin typeface="Arial" panose="020B0604020202020204" pitchFamily="34" charset="0"/>
              <a:cs typeface="Arial" panose="020B0604020202020204" pitchFamily="34" charset="0"/>
            </a:endParaRPr>
          </a:p>
          <a:p>
            <a:pPr marL="241300" indent="-241300" eaLnBrk="1" hangingPunct="1"/>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5869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DDDC3ABD-163A-480C-8D2B-14E63D5260E2}" type="slidenum">
              <a:rPr lang="en-GB" altLang="en-US" smtClean="0"/>
              <a:pPr/>
              <a:t>13</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marL="241300" indent="-241300" eaLnBrk="1" hangingPunct="1"/>
            <a:r>
              <a:rPr lang="en-US" altLang="en-US">
                <a:solidFill>
                  <a:srgbClr val="000000"/>
                </a:solidFill>
                <a:latin typeface="Arial" panose="020B0604020202020204" pitchFamily="34" charset="0"/>
                <a:cs typeface="Arial" panose="020B0604020202020204" pitchFamily="34" charset="0"/>
              </a:rPr>
              <a:t>Our model draws on </a:t>
            </a:r>
            <a:r>
              <a:rPr lang="en-US" altLang="en-US" b="1" u="sng">
                <a:solidFill>
                  <a:srgbClr val="000000"/>
                </a:solidFill>
                <a:latin typeface="Arial" panose="020B0604020202020204" pitchFamily="34" charset="0"/>
                <a:cs typeface="Arial" panose="020B0604020202020204" pitchFamily="34" charset="0"/>
              </a:rPr>
              <a:t>EACH</a:t>
            </a:r>
            <a:r>
              <a:rPr lang="en-US" altLang="en-US">
                <a:solidFill>
                  <a:srgbClr val="000000"/>
                </a:solidFill>
                <a:latin typeface="Arial" panose="020B0604020202020204" pitchFamily="34" charset="0"/>
                <a:cs typeface="Arial" panose="020B0604020202020204" pitchFamily="34" charset="0"/>
              </a:rPr>
              <a:t> of the above:</a:t>
            </a:r>
          </a:p>
          <a:p>
            <a:pPr marL="241300" indent="-241300" eaLnBrk="1" hangingPunct="1">
              <a:buFontTx/>
              <a:buChar char="•"/>
            </a:pPr>
            <a:r>
              <a:rPr lang="en-US" altLang="en-US">
                <a:solidFill>
                  <a:srgbClr val="000000"/>
                </a:solidFill>
                <a:latin typeface="Arial" panose="020B0604020202020204" pitchFamily="34" charset="0"/>
                <a:cs typeface="Arial" panose="020B0604020202020204" pitchFamily="34" charset="0"/>
              </a:rPr>
              <a:t>Rational Discussion provides the context</a:t>
            </a:r>
          </a:p>
          <a:p>
            <a:pPr marL="241300" indent="-241300" eaLnBrk="1" hangingPunct="1">
              <a:buFontTx/>
              <a:buChar char="•"/>
            </a:pPr>
            <a:r>
              <a:rPr lang="en-US" altLang="en-US">
                <a:solidFill>
                  <a:srgbClr val="000000"/>
                </a:solidFill>
                <a:latin typeface="Arial" panose="020B0604020202020204" pitchFamily="34" charset="0"/>
                <a:cs typeface="Arial" panose="020B0604020202020204" pitchFamily="34" charset="0"/>
              </a:rPr>
              <a:t>Power – both directions – pull from the top and push from the bottom </a:t>
            </a:r>
          </a:p>
          <a:p>
            <a:pPr marL="241300" indent="-241300" eaLnBrk="1" hangingPunct="1">
              <a:buFontTx/>
              <a:buChar char="•"/>
            </a:pPr>
            <a:r>
              <a:rPr lang="en-IE" altLang="en-US">
                <a:latin typeface="Arial" panose="020B0604020202020204" pitchFamily="34" charset="0"/>
                <a:cs typeface="Arial" panose="020B0604020202020204" pitchFamily="34" charset="0"/>
              </a:rPr>
              <a:t>Hearts &amp; Minds – given </a:t>
            </a:r>
            <a:r>
              <a:rPr lang="en-US" altLang="en-US">
                <a:solidFill>
                  <a:srgbClr val="000000"/>
                </a:solidFill>
                <a:latin typeface="Arial" panose="020B0604020202020204" pitchFamily="34" charset="0"/>
                <a:cs typeface="Arial" panose="020B0604020202020204" pitchFamily="34" charset="0"/>
              </a:rPr>
              <a:t>freely through agreeing a vision and providing leadership to achieve it</a:t>
            </a:r>
          </a:p>
        </p:txBody>
      </p:sp>
    </p:spTree>
    <p:extLst>
      <p:ext uri="{BB962C8B-B14F-4D97-AF65-F5344CB8AC3E}">
        <p14:creationId xmlns:p14="http://schemas.microsoft.com/office/powerpoint/2010/main" xmlns="" val="3902781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13107E41-328F-46D6-90FB-AED2D70BF763}" type="slidenum">
              <a:rPr lang="en-GB" altLang="en-US" smtClean="0"/>
              <a:pPr/>
              <a:t>14</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a:solidFill>
                  <a:srgbClr val="000000"/>
                </a:solidFill>
                <a:latin typeface="Arial" panose="020B0604020202020204" pitchFamily="34" charset="0"/>
                <a:cs typeface="Arial" panose="020B0604020202020204" pitchFamily="34" charset="0"/>
              </a:rPr>
              <a:t>Our Model</a:t>
            </a:r>
          </a:p>
          <a:p>
            <a:pPr eaLnBrk="1" hangingPunct="1"/>
            <a:r>
              <a:rPr lang="en-US" altLang="en-US" b="1">
                <a:solidFill>
                  <a:srgbClr val="000000"/>
                </a:solidFill>
                <a:latin typeface="Arial" panose="020B0604020202020204" pitchFamily="34" charset="0"/>
                <a:cs typeface="Arial" panose="020B0604020202020204" pitchFamily="34" charset="0"/>
              </a:rPr>
              <a:t>1.Formation of Joint Union Management Steering Group (JUMSG)</a:t>
            </a:r>
          </a:p>
          <a:p>
            <a:pPr eaLnBrk="1" hangingPunct="1"/>
            <a:r>
              <a:rPr lang="en-US" altLang="en-US">
                <a:solidFill>
                  <a:srgbClr val="000000"/>
                </a:solidFill>
                <a:latin typeface="Arial" panose="020B0604020202020204" pitchFamily="34" charset="0"/>
                <a:cs typeface="Arial" panose="020B0604020202020204" pitchFamily="34" charset="0"/>
              </a:rPr>
              <a:t>- Consists of influencers &amp; leaders</a:t>
            </a:r>
            <a:endParaRPr lang="en-US" altLang="en-US">
              <a:latin typeface="Arial" panose="020B0604020202020204" pitchFamily="34" charset="0"/>
              <a:cs typeface="Arial" panose="020B0604020202020204" pitchFamily="34" charset="0"/>
            </a:endParaRPr>
          </a:p>
          <a:p>
            <a:pPr eaLnBrk="1" hangingPunct="1"/>
            <a:r>
              <a:rPr lang="en-US" altLang="en-US" b="1">
                <a:solidFill>
                  <a:srgbClr val="000000"/>
                </a:solidFill>
                <a:latin typeface="Arial" panose="020B0604020202020204" pitchFamily="34" charset="0"/>
                <a:cs typeface="Arial" panose="020B0604020202020204" pitchFamily="34" charset="0"/>
              </a:rPr>
              <a:t>2.Completion of Team Training together:</a:t>
            </a:r>
          </a:p>
          <a:p>
            <a:pPr eaLnBrk="1" hangingPunct="1"/>
            <a:r>
              <a:rPr lang="en-US" altLang="en-US">
                <a:solidFill>
                  <a:srgbClr val="000000"/>
                </a:solidFill>
                <a:latin typeface="Arial" panose="020B0604020202020204" pitchFamily="34" charset="0"/>
                <a:cs typeface="Arial" panose="020B0604020202020204" pitchFamily="34" charset="0"/>
              </a:rPr>
              <a:t>(FETAC G20034 – Level 5)</a:t>
            </a:r>
          </a:p>
          <a:p>
            <a:pPr eaLnBrk="1" hangingPunct="1"/>
            <a:r>
              <a:rPr lang="en-IE" altLang="en-US">
                <a:solidFill>
                  <a:srgbClr val="000000"/>
                </a:solidFill>
                <a:latin typeface="Arial" panose="020B0604020202020204" pitchFamily="34" charset="0"/>
                <a:cs typeface="Arial" panose="020B0604020202020204" pitchFamily="34" charset="0"/>
              </a:rPr>
              <a:t>Joint </a:t>
            </a:r>
            <a:r>
              <a:rPr lang="en-US" altLang="en-US">
                <a:solidFill>
                  <a:srgbClr val="000000"/>
                </a:solidFill>
                <a:latin typeface="Arial" panose="020B0604020202020204" pitchFamily="34" charset="0"/>
                <a:cs typeface="Arial" panose="020B0604020202020204" pitchFamily="34" charset="0"/>
              </a:rPr>
              <a:t>Development of:</a:t>
            </a:r>
          </a:p>
          <a:p>
            <a:pPr eaLnBrk="1" hangingPunct="1"/>
            <a:r>
              <a:rPr lang="en-US" altLang="en-US">
                <a:solidFill>
                  <a:schemeClr val="tx2"/>
                </a:solidFill>
                <a:latin typeface="Arial" panose="020B0604020202020204" pitchFamily="34" charset="0"/>
                <a:cs typeface="Arial" panose="020B0604020202020204" pitchFamily="34" charset="0"/>
              </a:rPr>
              <a:t>-Terms of Reference</a:t>
            </a:r>
          </a:p>
          <a:p>
            <a:pPr eaLnBrk="1" hangingPunct="1"/>
            <a:r>
              <a:rPr lang="en-US" altLang="en-US">
                <a:solidFill>
                  <a:schemeClr val="tx2"/>
                </a:solidFill>
                <a:latin typeface="Arial" panose="020B0604020202020204" pitchFamily="34" charset="0"/>
                <a:cs typeface="Arial" panose="020B0604020202020204" pitchFamily="34" charset="0"/>
              </a:rPr>
              <a:t>-Ground Rules</a:t>
            </a:r>
          </a:p>
          <a:p>
            <a:pPr eaLnBrk="1" hangingPunct="1"/>
            <a:r>
              <a:rPr lang="en-US" altLang="en-US">
                <a:solidFill>
                  <a:schemeClr val="tx2"/>
                </a:solidFill>
                <a:latin typeface="Arial" panose="020B0604020202020204" pitchFamily="34" charset="0"/>
                <a:cs typeface="Arial" panose="020B0604020202020204" pitchFamily="34" charset="0"/>
              </a:rPr>
              <a:t>-Where we are now?</a:t>
            </a:r>
          </a:p>
          <a:p>
            <a:pPr eaLnBrk="1" hangingPunct="1"/>
            <a:r>
              <a:rPr lang="en-US" altLang="en-US">
                <a:solidFill>
                  <a:schemeClr val="tx2"/>
                </a:solidFill>
                <a:latin typeface="Arial" panose="020B0604020202020204" pitchFamily="34" charset="0"/>
                <a:cs typeface="Arial" panose="020B0604020202020204" pitchFamily="34" charset="0"/>
              </a:rPr>
              <a:t>-Vision for the future (Where we all want to be?) (Glimpse of the Factory of the Future)</a:t>
            </a:r>
          </a:p>
          <a:p>
            <a:pPr eaLnBrk="1" hangingPunct="1"/>
            <a:r>
              <a:rPr lang="en-US" altLang="en-US">
                <a:solidFill>
                  <a:schemeClr val="tx2"/>
                </a:solidFill>
                <a:latin typeface="Arial" panose="020B0604020202020204" pitchFamily="34" charset="0"/>
                <a:cs typeface="Arial" panose="020B0604020202020204" pitchFamily="34" charset="0"/>
              </a:rPr>
              <a:t>-Communication Plan to raise awareness of everybody in the factory</a:t>
            </a:r>
          </a:p>
          <a:p>
            <a:pPr eaLnBrk="1" hangingPunct="1"/>
            <a:r>
              <a:rPr lang="en-US" altLang="en-US">
                <a:solidFill>
                  <a:schemeClr val="tx2"/>
                </a:solidFill>
                <a:latin typeface="Arial" panose="020B0604020202020204" pitchFamily="34" charset="0"/>
                <a:cs typeface="Arial" panose="020B0604020202020204" pitchFamily="34" charset="0"/>
              </a:rPr>
              <a:t>-Preliminary “Roadmap” to achieve vision, includes schedule of training for entire workforce</a:t>
            </a:r>
          </a:p>
          <a:p>
            <a:pPr eaLnBrk="1" hangingPunct="1"/>
            <a:r>
              <a:rPr lang="en-US" altLang="en-US">
                <a:solidFill>
                  <a:schemeClr val="tx2"/>
                </a:solidFill>
                <a:latin typeface="Arial" panose="020B0604020202020204" pitchFamily="34" charset="0"/>
                <a:cs typeface="Arial" panose="020B0604020202020204" pitchFamily="34" charset="0"/>
              </a:rPr>
              <a:t>-Ability to work together in a new meaningful &amp; constructive fashion</a:t>
            </a:r>
          </a:p>
          <a:p>
            <a:pPr eaLnBrk="1" hangingPunct="1"/>
            <a:r>
              <a:rPr lang="en-US" altLang="en-US">
                <a:solidFill>
                  <a:schemeClr val="tx2"/>
                </a:solidFill>
                <a:latin typeface="Arial" panose="020B0604020202020204" pitchFamily="34" charset="0"/>
                <a:cs typeface="Arial" panose="020B0604020202020204" pitchFamily="34" charset="0"/>
              </a:rPr>
              <a:t>-”Win/Win” Philosophy</a:t>
            </a:r>
          </a:p>
          <a:p>
            <a:pPr eaLnBrk="1" hangingPunct="1"/>
            <a:r>
              <a:rPr lang="en-IE" altLang="en-US" b="1">
                <a:solidFill>
                  <a:srgbClr val="000000"/>
                </a:solidFill>
                <a:latin typeface="Arial" panose="020B0604020202020204" pitchFamily="34" charset="0"/>
                <a:cs typeface="Arial" panose="020B0604020202020204" pitchFamily="34" charset="0"/>
              </a:rPr>
              <a:t>3.</a:t>
            </a:r>
            <a:r>
              <a:rPr lang="en-US" altLang="en-US" b="1">
                <a:solidFill>
                  <a:srgbClr val="000000"/>
                </a:solidFill>
                <a:latin typeface="Arial" panose="020B0604020202020204" pitchFamily="34" charset="0"/>
                <a:cs typeface="Arial" panose="020B0604020202020204" pitchFamily="34" charset="0"/>
              </a:rPr>
              <a:t>Continuous Monitoring &amp; Support by JUMSG</a:t>
            </a:r>
          </a:p>
          <a:p>
            <a:pPr eaLnBrk="1" hangingPunct="1"/>
            <a:r>
              <a:rPr lang="en-US" altLang="en-US">
                <a:solidFill>
                  <a:srgbClr val="000000"/>
                </a:solidFill>
                <a:latin typeface="Arial" panose="020B0604020202020204" pitchFamily="34" charset="0"/>
                <a:cs typeface="Arial" panose="020B0604020202020204" pitchFamily="34" charset="0"/>
              </a:rPr>
              <a:t>-Determining timely corrective actions as required</a:t>
            </a:r>
          </a:p>
        </p:txBody>
      </p:sp>
    </p:spTree>
    <p:extLst>
      <p:ext uri="{BB962C8B-B14F-4D97-AF65-F5344CB8AC3E}">
        <p14:creationId xmlns:p14="http://schemas.microsoft.com/office/powerpoint/2010/main" xmlns="" val="218758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r>
              <a:rPr lang="en-IE" altLang="en-US">
                <a:latin typeface="Arial" panose="020B0604020202020204" pitchFamily="34" charset="0"/>
                <a:cs typeface="Arial" panose="020B0604020202020204" pitchFamily="34" charset="0"/>
              </a:rPr>
              <a:t>Joint Union-Management Partnership Process</a:t>
            </a:r>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FC843E1A-6E16-4E79-89A4-4C2314983755}" type="slidenum">
              <a:rPr lang="en-GB" altLang="en-US" smtClean="0"/>
              <a:pPr/>
              <a:t>15</a:t>
            </a:fld>
            <a:endParaRPr lang="en-GB" altLang="en-US"/>
          </a:p>
        </p:txBody>
      </p:sp>
    </p:spTree>
    <p:extLst>
      <p:ext uri="{BB962C8B-B14F-4D97-AF65-F5344CB8AC3E}">
        <p14:creationId xmlns:p14="http://schemas.microsoft.com/office/powerpoint/2010/main" xmlns="" val="281509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26C40C81-6C3F-4205-8E19-E5889628492E}" type="slidenum">
              <a:rPr lang="en-GB" altLang="en-US" smtClean="0"/>
              <a:pPr/>
              <a:t>16</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a:solidFill>
                  <a:srgbClr val="000000"/>
                </a:solidFill>
                <a:latin typeface="Arial" panose="020B0604020202020204" pitchFamily="34" charset="0"/>
                <a:cs typeface="Arial" panose="020B0604020202020204" pitchFamily="34" charset="0"/>
              </a:rPr>
              <a:t>This model is already in place and delivering tangible results in several factories across the country. </a:t>
            </a:r>
          </a:p>
          <a:p>
            <a:pPr eaLnBrk="1" hangingPunct="1"/>
            <a:r>
              <a:rPr lang="en-US" altLang="en-US">
                <a:solidFill>
                  <a:srgbClr val="000000"/>
                </a:solidFill>
                <a:latin typeface="Arial" panose="020B0604020202020204" pitchFamily="34" charset="0"/>
                <a:cs typeface="Arial" panose="020B0604020202020204" pitchFamily="34" charset="0"/>
              </a:rPr>
              <a:t>Selection of Companies involved are:</a:t>
            </a:r>
          </a:p>
          <a:p>
            <a:pPr eaLnBrk="1" hangingPunct="1"/>
            <a:r>
              <a:rPr lang="en-US" altLang="en-US">
                <a:latin typeface="Arial" panose="020B0604020202020204" pitchFamily="34" charset="0"/>
                <a:cs typeface="Arial" panose="020B0604020202020204" pitchFamily="34" charset="0"/>
              </a:rPr>
              <a:t>- KIRCHHOFF Ireland Letterkenny</a:t>
            </a:r>
          </a:p>
          <a:p>
            <a:pPr eaLnBrk="1" hangingPunct="1"/>
            <a:r>
              <a:rPr lang="en-US" altLang="en-US">
                <a:latin typeface="Arial" panose="020B0604020202020204" pitchFamily="34" charset="0"/>
                <a:cs typeface="Arial" panose="020B0604020202020204" pitchFamily="34" charset="0"/>
              </a:rPr>
              <a:t>- LEO PHARMA, Crumlin Dublin 12</a:t>
            </a:r>
          </a:p>
          <a:p>
            <a:pPr eaLnBrk="1" hangingPunct="1"/>
            <a:r>
              <a:rPr lang="en-US" altLang="en-US">
                <a:latin typeface="Arial" panose="020B0604020202020204" pitchFamily="34" charset="0"/>
                <a:cs typeface="Arial" panose="020B0604020202020204" pitchFamily="34" charset="0"/>
              </a:rPr>
              <a:t>- KERRY FOODS Charleville Co Cork</a:t>
            </a:r>
          </a:p>
          <a:p>
            <a:pPr eaLnBrk="1" hangingPunct="1"/>
            <a:r>
              <a:rPr lang="en-US" altLang="en-US">
                <a:latin typeface="Arial" panose="020B0604020202020204" pitchFamily="34" charset="0"/>
                <a:cs typeface="Arial" panose="020B0604020202020204" pitchFamily="34" charset="0"/>
              </a:rPr>
              <a:t>- BECTON DICKINSON, Drogheda</a:t>
            </a:r>
          </a:p>
          <a:p>
            <a:pPr eaLnBrk="1" hangingPunct="1"/>
            <a:r>
              <a:rPr lang="en-US" altLang="en-US">
                <a:latin typeface="Arial" panose="020B0604020202020204" pitchFamily="34" charset="0"/>
                <a:cs typeface="Arial" panose="020B0604020202020204" pitchFamily="34" charset="0"/>
              </a:rPr>
              <a:t>- SAICA Ashbourne, Co. Meath</a:t>
            </a:r>
          </a:p>
          <a:p>
            <a:pPr eaLnBrk="1" hangingPunct="1"/>
            <a:r>
              <a:rPr lang="en-US" altLang="en-US">
                <a:latin typeface="Arial" panose="020B0604020202020204" pitchFamily="34" charset="0"/>
                <a:cs typeface="Arial" panose="020B0604020202020204" pitchFamily="34" charset="0"/>
              </a:rPr>
              <a:t>- THEO BENNING, Wexford</a:t>
            </a:r>
          </a:p>
          <a:p>
            <a:pPr eaLnBrk="1" hangingPunct="1"/>
            <a:r>
              <a:rPr lang="en-US" altLang="en-US">
                <a:latin typeface="Arial" panose="020B0604020202020204" pitchFamily="34" charset="0"/>
                <a:cs typeface="Arial" panose="020B0604020202020204" pitchFamily="34" charset="0"/>
              </a:rPr>
              <a:t>- WAVIN, Balbriggan, Co. Dublin</a:t>
            </a:r>
          </a:p>
        </p:txBody>
      </p:sp>
    </p:spTree>
    <p:extLst>
      <p:ext uri="{BB962C8B-B14F-4D97-AF65-F5344CB8AC3E}">
        <p14:creationId xmlns:p14="http://schemas.microsoft.com/office/powerpoint/2010/main" xmlns="" val="214545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84225" indent="-301625">
              <a:defRPr>
                <a:solidFill>
                  <a:schemeClr val="tx1"/>
                </a:solidFill>
                <a:latin typeface="Arial" panose="020B0604020202020204" pitchFamily="34" charset="0"/>
              </a:defRPr>
            </a:lvl2pPr>
            <a:lvl3pPr marL="1208088" indent="-241300">
              <a:defRPr>
                <a:solidFill>
                  <a:schemeClr val="tx1"/>
                </a:solidFill>
                <a:latin typeface="Arial" panose="020B0604020202020204" pitchFamily="34" charset="0"/>
              </a:defRPr>
            </a:lvl3pPr>
            <a:lvl4pPr marL="1690688" indent="-241300">
              <a:defRPr>
                <a:solidFill>
                  <a:schemeClr val="tx1"/>
                </a:solidFill>
                <a:latin typeface="Arial" panose="020B0604020202020204" pitchFamily="34" charset="0"/>
              </a:defRPr>
            </a:lvl4pPr>
            <a:lvl5pPr marL="2174875" indent="-241300">
              <a:defRPr>
                <a:solidFill>
                  <a:schemeClr val="tx1"/>
                </a:solidFill>
                <a:latin typeface="Arial" panose="020B0604020202020204" pitchFamily="34" charset="0"/>
              </a:defRPr>
            </a:lvl5pPr>
            <a:lvl6pPr marL="2632075" indent="-241300" eaLnBrk="0" fontAlgn="base" hangingPunct="0">
              <a:spcBef>
                <a:spcPct val="0"/>
              </a:spcBef>
              <a:spcAft>
                <a:spcPct val="0"/>
              </a:spcAft>
              <a:defRPr>
                <a:solidFill>
                  <a:schemeClr val="tx1"/>
                </a:solidFill>
                <a:latin typeface="Arial" panose="020B0604020202020204" pitchFamily="34" charset="0"/>
              </a:defRPr>
            </a:lvl6pPr>
            <a:lvl7pPr marL="3089275" indent="-241300" eaLnBrk="0" fontAlgn="base" hangingPunct="0">
              <a:spcBef>
                <a:spcPct val="0"/>
              </a:spcBef>
              <a:spcAft>
                <a:spcPct val="0"/>
              </a:spcAft>
              <a:defRPr>
                <a:solidFill>
                  <a:schemeClr val="tx1"/>
                </a:solidFill>
                <a:latin typeface="Arial" panose="020B0604020202020204" pitchFamily="34" charset="0"/>
              </a:defRPr>
            </a:lvl7pPr>
            <a:lvl8pPr marL="3546475" indent="-241300" eaLnBrk="0" fontAlgn="base" hangingPunct="0">
              <a:spcBef>
                <a:spcPct val="0"/>
              </a:spcBef>
              <a:spcAft>
                <a:spcPct val="0"/>
              </a:spcAft>
              <a:defRPr>
                <a:solidFill>
                  <a:schemeClr val="tx1"/>
                </a:solidFill>
                <a:latin typeface="Arial" panose="020B0604020202020204" pitchFamily="34" charset="0"/>
              </a:defRPr>
            </a:lvl8pPr>
            <a:lvl9pPr marL="4003675" indent="-241300" eaLnBrk="0" fontAlgn="base" hangingPunct="0">
              <a:spcBef>
                <a:spcPct val="0"/>
              </a:spcBef>
              <a:spcAft>
                <a:spcPct val="0"/>
              </a:spcAft>
              <a:defRPr>
                <a:solidFill>
                  <a:schemeClr val="tx1"/>
                </a:solidFill>
                <a:latin typeface="Arial" panose="020B0604020202020204" pitchFamily="34" charset="0"/>
              </a:defRPr>
            </a:lvl9pPr>
          </a:lstStyle>
          <a:p>
            <a:fld id="{3B733E1A-5E76-476F-90B1-B473599A5126}" type="slidenum">
              <a:rPr lang="en-GB" altLang="en-US" smtClean="0"/>
              <a:pPr/>
              <a:t>18</a:t>
            </a:fld>
            <a:endParaRPr lang="en-GB" altLang="en-US"/>
          </a:p>
        </p:txBody>
      </p:sp>
      <p:sp>
        <p:nvSpPr>
          <p:cNvPr id="28675"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pPr marL="563857" indent="-563857" eaLnBrk="1" hangingPunct="1">
              <a:lnSpc>
                <a:spcPct val="80000"/>
              </a:lnSpc>
              <a:defRPr/>
            </a:pPr>
            <a:r>
              <a:rPr lang="en-GB" sz="1100" dirty="0"/>
              <a:t>“Together we agree that a coordinated and collaborative approach is absolutely necessary if we are to realise our vision of a robust, advanced and high value manufacturing sector in Ireland.  We each have a role to play and we each commit to playing our part.”</a:t>
            </a:r>
          </a:p>
          <a:p>
            <a:pPr eaLnBrk="1" hangingPunct="1">
              <a:spcBef>
                <a:spcPct val="50000"/>
              </a:spcBef>
              <a:defRPr/>
            </a:pPr>
            <a:r>
              <a:rPr lang="en-IE" sz="1100" dirty="0">
                <a:solidFill>
                  <a:srgbClr val="1D528D"/>
                </a:solidFill>
              </a:rPr>
              <a:t>(SOURCE: The Report of the High Level Group on Manufacturing – Towards 2016 – March 2008)</a:t>
            </a:r>
            <a:endParaRPr lang="en-GB" sz="1100" dirty="0">
              <a:solidFill>
                <a:srgbClr val="1D528D"/>
              </a:solidFill>
            </a:endParaRPr>
          </a:p>
          <a:p>
            <a:pPr marL="563857" indent="-563857" eaLnBrk="1" hangingPunct="1">
              <a:lnSpc>
                <a:spcPct val="80000"/>
              </a:lnSpc>
              <a:defRPr/>
            </a:pPr>
            <a:endParaRPr lang="en-GB" sz="1100" dirty="0"/>
          </a:p>
          <a:p>
            <a:pPr marL="563857" indent="-563857" eaLnBrk="1" hangingPunct="1">
              <a:lnSpc>
                <a:spcPct val="80000"/>
              </a:lnSpc>
              <a:defRPr/>
            </a:pPr>
            <a:r>
              <a:rPr lang="en-IE" sz="1100" dirty="0"/>
              <a:t>So, are we ready to begin…?</a:t>
            </a:r>
          </a:p>
        </p:txBody>
      </p:sp>
    </p:spTree>
    <p:extLst>
      <p:ext uri="{BB962C8B-B14F-4D97-AF65-F5344CB8AC3E}">
        <p14:creationId xmlns:p14="http://schemas.microsoft.com/office/powerpoint/2010/main" xmlns="" val="3357354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56486B8-0583-4A56-B57A-3607294C4A37}" type="datetime1">
              <a:rPr lang="en-US" smtClean="0"/>
              <a:pPr/>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F01900-C590-45CA-BB22-0A685BC4C310}" type="datetime1">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53239-FFCA-4445-ADD0-277E10FA47AC}" type="datetime1">
              <a:rPr lang="en-US" smtClean="0"/>
              <a:pPr/>
              <a:t>5/19/2017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109728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4"/>
          <p:cNvSpPr>
            <a:spLocks noGrp="1" noChangeArrowheads="1"/>
          </p:cNvSpPr>
          <p:nvPr>
            <p:ph type="dt" sz="half" idx="10"/>
          </p:nvPr>
        </p:nvSpPr>
        <p:spPr>
          <a:ln/>
        </p:spPr>
        <p:txBody>
          <a:bodyPr/>
          <a:lstStyle>
            <a:lvl1pPr>
              <a:defRPr/>
            </a:lvl1pPr>
          </a:lstStyle>
          <a:p>
            <a:pPr>
              <a:defRPr/>
            </a:pPr>
            <a:fld id="{731DE7C4-6492-4D57-BDB0-BB78709B4BBB}" type="datetime1">
              <a:rPr lang="en-US" smtClean="0"/>
              <a:pPr>
                <a:defRPr/>
              </a:pPr>
              <a:t>5/19/2017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EC32E2-F6C0-4875-9634-616E8113B267}" type="slidenum">
              <a:rPr lang="en-US" altLang="en-US"/>
              <a:pPr>
                <a:defRPr/>
              </a:pPr>
              <a:t>‹#›</a:t>
            </a:fld>
            <a:endParaRPr lang="en-US" altLang="en-US"/>
          </a:p>
        </p:txBody>
      </p:sp>
    </p:spTree>
    <p:extLst>
      <p:ext uri="{BB962C8B-B14F-4D97-AF65-F5344CB8AC3E}">
        <p14:creationId xmlns:p14="http://schemas.microsoft.com/office/powerpoint/2010/main" xmlns="" val="2427134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4FCCE8-FBB7-4277-8A3C-ABC4498D75F8}"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82656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141E57-EDBD-4294-AD5D-11CBC82DD3F7}"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3323910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58E042-B501-4900-B595-0B54C6534C52}"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2917968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213758-A3DC-4033-9E53-99DB8E809D27}" type="datetime1">
              <a:rPr lang="en-US" smtClean="0"/>
              <a:pPr/>
              <a:t>5/19/2017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1956000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3D1D2CC-6E2B-45FC-9288-AC80106BFE4B}" type="datetime1">
              <a:rPr lang="en-US" smtClean="0"/>
              <a:pPr/>
              <a:t>5/19/2017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251438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CBD5B4-078B-4A25-9AB3-AD921742141B}" type="datetime1">
              <a:rPr lang="en-US" smtClean="0"/>
              <a:pPr/>
              <a:t>5/19/2017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2516119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0125-EC24-4473-97ED-FB8C82BDABC5}" type="datetime1">
              <a:rPr lang="en-US" smtClean="0"/>
              <a:pPr/>
              <a:t>5/19/2017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801894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ln>
            <a:noFill/>
          </a:ln>
        </p:spPr>
        <p:txBody>
          <a:bodyPr/>
          <a:lstStyle>
            <a:lvl1pPr>
              <a:defRPr sz="4400" b="1" cap="none"/>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sz="3200"/>
            </a:lvl1pPr>
            <a:lvl2pPr marL="457200" indent="-228600">
              <a:buFont typeface="Wingdings" panose="05000000000000000000" pitchFamily="2" charset="2"/>
              <a:buChar char="Ø"/>
              <a:defRPr sz="2800"/>
            </a:lvl2pPr>
            <a:lvl3pPr marL="685800" indent="-228600">
              <a:buFont typeface="Wingdings" panose="05000000000000000000" pitchFamily="2" charset="2"/>
              <a:buChar char="q"/>
              <a:defRPr sz="2400"/>
            </a:lvl3pPr>
            <a:lvl4pPr marL="914400" indent="-228600">
              <a:buFont typeface="Wingdings" panose="05000000000000000000" pitchFamily="2" charset="2"/>
              <a:buChar char="v"/>
              <a:defRPr sz="2000"/>
            </a:lvl4pPr>
            <a:lvl5pPr marL="1143000" indent="-228600">
              <a:buFont typeface="Courier New" panose="02070309020205020404" pitchFamily="49" charset="0"/>
              <a:buChar char="o"/>
              <a:defRPr sz="1800"/>
            </a:lvl5pPr>
          </a:lstStyle>
          <a:p>
            <a:pPr lvl="0"/>
            <a:r>
              <a:rPr lang="en-US" dirty="0"/>
              <a:t>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7" name="Date Placeholder 6"/>
          <p:cNvSpPr>
            <a:spLocks noGrp="1"/>
          </p:cNvSpPr>
          <p:nvPr>
            <p:ph type="dt" sz="half" idx="10"/>
          </p:nvPr>
        </p:nvSpPr>
        <p:spPr/>
        <p:txBody>
          <a:bodyPr/>
          <a:lstStyle/>
          <a:p>
            <a:fld id="{2054E513-5686-4244-9084-2FBD6FBE80E2}" type="datetime1">
              <a:rPr lang="en-US" smtClean="0"/>
              <a:pPr/>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493018" y="6320951"/>
            <a:ext cx="365760" cy="365760"/>
          </a:xfrm>
        </p:spPr>
        <p:txBody>
          <a:bodyPr/>
          <a:lstStyle/>
          <a:p>
            <a:fld id="{8A7A6979-0714-4377-B894-6BE4C2D6E202}"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BC5906-ED19-4575-9F83-33C5649602EB}" type="datetime1">
              <a:rPr lang="en-US" smtClean="0"/>
              <a:pPr/>
              <a:t>5/19/2017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2204259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945E3B-1D56-43B3-93B8-6E1C2DDC9768}" type="datetime1">
              <a:rPr lang="en-US" smtClean="0"/>
              <a:pPr/>
              <a:t>5/19/2017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1845758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82C3CD-E25E-4261-9F01-2BD77D0328AC}"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1014083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15F594-F196-4D18-9194-AB0FA3182D84}"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2493160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8B08CB-1B48-4AEC-92BF-6E27AD201261}"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413507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1FF9BFB-FDC3-4BE9-8D29-BD3B2DC49F39}"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2409562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BC7367-89CB-4331-810E-6F91131FA7AB}"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1200765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74D86A-F86E-461D-B0FB-01B6031BC7F3}" type="datetime1">
              <a:rPr lang="en-US" smtClean="0"/>
              <a:pPr/>
              <a:t>5/19/2017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3443257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69E86A-0199-438E-91FA-F379F258E9AE}" type="datetime1">
              <a:rPr lang="en-US" smtClean="0"/>
              <a:pPr/>
              <a:t>5/19/2017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343787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77B5D2-C606-45C3-AEBE-98FD2B46503D}" type="datetime1">
              <a:rPr lang="en-US" smtClean="0"/>
              <a:pPr/>
              <a:t>5/19/2017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372318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B23C3CA1-0F65-4F77-8889-96D598C9F72B}" type="datetime1">
              <a:rPr lang="en-US" smtClean="0"/>
              <a:pPr/>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42689-A46F-492C-97EC-DFBE95633EA7}" type="datetime1">
              <a:rPr lang="en-US" smtClean="0"/>
              <a:pPr/>
              <a:t>5/19/2017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3355432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5E8077-48B7-4B77-ACAB-4C5F721D918F}" type="datetime1">
              <a:rPr lang="en-US" smtClean="0"/>
              <a:pPr/>
              <a:t>5/19/2017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4225773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2CE5B5-C067-4F4C-8D57-56AE7C8B671D}" type="datetime1">
              <a:rPr lang="en-US" smtClean="0"/>
              <a:pPr/>
              <a:t>5/19/2017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235604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7DEEA7A-CE61-4D4F-8C8D-21C2BA953143}"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30924465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7320037-15F4-4343-93E8-984F3D45EFC0}" type="datetime1">
              <a:rPr lang="en-US" smtClean="0"/>
              <a:pPr/>
              <a:t>5/19/2017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2303475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E6EBE5-0A01-4B71-8077-93C3ABD2289C}" type="datetime1">
              <a:rPr lang="en-US" smtClean="0"/>
              <a:pPr/>
              <a:t>5/19/2017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3539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A3281B1-793C-4266-A47B-ADE9853DC27E}" type="datetime1">
              <a:rPr lang="en-US" smtClean="0"/>
              <a:pPr/>
              <a:t>5/19/2017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7580C762-857F-4439-8CDF-EB1F055A0EC2}" type="datetime1">
              <a:rPr lang="en-US" smtClean="0"/>
              <a:pPr/>
              <a:t>5/19/2017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4F80AF-B862-4349-8445-787B22075C1D}" type="datetime1">
              <a:rPr lang="en-US" smtClean="0"/>
              <a:pPr/>
              <a:t>5/19/2017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840B3-77C1-4E37-9BE9-E4CF078DC888}" type="datetime1">
              <a:rPr lang="en-US" smtClean="0"/>
              <a:pPr/>
              <a:t>5/19/2017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8FCCFB5B-5B23-4BC4-968A-0DB86E88FFBD}" type="datetime1">
              <a:rPr lang="en-US" smtClean="0"/>
              <a:pPr/>
              <a:t>5/19/2017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B5E769B-7F24-48DE-AD02-29C415EA12A4}" type="datetime1">
              <a:rPr lang="en-US" smtClean="0"/>
              <a:pPr/>
              <a:t>5/19/2017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68C8359-6F17-4282-9CF6-9173EFC6ED88}" type="datetime1">
              <a:rPr lang="en-US" smtClean="0"/>
              <a:pPr/>
              <a:t>5/19/2017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pic>
        <p:nvPicPr>
          <p:cNvPr id="7" name="Picture 6" descr="C:\Users\scronin\AppData\Local\Microsoft\Windows\INetCache\Content.Outlook\Y01V6NV8\Logo IDEAS.JPG"/>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60315" y="6387921"/>
            <a:ext cx="805600" cy="329435"/>
          </a:xfrm>
          <a:prstGeom prst="rect">
            <a:avLst/>
          </a:prstGeom>
          <a:noFill/>
          <a:ln>
            <a:noFill/>
          </a:ln>
        </p:spPr>
      </p:pic>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33" r:id="rId12"/>
  </p:sldLayoutIdLst>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50671-2873-4D3E-A979-1E9FBF87DD84}" type="datetime1">
              <a:rPr lang="en-US" smtClean="0"/>
              <a:pPr/>
              <a:t>5/19/2017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14A27-C038-43D8-A4FA-76F5E3DD09D6}" type="slidenum">
              <a:rPr lang="en-GB" smtClean="0"/>
              <a:pPr/>
              <a:t>‹#›</a:t>
            </a:fld>
            <a:endParaRPr lang="en-GB"/>
          </a:p>
        </p:txBody>
      </p:sp>
    </p:spTree>
    <p:extLst>
      <p:ext uri="{BB962C8B-B14F-4D97-AF65-F5344CB8AC3E}">
        <p14:creationId xmlns:p14="http://schemas.microsoft.com/office/powerpoint/2010/main" xmlns="" val="135265529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FECF5-25D9-4280-8BC0-8B2172974724}" type="datetime1">
              <a:rPr lang="en-US" smtClean="0"/>
              <a:pPr/>
              <a:t>5/19/2017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9B7A30-99E6-4344-9DA8-9A197092E2E5}" type="slidenum">
              <a:rPr lang="en-GB" smtClean="0"/>
              <a:pPr/>
              <a:t>‹#›</a:t>
            </a:fld>
            <a:endParaRPr lang="en-GB"/>
          </a:p>
        </p:txBody>
      </p:sp>
    </p:spTree>
    <p:extLst>
      <p:ext uri="{BB962C8B-B14F-4D97-AF65-F5344CB8AC3E}">
        <p14:creationId xmlns:p14="http://schemas.microsoft.com/office/powerpoint/2010/main" xmlns="" val="14858719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957" y="424997"/>
            <a:ext cx="8991600" cy="4443213"/>
          </a:xfrm>
        </p:spPr>
        <p:txBody>
          <a:bodyPr>
            <a:normAutofit/>
          </a:bodyPr>
          <a:lstStyle/>
          <a:p>
            <a:r>
              <a:rPr lang="en-US" b="1" dirty="0"/>
              <a:t/>
            </a:r>
            <a:br>
              <a:rPr lang="en-US" b="1" dirty="0"/>
            </a:br>
            <a:r>
              <a:rPr lang="en-US" b="1" dirty="0"/>
              <a:t/>
            </a:r>
            <a:br>
              <a:rPr lang="en-US" b="1" dirty="0"/>
            </a:br>
            <a:r>
              <a:rPr lang="en-US" b="1" dirty="0"/>
              <a:t/>
            </a:r>
            <a:br>
              <a:rPr lang="en-US" b="1" dirty="0"/>
            </a:br>
            <a:r>
              <a:rPr lang="en-US" sz="2800" dirty="0"/>
              <a:t>2</a:t>
            </a:r>
            <a:r>
              <a:rPr lang="en-US" sz="2800" cap="none" baseline="30000" dirty="0"/>
              <a:t>nd</a:t>
            </a:r>
            <a:r>
              <a:rPr lang="en-US" sz="2800" cap="none" dirty="0"/>
              <a:t> Steering Committee Meeting </a:t>
            </a:r>
            <a:r>
              <a:rPr lang="en-IE" dirty="0"/>
              <a:t/>
            </a:r>
            <a:br>
              <a:rPr lang="en-IE" dirty="0"/>
            </a:br>
            <a:r>
              <a:rPr lang="bg-BG" sz="4000" b="1" cap="none" dirty="0"/>
              <a:t>Royal </a:t>
            </a:r>
            <a:r>
              <a:rPr lang="en-GB" sz="4000" b="1" cap="none" dirty="0"/>
              <a:t>H</a:t>
            </a:r>
            <a:r>
              <a:rPr lang="bg-BG" sz="4000" b="1" cap="none" dirty="0"/>
              <a:t>olloway </a:t>
            </a:r>
            <a:r>
              <a:rPr lang="en-GB" sz="4000" b="1" cap="none" dirty="0"/>
              <a:t/>
            </a:r>
            <a:br>
              <a:rPr lang="en-GB" sz="4000" b="1" cap="none" dirty="0"/>
            </a:br>
            <a:r>
              <a:rPr lang="en-GB" sz="4000" b="1" cap="none" dirty="0"/>
              <a:t>U</a:t>
            </a:r>
            <a:r>
              <a:rPr lang="bg-BG" sz="4000" b="1" cap="none" dirty="0"/>
              <a:t>niversity of </a:t>
            </a:r>
            <a:r>
              <a:rPr lang="en-GB" sz="4000" b="1" cap="none" dirty="0"/>
              <a:t>L</a:t>
            </a:r>
            <a:r>
              <a:rPr lang="bg-BG" sz="4000" b="1" cap="none" dirty="0"/>
              <a:t>ondon</a:t>
            </a:r>
            <a:r>
              <a:rPr lang="en-GB" dirty="0"/>
              <a:t/>
            </a:r>
            <a:br>
              <a:rPr lang="en-GB" dirty="0"/>
            </a:br>
            <a:r>
              <a:rPr lang="en-GB" sz="2800" dirty="0">
                <a:latin typeface="Calibri" panose="020F0502020204030204" pitchFamily="34" charset="0"/>
              </a:rPr>
              <a:t>15</a:t>
            </a:r>
            <a:r>
              <a:rPr lang="en-GB" sz="2800" cap="none" baseline="30000" dirty="0">
                <a:latin typeface="Calibri" panose="020F0502020204030204" pitchFamily="34" charset="0"/>
              </a:rPr>
              <a:t>th</a:t>
            </a:r>
            <a:r>
              <a:rPr lang="en-GB" sz="2800" dirty="0">
                <a:latin typeface="Calibri" panose="020F0502020204030204" pitchFamily="34" charset="0"/>
              </a:rPr>
              <a:t> M</a:t>
            </a:r>
            <a:r>
              <a:rPr lang="en-GB" sz="2800" cap="none" dirty="0">
                <a:latin typeface="Calibri" panose="020F0502020204030204" pitchFamily="34" charset="0"/>
              </a:rPr>
              <a:t>ay</a:t>
            </a:r>
            <a:r>
              <a:rPr lang="en-GB" sz="2800" dirty="0">
                <a:latin typeface="Calibri" panose="020F0502020204030204" pitchFamily="34" charset="0"/>
              </a:rPr>
              <a:t> 2017</a:t>
            </a:r>
            <a:r>
              <a:rPr lang="en-GB" sz="2400" dirty="0">
                <a:latin typeface="Calibri" panose="020F0502020204030204" pitchFamily="34" charset="0"/>
              </a:rPr>
              <a:t> </a:t>
            </a:r>
            <a:r>
              <a:rPr lang="en-GB" sz="2400" dirty="0"/>
              <a:t> </a:t>
            </a:r>
          </a:p>
        </p:txBody>
      </p:sp>
      <p:pic>
        <p:nvPicPr>
          <p:cNvPr id="5" name="Picture 4" descr="C:\Documents and Settings\iatanasova\My Documents\Direct participation\Direct_Logo (2).jpg"/>
          <p:cNvPicPr/>
          <p:nvPr/>
        </p:nvPicPr>
        <p:blipFill>
          <a:blip r:embed="rId2" cstate="print"/>
          <a:srcRect/>
          <a:stretch>
            <a:fillRect/>
          </a:stretch>
        </p:blipFill>
        <p:spPr bwMode="auto">
          <a:xfrm>
            <a:off x="4559118" y="489397"/>
            <a:ext cx="3116690" cy="1996226"/>
          </a:xfrm>
          <a:prstGeom prst="rect">
            <a:avLst/>
          </a:prstGeom>
          <a:noFill/>
          <a:ln w="9525">
            <a:noFill/>
            <a:miter lim="800000"/>
            <a:headEnd/>
            <a:tailEnd/>
          </a:ln>
        </p:spPr>
      </p:pic>
      <p:pic>
        <p:nvPicPr>
          <p:cNvPr id="7" name="Picture 6" descr="C:\Users\scronin\AppData\Local\Microsoft\Windows\INetCache\Content.Outlook\Y01V6NV8\Logo IDEAS.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18329" y="5203065"/>
            <a:ext cx="3105964" cy="148560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41667" y="6400802"/>
            <a:ext cx="1532587" cy="323165"/>
          </a:xfrm>
          <a:prstGeom prst="rect">
            <a:avLst/>
          </a:prstGeom>
          <a:solidFill>
            <a:schemeClr val="tx1"/>
          </a:solidFill>
          <a:ln w="28575">
            <a:solidFill>
              <a:schemeClr val="bg2"/>
            </a:solidFill>
          </a:ln>
        </p:spPr>
        <p:txBody>
          <a:bodyPr wrap="square" rtlCol="0">
            <a:spAutoFit/>
          </a:bodyPr>
          <a:lstStyle/>
          <a:p>
            <a:pPr algn="ctr"/>
            <a:r>
              <a:rPr lang="en-GB" sz="1500" dirty="0">
                <a:solidFill>
                  <a:schemeClr val="bg1"/>
                </a:solidFill>
              </a:rPr>
              <a:t>Sylvester &amp; Tony</a:t>
            </a:r>
          </a:p>
        </p:txBody>
      </p:sp>
    </p:spTree>
    <p:extLst>
      <p:ext uri="{BB962C8B-B14F-4D97-AF65-F5344CB8AC3E}">
        <p14:creationId xmlns:p14="http://schemas.microsoft.com/office/powerpoint/2010/main" xmlns="" val="1497396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AutoShape 4"/>
          <p:cNvSpPr>
            <a:spLocks noChangeAspect="1" noChangeArrowheads="1" noTextEdit="1"/>
          </p:cNvSpPr>
          <p:nvPr/>
        </p:nvSpPr>
        <p:spPr bwMode="gray">
          <a:xfrm flipH="1">
            <a:off x="6392864" y="3252788"/>
            <a:ext cx="909637"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1271" name="Rectangle 19"/>
          <p:cNvSpPr>
            <a:spLocks noGrp="1" noChangeArrowheads="1"/>
          </p:cNvSpPr>
          <p:nvPr>
            <p:ph type="title"/>
          </p:nvPr>
        </p:nvSpPr>
        <p:spPr>
          <a:xfrm>
            <a:off x="1909164" y="127565"/>
            <a:ext cx="7729728" cy="1188720"/>
          </a:xfrm>
          <a:noFill/>
        </p:spPr>
        <p:txBody>
          <a:bodyPr/>
          <a:lstStyle/>
          <a:p>
            <a:pPr algn="ctr" eaLnBrk="1" hangingPunct="1"/>
            <a:r>
              <a:rPr lang="en-GB" altLang="en-US" b="1" dirty="0">
                <a:latin typeface="Calibri" panose="020F0502020204030204" pitchFamily="34" charset="0"/>
              </a:rPr>
              <a:t>THE FUTURE………</a:t>
            </a:r>
          </a:p>
        </p:txBody>
      </p:sp>
      <p:sp>
        <p:nvSpPr>
          <p:cNvPr id="106512" name="Text Box 16"/>
          <p:cNvSpPr txBox="1">
            <a:spLocks noChangeArrowheads="1"/>
          </p:cNvSpPr>
          <p:nvPr/>
        </p:nvSpPr>
        <p:spPr bwMode="auto">
          <a:xfrm>
            <a:off x="759854" y="1539630"/>
            <a:ext cx="10328855" cy="4024179"/>
          </a:xfrm>
          <a:prstGeom prst="rect">
            <a:avLst/>
          </a:prstGeom>
          <a:noFill/>
          <a:ln>
            <a:noFill/>
          </a:ln>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eaLnBrk="1" hangingPunct="1">
              <a:spcBef>
                <a:spcPct val="50000"/>
              </a:spcBef>
              <a:defRPr/>
            </a:pPr>
            <a:r>
              <a:rPr lang="en-IE" sz="3200" dirty="0">
                <a:latin typeface="Calibri" panose="020F0502020204030204" pitchFamily="34" charset="0"/>
              </a:rPr>
              <a:t>“Manufacturing is evolving and it will be different in the future – … High-value manufacturing activities in Ireland will be knowledge-intensive, capital-intensive and skills-intensive.  </a:t>
            </a:r>
            <a:r>
              <a:rPr lang="en-IE" sz="3200" u="sng" dirty="0">
                <a:latin typeface="Calibri" panose="020F0502020204030204" pitchFamily="34" charset="0"/>
              </a:rPr>
              <a:t>Successful firms will engage in developing a participative culture, where management and staff work collectively to ensure the success and longer term sustainability of the firm to the benefit of all</a:t>
            </a:r>
            <a:r>
              <a:rPr lang="en-IE" sz="3200" dirty="0">
                <a:latin typeface="Calibri" panose="020F0502020204030204" pitchFamily="34" charset="0"/>
              </a:rPr>
              <a:t>.”</a:t>
            </a:r>
          </a:p>
          <a:p>
            <a:pPr eaLnBrk="1" hangingPunct="1">
              <a:spcBef>
                <a:spcPct val="50000"/>
              </a:spcBef>
              <a:defRPr/>
            </a:pPr>
            <a:r>
              <a:rPr lang="en-IE" sz="2100" dirty="0">
                <a:solidFill>
                  <a:schemeClr val="accent3">
                    <a:lumMod val="50000"/>
                  </a:schemeClr>
                </a:solidFill>
                <a:latin typeface="Calibri" panose="020F0502020204030204" pitchFamily="34" charset="0"/>
              </a:rPr>
              <a:t> </a:t>
            </a:r>
            <a:r>
              <a:rPr lang="en-IE" sz="1400" b="1" dirty="0">
                <a:latin typeface="Calibri" panose="020F0502020204030204" pitchFamily="34" charset="0"/>
              </a:rPr>
              <a:t>(SOURCE: The Report of the High Level Group on Manufacturing – Towards 2016 – March 2008</a:t>
            </a:r>
            <a:r>
              <a:rPr lang="en-IE" sz="1400" b="1" dirty="0">
                <a:latin typeface="Arial" charset="0"/>
              </a:rPr>
              <a:t>)</a:t>
            </a:r>
            <a:endParaRPr lang="en-GB" sz="1400" b="1" dirty="0">
              <a:latin typeface="Arial" charset="0"/>
            </a:endParaRPr>
          </a:p>
        </p:txBody>
      </p:sp>
      <p:sp>
        <p:nvSpPr>
          <p:cNvPr id="2" name="Slide Number Placeholder 1"/>
          <p:cNvSpPr>
            <a:spLocks noGrp="1"/>
          </p:cNvSpPr>
          <p:nvPr>
            <p:ph type="sldNum" sz="quarter" idx="12"/>
          </p:nvPr>
        </p:nvSpPr>
        <p:spPr/>
        <p:txBody>
          <a:bodyPr/>
          <a:lstStyle/>
          <a:p>
            <a:fld id="{8A7A6979-0714-4377-B894-6BE4C2D6E202}" type="slidenum">
              <a:rPr lang="en-US" smtClean="0"/>
              <a:pPr/>
              <a:t>10</a:t>
            </a:fld>
            <a:endParaRPr lang="en-US" dirty="0"/>
          </a:p>
        </p:txBody>
      </p:sp>
    </p:spTree>
    <p:extLst>
      <p:ext uri="{BB962C8B-B14F-4D97-AF65-F5344CB8AC3E}">
        <p14:creationId xmlns:p14="http://schemas.microsoft.com/office/powerpoint/2010/main" xmlns="" val="1557147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3"/>
          <p:cNvSpPr>
            <a:spLocks noGrp="1" noChangeArrowheads="1"/>
          </p:cNvSpPr>
          <p:nvPr>
            <p:ph type="title"/>
          </p:nvPr>
        </p:nvSpPr>
        <p:spPr>
          <a:xfrm>
            <a:off x="1870528" y="282112"/>
            <a:ext cx="7729728" cy="1188720"/>
          </a:xfrm>
        </p:spPr>
        <p:txBody>
          <a:bodyPr/>
          <a:lstStyle/>
          <a:p>
            <a:pPr eaLnBrk="1" hangingPunct="1"/>
            <a:r>
              <a:rPr lang="en-GB" altLang="en-US" sz="2800"/>
              <a:t>The Challenge…………………………</a:t>
            </a:r>
          </a:p>
        </p:txBody>
      </p:sp>
      <p:sp>
        <p:nvSpPr>
          <p:cNvPr id="13319" name="TextBox 1"/>
          <p:cNvSpPr txBox="1">
            <a:spLocks noChangeArrowheads="1"/>
          </p:cNvSpPr>
          <p:nvPr/>
        </p:nvSpPr>
        <p:spPr bwMode="auto">
          <a:xfrm>
            <a:off x="1352282" y="1955555"/>
            <a:ext cx="8744755" cy="4278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IE" altLang="en-US" sz="3400" u="sng" dirty="0">
                <a:latin typeface="Arial" panose="020B0604020202020204" pitchFamily="34" charset="0"/>
              </a:rPr>
              <a:t>How</a:t>
            </a:r>
            <a:r>
              <a:rPr lang="en-IE" altLang="en-US" sz="3400" dirty="0">
                <a:latin typeface="Arial" panose="020B0604020202020204" pitchFamily="34" charset="0"/>
              </a:rPr>
              <a:t> do we create </a:t>
            </a:r>
            <a:r>
              <a:rPr lang="en-IE" altLang="en-US" sz="3400" i="1" dirty="0">
                <a:latin typeface="Arial" panose="020B0604020202020204" pitchFamily="34" charset="0"/>
              </a:rPr>
              <a:t>“a participative culture, where management and staff work </a:t>
            </a:r>
            <a:r>
              <a:rPr lang="en-IE" altLang="en-US" sz="3400" i="1" u="sng" dirty="0">
                <a:latin typeface="Arial" panose="020B0604020202020204" pitchFamily="34" charset="0"/>
              </a:rPr>
              <a:t>collectively</a:t>
            </a:r>
            <a:r>
              <a:rPr lang="en-IE" altLang="en-US" sz="3400" i="1" dirty="0">
                <a:latin typeface="Arial" panose="020B0604020202020204" pitchFamily="34" charset="0"/>
              </a:rPr>
              <a:t> to ensure the success and longer term sustainability of the firm to the benefit of all!?”</a:t>
            </a:r>
          </a:p>
          <a:p>
            <a:pPr>
              <a:spcBef>
                <a:spcPct val="0"/>
              </a:spcBef>
              <a:buClrTx/>
              <a:buFontTx/>
              <a:buNone/>
            </a:pPr>
            <a:endParaRPr lang="en-IE" altLang="en-US" sz="3400" i="1" dirty="0">
              <a:latin typeface="Arial" panose="020B0604020202020204" pitchFamily="34" charset="0"/>
            </a:endParaRPr>
          </a:p>
          <a:p>
            <a:pPr>
              <a:spcBef>
                <a:spcPct val="0"/>
              </a:spcBef>
              <a:buClrTx/>
              <a:buFontTx/>
              <a:buNone/>
            </a:pPr>
            <a:r>
              <a:rPr lang="en-IE" altLang="en-US" sz="3400" i="1" dirty="0">
                <a:latin typeface="Arial" panose="020B0604020202020204" pitchFamily="34" charset="0"/>
              </a:rPr>
              <a:t>….. First,  a brief review of how “change” is frequently implemented…</a:t>
            </a:r>
          </a:p>
        </p:txBody>
      </p:sp>
      <p:sp>
        <p:nvSpPr>
          <p:cNvPr id="2" name="Slide Number Placeholder 1"/>
          <p:cNvSpPr>
            <a:spLocks noGrp="1"/>
          </p:cNvSpPr>
          <p:nvPr>
            <p:ph type="sldNum" sz="quarter" idx="12"/>
          </p:nvPr>
        </p:nvSpPr>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xmlns="" val="1743569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2395695" y="206062"/>
            <a:ext cx="7254875" cy="795338"/>
          </a:xfrm>
        </p:spPr>
        <p:txBody>
          <a:bodyPr>
            <a:normAutofit fontScale="90000"/>
          </a:bodyPr>
          <a:lstStyle/>
          <a:p>
            <a:pPr algn="ctr" eaLnBrk="1" hangingPunct="1"/>
            <a:r>
              <a:rPr lang="en-US" altLang="en-US" sz="2000" b="1"/>
              <a:t>When Major Change is to be Implemented, </a:t>
            </a:r>
            <a:br>
              <a:rPr lang="en-US" altLang="en-US" sz="2000" b="1"/>
            </a:br>
            <a:r>
              <a:rPr lang="en-US" altLang="en-US" sz="2000" b="1"/>
              <a:t>3 Options may be considered:-</a:t>
            </a:r>
          </a:p>
        </p:txBody>
      </p:sp>
      <p:sp>
        <p:nvSpPr>
          <p:cNvPr id="15367" name="AutoShape 28"/>
          <p:cNvSpPr>
            <a:spLocks noChangeArrowheads="1"/>
          </p:cNvSpPr>
          <p:nvPr/>
        </p:nvSpPr>
        <p:spPr bwMode="auto">
          <a:xfrm>
            <a:off x="1874838" y="1455738"/>
            <a:ext cx="2527300" cy="4470400"/>
          </a:xfrm>
          <a:prstGeom prst="cube">
            <a:avLst>
              <a:gd name="adj" fmla="val 25000"/>
            </a:avLst>
          </a:prstGeom>
          <a:solidFill>
            <a:srgbClr val="EAEAEA"/>
          </a:solidFill>
          <a:ln w="44450">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Char char="•"/>
            </a:pPr>
            <a:r>
              <a:rPr lang="en-IE" altLang="en-US" sz="1800" b="1">
                <a:latin typeface="Arial" panose="020B0604020202020204" pitchFamily="34" charset="0"/>
              </a:rPr>
              <a:t> Rarely Works</a:t>
            </a:r>
            <a:endParaRPr lang="en-GB" altLang="en-US" sz="1800" b="1">
              <a:latin typeface="Arial" panose="020B0604020202020204" pitchFamily="34" charset="0"/>
            </a:endParaRPr>
          </a:p>
        </p:txBody>
      </p:sp>
      <p:sp>
        <p:nvSpPr>
          <p:cNvPr id="15368" name="Text Box 29"/>
          <p:cNvSpPr txBox="1">
            <a:spLocks noChangeArrowheads="1"/>
          </p:cNvSpPr>
          <p:nvPr/>
        </p:nvSpPr>
        <p:spPr bwMode="auto">
          <a:xfrm>
            <a:off x="1884363" y="2393950"/>
            <a:ext cx="1795462"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IE" altLang="en-US" sz="2200" b="1" dirty="0">
                <a:solidFill>
                  <a:schemeClr val="bg1"/>
                </a:solidFill>
                <a:latin typeface="Arial" panose="020B0604020202020204" pitchFamily="34" charset="0"/>
              </a:rPr>
              <a:t>1. Rational Discussion</a:t>
            </a:r>
            <a:endParaRPr lang="en-GB" altLang="en-US" sz="2200" b="1" dirty="0">
              <a:solidFill>
                <a:schemeClr val="bg1"/>
              </a:solidFill>
              <a:latin typeface="Arial" panose="020B0604020202020204" pitchFamily="34" charset="0"/>
            </a:endParaRPr>
          </a:p>
        </p:txBody>
      </p:sp>
      <p:sp>
        <p:nvSpPr>
          <p:cNvPr id="95264" name="AutoShape 32"/>
          <p:cNvSpPr>
            <a:spLocks noChangeArrowheads="1"/>
          </p:cNvSpPr>
          <p:nvPr/>
        </p:nvSpPr>
        <p:spPr bwMode="auto">
          <a:xfrm>
            <a:off x="4530725" y="1463675"/>
            <a:ext cx="2527300" cy="4470400"/>
          </a:xfrm>
          <a:prstGeom prst="cube">
            <a:avLst>
              <a:gd name="adj" fmla="val 25000"/>
            </a:avLst>
          </a:prstGeom>
          <a:solidFill>
            <a:srgbClr val="FFFF99"/>
          </a:solidFill>
          <a:ln w="44450">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FontTx/>
              <a:buChar char="•"/>
              <a:defRPr/>
            </a:pPr>
            <a:r>
              <a:rPr lang="en-IE" b="1" dirty="0">
                <a:solidFill>
                  <a:schemeClr val="bg1"/>
                </a:solidFill>
                <a:latin typeface="Arial" charset="0"/>
              </a:rPr>
              <a:t> Insertion </a:t>
            </a:r>
          </a:p>
          <a:p>
            <a:pPr algn="ctr">
              <a:defRPr/>
            </a:pPr>
            <a:r>
              <a:rPr lang="en-IE" b="1" dirty="0">
                <a:solidFill>
                  <a:schemeClr val="bg1"/>
                </a:solidFill>
                <a:latin typeface="Arial" charset="0"/>
              </a:rPr>
              <a:t>  of Change</a:t>
            </a:r>
          </a:p>
          <a:p>
            <a:pPr algn="ctr">
              <a:defRPr/>
            </a:pPr>
            <a:r>
              <a:rPr lang="en-IE" sz="2600" b="1" dirty="0">
                <a:solidFill>
                  <a:schemeClr val="bg1"/>
                </a:solidFill>
                <a:effectLst>
                  <a:outerShdw blurRad="38100" dist="38100" dir="2700000" algn="tl">
                    <a:srgbClr val="000000"/>
                  </a:outerShdw>
                </a:effectLst>
                <a:latin typeface="Arial" charset="0"/>
                <a:cs typeface="Arial" charset="0"/>
              </a:rPr>
              <a:t>↓</a:t>
            </a:r>
          </a:p>
          <a:p>
            <a:pPr algn="ctr">
              <a:buFontTx/>
              <a:buChar char="•"/>
              <a:defRPr/>
            </a:pPr>
            <a:endParaRPr lang="en-IE" b="1" dirty="0">
              <a:solidFill>
                <a:schemeClr val="bg1"/>
              </a:solidFill>
              <a:latin typeface="Arial" charset="0"/>
            </a:endParaRPr>
          </a:p>
          <a:p>
            <a:pPr algn="ctr">
              <a:buFontTx/>
              <a:buChar char="•"/>
              <a:defRPr/>
            </a:pPr>
            <a:r>
              <a:rPr lang="en-IE" b="1" dirty="0">
                <a:solidFill>
                  <a:schemeClr val="bg1"/>
                </a:solidFill>
                <a:latin typeface="Arial" charset="0"/>
              </a:rPr>
              <a:t> Most </a:t>
            </a:r>
          </a:p>
          <a:p>
            <a:pPr algn="ctr">
              <a:defRPr/>
            </a:pPr>
            <a:r>
              <a:rPr lang="en-IE" b="1" dirty="0">
                <a:solidFill>
                  <a:schemeClr val="bg1"/>
                </a:solidFill>
                <a:latin typeface="Arial" charset="0"/>
              </a:rPr>
              <a:t>  Commonly </a:t>
            </a:r>
          </a:p>
          <a:p>
            <a:pPr algn="ctr">
              <a:defRPr/>
            </a:pPr>
            <a:r>
              <a:rPr lang="en-IE" b="1" dirty="0">
                <a:solidFill>
                  <a:schemeClr val="bg1"/>
                </a:solidFill>
                <a:latin typeface="Arial" charset="0"/>
              </a:rPr>
              <a:t>  Used</a:t>
            </a:r>
            <a:endParaRPr lang="en-GB" b="1" dirty="0">
              <a:solidFill>
                <a:schemeClr val="bg1"/>
              </a:solidFill>
              <a:latin typeface="Arial" charset="0"/>
            </a:endParaRPr>
          </a:p>
        </p:txBody>
      </p:sp>
      <p:sp>
        <p:nvSpPr>
          <p:cNvPr id="15370" name="AutoShape 33"/>
          <p:cNvSpPr>
            <a:spLocks noChangeArrowheads="1"/>
          </p:cNvSpPr>
          <p:nvPr/>
        </p:nvSpPr>
        <p:spPr bwMode="auto">
          <a:xfrm>
            <a:off x="7391400" y="1462088"/>
            <a:ext cx="2527300" cy="4470400"/>
          </a:xfrm>
          <a:prstGeom prst="cube">
            <a:avLst>
              <a:gd name="adj" fmla="val 25000"/>
            </a:avLst>
          </a:prstGeom>
          <a:solidFill>
            <a:srgbClr val="FFCC99"/>
          </a:solidFill>
          <a:ln w="44450">
            <a:solidFill>
              <a:srgbClr val="008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Char char="•"/>
            </a:pPr>
            <a:r>
              <a:rPr lang="en-IE" altLang="en-US" sz="1800" b="1" dirty="0">
                <a:solidFill>
                  <a:schemeClr val="bg1"/>
                </a:solidFill>
                <a:latin typeface="Arial" panose="020B0604020202020204" pitchFamily="34" charset="0"/>
              </a:rPr>
              <a:t> Preferred </a:t>
            </a:r>
          </a:p>
          <a:p>
            <a:pPr algn="ctr">
              <a:spcBef>
                <a:spcPct val="0"/>
              </a:spcBef>
              <a:buClrTx/>
              <a:buFontTx/>
              <a:buNone/>
            </a:pPr>
            <a:r>
              <a:rPr lang="en-IE" altLang="en-US" sz="1800" b="1" dirty="0">
                <a:solidFill>
                  <a:schemeClr val="bg1"/>
                </a:solidFill>
                <a:latin typeface="Arial" panose="020B0604020202020204" pitchFamily="34" charset="0"/>
              </a:rPr>
              <a:t>Option</a:t>
            </a:r>
          </a:p>
          <a:p>
            <a:pPr algn="ctr">
              <a:spcBef>
                <a:spcPct val="0"/>
              </a:spcBef>
              <a:buClrTx/>
              <a:buFontTx/>
              <a:buNone/>
            </a:pPr>
            <a:r>
              <a:rPr lang="en-IE" altLang="en-US" sz="1800" b="1" dirty="0">
                <a:solidFill>
                  <a:schemeClr val="bg1"/>
                </a:solidFill>
                <a:latin typeface="Arial" panose="020B0604020202020204" pitchFamily="34" charset="0"/>
              </a:rPr>
              <a:t>- Requires </a:t>
            </a:r>
          </a:p>
          <a:p>
            <a:pPr algn="ctr">
              <a:spcBef>
                <a:spcPct val="0"/>
              </a:spcBef>
              <a:buClrTx/>
              <a:buFontTx/>
              <a:buNone/>
            </a:pPr>
            <a:r>
              <a:rPr lang="en-IE" altLang="en-US" sz="1800" b="1" dirty="0">
                <a:solidFill>
                  <a:schemeClr val="bg1"/>
                </a:solidFill>
                <a:latin typeface="Arial" panose="020B0604020202020204" pitchFamily="34" charset="0"/>
              </a:rPr>
              <a:t>Real </a:t>
            </a:r>
          </a:p>
          <a:p>
            <a:pPr algn="ctr">
              <a:spcBef>
                <a:spcPct val="0"/>
              </a:spcBef>
              <a:buClrTx/>
              <a:buFontTx/>
              <a:buNone/>
            </a:pPr>
            <a:r>
              <a:rPr lang="en-IE" altLang="en-US" sz="1800" b="1" dirty="0">
                <a:solidFill>
                  <a:schemeClr val="bg1"/>
                </a:solidFill>
                <a:latin typeface="Arial" panose="020B0604020202020204" pitchFamily="34" charset="0"/>
              </a:rPr>
              <a:t>Leadership</a:t>
            </a:r>
            <a:endParaRPr lang="en-GB" altLang="en-US" sz="1800" b="1" dirty="0">
              <a:solidFill>
                <a:schemeClr val="bg1"/>
              </a:solidFill>
              <a:latin typeface="Arial" panose="020B0604020202020204" pitchFamily="34" charset="0"/>
            </a:endParaRPr>
          </a:p>
        </p:txBody>
      </p:sp>
      <p:sp>
        <p:nvSpPr>
          <p:cNvPr id="15371" name="Text Box 34"/>
          <p:cNvSpPr txBox="1">
            <a:spLocks noChangeArrowheads="1"/>
          </p:cNvSpPr>
          <p:nvPr/>
        </p:nvSpPr>
        <p:spPr bwMode="auto">
          <a:xfrm>
            <a:off x="4576763" y="2197100"/>
            <a:ext cx="1795462"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IE" altLang="en-US" sz="2200" b="1" dirty="0">
                <a:solidFill>
                  <a:schemeClr val="bg1"/>
                </a:solidFill>
                <a:latin typeface="Arial" panose="020B0604020202020204" pitchFamily="34" charset="0"/>
              </a:rPr>
              <a:t>2. Power</a:t>
            </a:r>
            <a:endParaRPr lang="en-GB" altLang="en-US" sz="2200" b="1" dirty="0">
              <a:solidFill>
                <a:schemeClr val="bg1"/>
              </a:solidFill>
              <a:latin typeface="Arial" panose="020B0604020202020204" pitchFamily="34" charset="0"/>
            </a:endParaRPr>
          </a:p>
        </p:txBody>
      </p:sp>
      <p:sp>
        <p:nvSpPr>
          <p:cNvPr id="15372" name="Text Box 35"/>
          <p:cNvSpPr txBox="1">
            <a:spLocks noChangeArrowheads="1"/>
          </p:cNvSpPr>
          <p:nvPr/>
        </p:nvSpPr>
        <p:spPr bwMode="auto">
          <a:xfrm>
            <a:off x="7353301" y="2139950"/>
            <a:ext cx="1795463"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IE" altLang="en-US" sz="2200" b="1" dirty="0">
                <a:solidFill>
                  <a:schemeClr val="bg1"/>
                </a:solidFill>
                <a:latin typeface="Arial" panose="020B0604020202020204" pitchFamily="34" charset="0"/>
              </a:rPr>
              <a:t>3. Hearts &amp; Minds</a:t>
            </a:r>
            <a:endParaRPr lang="en-GB" altLang="en-US" sz="2200" b="1" dirty="0">
              <a:solidFill>
                <a:schemeClr val="bg1"/>
              </a:solidFill>
              <a:latin typeface="Arial" panose="020B0604020202020204" pitchFamily="34" charset="0"/>
            </a:endParaRPr>
          </a:p>
        </p:txBody>
      </p:sp>
      <p:sp>
        <p:nvSpPr>
          <p:cNvPr id="15373" name="Text Box 36"/>
          <p:cNvSpPr txBox="1">
            <a:spLocks noChangeArrowheads="1"/>
          </p:cNvSpPr>
          <p:nvPr/>
        </p:nvSpPr>
        <p:spPr bwMode="auto">
          <a:xfrm>
            <a:off x="1858852" y="6118227"/>
            <a:ext cx="8148033"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n-IE" altLang="en-US" sz="1400" b="1" dirty="0">
                <a:latin typeface="Arial" panose="020B0604020202020204" pitchFamily="34" charset="0"/>
              </a:rPr>
              <a:t>(Source: “Why Your Corporate Culture Change Isn’t Working and What to Do About It”.. Michael Ward Gower Publishing UK 1995)</a:t>
            </a:r>
            <a:endParaRPr lang="en-GB" altLang="en-US" sz="1400" b="1" dirty="0">
              <a:latin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8FEC32E2-F6C0-4875-9634-616E8113B267}" type="slidenum">
              <a:rPr lang="en-US" altLang="en-US" smtClean="0"/>
              <a:pPr>
                <a:defRPr/>
              </a:pPr>
              <a:t>12</a:t>
            </a:fld>
            <a:endParaRPr lang="en-US" altLang="en-US"/>
          </a:p>
        </p:txBody>
      </p:sp>
    </p:spTree>
    <p:extLst>
      <p:ext uri="{BB962C8B-B14F-4D97-AF65-F5344CB8AC3E}">
        <p14:creationId xmlns:p14="http://schemas.microsoft.com/office/powerpoint/2010/main" xmlns="" val="268318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179621" y="101808"/>
            <a:ext cx="7729728" cy="1188720"/>
          </a:xfrm>
        </p:spPr>
        <p:txBody>
          <a:bodyPr/>
          <a:lstStyle/>
          <a:p>
            <a:pPr eaLnBrk="1" hangingPunct="1"/>
            <a:r>
              <a:rPr lang="en-US" altLang="en-US" sz="2800"/>
              <a:t>Our approach draws on each option – and combines all three…………..!!</a:t>
            </a:r>
          </a:p>
        </p:txBody>
      </p:sp>
      <p:sp>
        <p:nvSpPr>
          <p:cNvPr id="17415" name="AutoShape 27"/>
          <p:cNvSpPr>
            <a:spLocks noChangeArrowheads="1"/>
          </p:cNvSpPr>
          <p:nvPr/>
        </p:nvSpPr>
        <p:spPr bwMode="auto">
          <a:xfrm>
            <a:off x="2632075" y="1821828"/>
            <a:ext cx="2616200" cy="4470400"/>
          </a:xfrm>
          <a:prstGeom prst="cube">
            <a:avLst>
              <a:gd name="adj" fmla="val 25000"/>
            </a:avLst>
          </a:prstGeom>
          <a:solidFill>
            <a:srgbClr val="EAEAEA"/>
          </a:solidFill>
          <a:ln>
            <a:noFill/>
          </a:ln>
          <a:effectLst/>
          <a:extLst>
            <a:ext uri="{91240B29-F687-4F45-9708-019B960494DF}">
              <a14:hiddenLine xmlns:a14="http://schemas.microsoft.com/office/drawing/2010/main" xmlns="" w="6350" cap="rnd">
                <a:solidFill>
                  <a:srgbClr val="008000"/>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Char char="•"/>
            </a:pPr>
            <a:r>
              <a:rPr lang="en-IE" altLang="en-US" sz="1800" b="1" dirty="0">
                <a:solidFill>
                  <a:schemeClr val="bg1"/>
                </a:solidFill>
                <a:latin typeface="Arial" panose="020B0604020202020204" pitchFamily="34" charset="0"/>
              </a:rPr>
              <a:t>Provides </a:t>
            </a:r>
          </a:p>
          <a:p>
            <a:pPr algn="ctr">
              <a:spcBef>
                <a:spcPct val="0"/>
              </a:spcBef>
              <a:buClrTx/>
              <a:buFontTx/>
              <a:buNone/>
            </a:pPr>
            <a:r>
              <a:rPr lang="en-IE" altLang="en-US" sz="1800" b="1" dirty="0">
                <a:solidFill>
                  <a:schemeClr val="bg1"/>
                </a:solidFill>
                <a:latin typeface="Arial" panose="020B0604020202020204" pitchFamily="34" charset="0"/>
              </a:rPr>
              <a:t>the Context</a:t>
            </a:r>
            <a:endParaRPr lang="en-GB" altLang="en-US" sz="1800" b="1" dirty="0">
              <a:solidFill>
                <a:schemeClr val="bg1"/>
              </a:solidFill>
              <a:latin typeface="Arial" panose="020B0604020202020204" pitchFamily="34" charset="0"/>
            </a:endParaRPr>
          </a:p>
        </p:txBody>
      </p:sp>
      <p:sp>
        <p:nvSpPr>
          <p:cNvPr id="17416" name="AutoShape 28"/>
          <p:cNvSpPr>
            <a:spLocks noChangeArrowheads="1"/>
          </p:cNvSpPr>
          <p:nvPr/>
        </p:nvSpPr>
        <p:spPr bwMode="auto">
          <a:xfrm>
            <a:off x="4541839" y="1820241"/>
            <a:ext cx="2617787" cy="4470400"/>
          </a:xfrm>
          <a:prstGeom prst="cube">
            <a:avLst>
              <a:gd name="adj" fmla="val 25000"/>
            </a:avLst>
          </a:prstGeom>
          <a:solidFill>
            <a:srgbClr val="FFFF99"/>
          </a:solidFill>
          <a:ln>
            <a:noFill/>
          </a:ln>
          <a:effectLst/>
          <a:extLst>
            <a:ext uri="{91240B29-F687-4F45-9708-019B960494DF}">
              <a14:hiddenLine xmlns:a14="http://schemas.microsoft.com/office/drawing/2010/main" xmlns="" w="6350" cap="rnd">
                <a:solidFill>
                  <a:srgbClr val="008000"/>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Char char="•"/>
            </a:pPr>
            <a:r>
              <a:rPr lang="en-IE" altLang="en-US" sz="1800" b="1">
                <a:solidFill>
                  <a:schemeClr val="bg1"/>
                </a:solidFill>
                <a:latin typeface="Arial" panose="020B0604020202020204" pitchFamily="34" charset="0"/>
              </a:rPr>
              <a:t>Both Directions</a:t>
            </a:r>
          </a:p>
          <a:p>
            <a:pPr>
              <a:spcBef>
                <a:spcPct val="0"/>
              </a:spcBef>
              <a:buClrTx/>
              <a:buFontTx/>
              <a:buNone/>
            </a:pPr>
            <a:endParaRPr lang="en-IE" altLang="en-US" sz="1800" b="1">
              <a:solidFill>
                <a:schemeClr val="bg1"/>
              </a:solidFill>
              <a:latin typeface="Arial" panose="020B0604020202020204" pitchFamily="34" charset="0"/>
            </a:endParaRPr>
          </a:p>
          <a:p>
            <a:pPr>
              <a:spcBef>
                <a:spcPct val="0"/>
              </a:spcBef>
              <a:buClrTx/>
              <a:buFontTx/>
              <a:buNone/>
            </a:pPr>
            <a:r>
              <a:rPr lang="en-IE" altLang="en-US" sz="1800" b="1">
                <a:solidFill>
                  <a:schemeClr val="bg1"/>
                </a:solidFill>
                <a:latin typeface="Arial" panose="020B0604020202020204" pitchFamily="34" charset="0"/>
              </a:rPr>
              <a:t>- ↑Pull from </a:t>
            </a:r>
          </a:p>
          <a:p>
            <a:pPr>
              <a:spcBef>
                <a:spcPct val="0"/>
              </a:spcBef>
              <a:buClrTx/>
              <a:buFontTx/>
              <a:buNone/>
            </a:pPr>
            <a:r>
              <a:rPr lang="en-IE" altLang="en-US" sz="1800" b="1">
                <a:solidFill>
                  <a:schemeClr val="bg1"/>
                </a:solidFill>
                <a:latin typeface="Arial" panose="020B0604020202020204" pitchFamily="34" charset="0"/>
              </a:rPr>
              <a:t>  the Top</a:t>
            </a:r>
          </a:p>
          <a:p>
            <a:pPr>
              <a:spcBef>
                <a:spcPct val="0"/>
              </a:spcBef>
              <a:buClrTx/>
              <a:buFontTx/>
              <a:buNone/>
            </a:pPr>
            <a:endParaRPr lang="en-IE" altLang="en-US" sz="1800" b="1">
              <a:solidFill>
                <a:schemeClr val="bg1"/>
              </a:solidFill>
              <a:latin typeface="Arial" panose="020B0604020202020204" pitchFamily="34" charset="0"/>
            </a:endParaRPr>
          </a:p>
          <a:p>
            <a:pPr>
              <a:spcBef>
                <a:spcPct val="0"/>
              </a:spcBef>
              <a:buClrTx/>
              <a:buFontTx/>
              <a:buNone/>
            </a:pPr>
            <a:r>
              <a:rPr lang="en-IE" altLang="en-US" sz="1800" b="1">
                <a:solidFill>
                  <a:schemeClr val="bg1"/>
                </a:solidFill>
                <a:latin typeface="Times New Roman" panose="02020603050405020304" pitchFamily="18" charset="0"/>
                <a:cs typeface="Arial" panose="020B0604020202020204" pitchFamily="34" charset="0"/>
              </a:rPr>
              <a:t>- ↑</a:t>
            </a:r>
            <a:r>
              <a:rPr lang="en-IE" altLang="en-US" sz="1800" b="1">
                <a:solidFill>
                  <a:schemeClr val="bg1"/>
                </a:solidFill>
                <a:latin typeface="Arial" panose="020B0604020202020204" pitchFamily="34" charset="0"/>
                <a:cs typeface="Arial" panose="020B0604020202020204" pitchFamily="34" charset="0"/>
              </a:rPr>
              <a:t>Push from </a:t>
            </a:r>
          </a:p>
          <a:p>
            <a:pPr>
              <a:spcBef>
                <a:spcPct val="0"/>
              </a:spcBef>
              <a:buClrTx/>
              <a:buFontTx/>
              <a:buNone/>
            </a:pPr>
            <a:r>
              <a:rPr lang="en-IE" altLang="en-US" sz="1800" b="1">
                <a:solidFill>
                  <a:schemeClr val="bg1"/>
                </a:solidFill>
                <a:latin typeface="Arial" panose="020B0604020202020204" pitchFamily="34" charset="0"/>
                <a:cs typeface="Arial" panose="020B0604020202020204" pitchFamily="34" charset="0"/>
              </a:rPr>
              <a:t>  the Bottom</a:t>
            </a:r>
          </a:p>
        </p:txBody>
      </p:sp>
      <p:sp>
        <p:nvSpPr>
          <p:cNvPr id="17417" name="AutoShape 29"/>
          <p:cNvSpPr>
            <a:spLocks noChangeArrowheads="1"/>
          </p:cNvSpPr>
          <p:nvPr/>
        </p:nvSpPr>
        <p:spPr bwMode="auto">
          <a:xfrm>
            <a:off x="6505575" y="1817066"/>
            <a:ext cx="2617788" cy="4470400"/>
          </a:xfrm>
          <a:prstGeom prst="cube">
            <a:avLst>
              <a:gd name="adj" fmla="val 25000"/>
            </a:avLst>
          </a:prstGeom>
          <a:solidFill>
            <a:srgbClr val="FFCC99"/>
          </a:solidFill>
          <a:ln>
            <a:noFill/>
          </a:ln>
          <a:effectLst/>
          <a:extLst>
            <a:ext uri="{91240B29-F687-4F45-9708-019B960494DF}">
              <a14:hiddenLine xmlns:a14="http://schemas.microsoft.com/office/drawing/2010/main" xmlns="" w="6350" cap="rnd">
                <a:solidFill>
                  <a:srgbClr val="008000"/>
                </a:solidFill>
                <a:prstDash val="sysDot"/>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Char char="•"/>
            </a:pPr>
            <a:r>
              <a:rPr lang="en-IE" altLang="en-US" sz="1800" b="1" dirty="0">
                <a:solidFill>
                  <a:schemeClr val="bg1"/>
                </a:solidFill>
                <a:latin typeface="Arial" panose="020B0604020202020204" pitchFamily="34" charset="0"/>
              </a:rPr>
              <a:t> Given freely</a:t>
            </a:r>
          </a:p>
          <a:p>
            <a:pPr algn="ctr">
              <a:spcBef>
                <a:spcPct val="0"/>
              </a:spcBef>
              <a:buClrTx/>
              <a:buFontTx/>
              <a:buNone/>
            </a:pPr>
            <a:r>
              <a:rPr lang="en-IE" altLang="en-US" sz="1800" b="1" dirty="0">
                <a:solidFill>
                  <a:schemeClr val="bg1"/>
                </a:solidFill>
                <a:latin typeface="Arial" panose="020B0604020202020204" pitchFamily="34" charset="0"/>
              </a:rPr>
              <a:t>through agreeing</a:t>
            </a:r>
          </a:p>
          <a:p>
            <a:pPr algn="ctr">
              <a:spcBef>
                <a:spcPct val="0"/>
              </a:spcBef>
              <a:buClrTx/>
              <a:buFontTx/>
              <a:buNone/>
            </a:pPr>
            <a:r>
              <a:rPr lang="en-IE" altLang="en-US" sz="1800" b="1" dirty="0">
                <a:solidFill>
                  <a:schemeClr val="bg1"/>
                </a:solidFill>
                <a:latin typeface="Arial" panose="020B0604020202020204" pitchFamily="34" charset="0"/>
              </a:rPr>
              <a:t>a vision and </a:t>
            </a:r>
          </a:p>
          <a:p>
            <a:pPr algn="ctr">
              <a:spcBef>
                <a:spcPct val="0"/>
              </a:spcBef>
              <a:buClrTx/>
              <a:buFontTx/>
              <a:buNone/>
            </a:pPr>
            <a:r>
              <a:rPr lang="en-IE" altLang="en-US" sz="1800" b="1" dirty="0">
                <a:solidFill>
                  <a:schemeClr val="bg1"/>
                </a:solidFill>
                <a:latin typeface="Arial" panose="020B0604020202020204" pitchFamily="34" charset="0"/>
              </a:rPr>
              <a:t>providing</a:t>
            </a:r>
          </a:p>
          <a:p>
            <a:pPr algn="ctr">
              <a:spcBef>
                <a:spcPct val="0"/>
              </a:spcBef>
              <a:buClrTx/>
              <a:buFontTx/>
              <a:buNone/>
            </a:pPr>
            <a:r>
              <a:rPr lang="en-IE" altLang="en-US" sz="1800" b="1" dirty="0">
                <a:solidFill>
                  <a:schemeClr val="bg1"/>
                </a:solidFill>
                <a:latin typeface="Arial" panose="020B0604020202020204" pitchFamily="34" charset="0"/>
              </a:rPr>
              <a:t>leadership to</a:t>
            </a:r>
          </a:p>
          <a:p>
            <a:pPr algn="ctr">
              <a:spcBef>
                <a:spcPct val="0"/>
              </a:spcBef>
              <a:buClrTx/>
              <a:buFontTx/>
              <a:buNone/>
            </a:pPr>
            <a:r>
              <a:rPr lang="en-IE" altLang="en-US" sz="1800" b="1" dirty="0">
                <a:solidFill>
                  <a:schemeClr val="bg1"/>
                </a:solidFill>
                <a:latin typeface="Arial" panose="020B0604020202020204" pitchFamily="34" charset="0"/>
              </a:rPr>
              <a:t>achieve it</a:t>
            </a:r>
            <a:endParaRPr lang="en-GB" altLang="en-US" sz="1800" b="1" dirty="0">
              <a:solidFill>
                <a:schemeClr val="bg1"/>
              </a:solidFill>
              <a:latin typeface="Arial" panose="020B0604020202020204" pitchFamily="34" charset="0"/>
            </a:endParaRPr>
          </a:p>
        </p:txBody>
      </p:sp>
      <p:sp>
        <p:nvSpPr>
          <p:cNvPr id="17418" name="Text Box 30"/>
          <p:cNvSpPr txBox="1">
            <a:spLocks noChangeArrowheads="1"/>
          </p:cNvSpPr>
          <p:nvPr/>
        </p:nvSpPr>
        <p:spPr bwMode="auto">
          <a:xfrm>
            <a:off x="2697163" y="2065338"/>
            <a:ext cx="1795462"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IE" altLang="en-US" sz="2200" b="1">
                <a:latin typeface="Arial" panose="020B0604020202020204" pitchFamily="34" charset="0"/>
              </a:rPr>
              <a:t>1. Rational Discussion</a:t>
            </a:r>
            <a:endParaRPr lang="en-GB" altLang="en-US" sz="2200" b="1">
              <a:latin typeface="Arial" panose="020B0604020202020204" pitchFamily="34" charset="0"/>
            </a:endParaRPr>
          </a:p>
        </p:txBody>
      </p:sp>
      <p:sp>
        <p:nvSpPr>
          <p:cNvPr id="17419" name="Text Box 31"/>
          <p:cNvSpPr txBox="1">
            <a:spLocks noChangeArrowheads="1"/>
          </p:cNvSpPr>
          <p:nvPr/>
        </p:nvSpPr>
        <p:spPr bwMode="auto">
          <a:xfrm>
            <a:off x="4554538" y="2073275"/>
            <a:ext cx="1795462" cy="427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IE" altLang="en-US" sz="2200" b="1">
                <a:latin typeface="Arial" panose="020B0604020202020204" pitchFamily="34" charset="0"/>
              </a:rPr>
              <a:t>2. Power</a:t>
            </a:r>
            <a:endParaRPr lang="en-GB" altLang="en-US" sz="2200" b="1">
              <a:latin typeface="Arial" panose="020B0604020202020204" pitchFamily="34" charset="0"/>
            </a:endParaRPr>
          </a:p>
        </p:txBody>
      </p:sp>
      <p:sp>
        <p:nvSpPr>
          <p:cNvPr id="17420" name="Text Box 32"/>
          <p:cNvSpPr txBox="1">
            <a:spLocks noChangeArrowheads="1"/>
          </p:cNvSpPr>
          <p:nvPr/>
        </p:nvSpPr>
        <p:spPr bwMode="auto">
          <a:xfrm>
            <a:off x="6505576" y="2049463"/>
            <a:ext cx="1795463"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ClrTx/>
              <a:buFontTx/>
              <a:buNone/>
            </a:pPr>
            <a:r>
              <a:rPr lang="en-IE" altLang="en-US" sz="2200" b="1">
                <a:latin typeface="Arial" panose="020B0604020202020204" pitchFamily="34" charset="0"/>
              </a:rPr>
              <a:t>3. Hearts &amp; Minds</a:t>
            </a:r>
            <a:endParaRPr lang="en-GB" altLang="en-US" sz="2200" b="1">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xmlns="" val="1723707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193925" y="152401"/>
            <a:ext cx="8229600" cy="826393"/>
          </a:xfrm>
        </p:spPr>
        <p:txBody>
          <a:bodyPr>
            <a:normAutofit fontScale="90000"/>
          </a:bodyPr>
          <a:lstStyle/>
          <a:p>
            <a:pPr eaLnBrk="1" hangingPunct="1"/>
            <a:r>
              <a:rPr lang="en-US" altLang="en-US" sz="3000" dirty="0"/>
              <a:t>OUR MODEL – Establish a Joint approach involving all players..</a:t>
            </a:r>
            <a:endParaRPr lang="en-US" altLang="en-US" b="1" dirty="0"/>
          </a:p>
        </p:txBody>
      </p:sp>
      <p:sp>
        <p:nvSpPr>
          <p:cNvPr id="19462" name="AutoShape 109"/>
          <p:cNvSpPr>
            <a:spLocks noChangeArrowheads="1"/>
          </p:cNvSpPr>
          <p:nvPr/>
        </p:nvSpPr>
        <p:spPr bwMode="auto">
          <a:xfrm>
            <a:off x="1693863" y="2080519"/>
            <a:ext cx="1885950" cy="4579660"/>
          </a:xfrm>
          <a:prstGeom prst="roundRect">
            <a:avLst>
              <a:gd name="adj" fmla="val 16667"/>
            </a:avLst>
          </a:prstGeom>
          <a:solidFill>
            <a:srgbClr val="00CCFF"/>
          </a:solidFill>
          <a:ln w="9525" algn="ctr">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IE" altLang="en-US" sz="1800" dirty="0">
                <a:solidFill>
                  <a:srgbClr val="000000"/>
                </a:solidFill>
                <a:latin typeface="Arial" panose="020B0604020202020204" pitchFamily="34" charset="0"/>
              </a:rPr>
              <a:t>Formation of </a:t>
            </a:r>
          </a:p>
          <a:p>
            <a:pPr algn="ctr">
              <a:spcBef>
                <a:spcPct val="0"/>
              </a:spcBef>
              <a:buClrTx/>
              <a:buFontTx/>
              <a:buNone/>
            </a:pPr>
            <a:r>
              <a:rPr lang="en-IE" altLang="en-US" sz="1800" dirty="0">
                <a:solidFill>
                  <a:srgbClr val="000000"/>
                </a:solidFill>
                <a:latin typeface="Arial" panose="020B0604020202020204" pitchFamily="34" charset="0"/>
              </a:rPr>
              <a:t>Joint Union </a:t>
            </a:r>
          </a:p>
          <a:p>
            <a:pPr algn="ctr">
              <a:spcBef>
                <a:spcPct val="0"/>
              </a:spcBef>
              <a:buClrTx/>
              <a:buFontTx/>
              <a:buNone/>
            </a:pPr>
            <a:r>
              <a:rPr lang="en-IE" altLang="en-US" sz="1800" dirty="0">
                <a:solidFill>
                  <a:srgbClr val="000000"/>
                </a:solidFill>
                <a:latin typeface="Arial" panose="020B0604020202020204" pitchFamily="34" charset="0"/>
              </a:rPr>
              <a:t>Management </a:t>
            </a:r>
          </a:p>
          <a:p>
            <a:pPr algn="ctr">
              <a:spcBef>
                <a:spcPct val="0"/>
              </a:spcBef>
              <a:buClrTx/>
              <a:buFontTx/>
              <a:buNone/>
            </a:pPr>
            <a:r>
              <a:rPr lang="en-IE" altLang="en-US" sz="1800" dirty="0">
                <a:solidFill>
                  <a:srgbClr val="000000"/>
                </a:solidFill>
                <a:latin typeface="Arial" panose="020B0604020202020204" pitchFamily="34" charset="0"/>
              </a:rPr>
              <a:t>Steering Group </a:t>
            </a:r>
          </a:p>
          <a:p>
            <a:pPr algn="ctr">
              <a:spcBef>
                <a:spcPct val="0"/>
              </a:spcBef>
              <a:buClrTx/>
              <a:buFontTx/>
              <a:buNone/>
            </a:pPr>
            <a:r>
              <a:rPr lang="en-IE" altLang="en-US" sz="1800" dirty="0">
                <a:solidFill>
                  <a:srgbClr val="000000"/>
                </a:solidFill>
                <a:latin typeface="Arial" panose="020B0604020202020204" pitchFamily="34" charset="0"/>
              </a:rPr>
              <a:t>(JUMSG)</a:t>
            </a:r>
          </a:p>
          <a:p>
            <a:pPr algn="ctr">
              <a:spcBef>
                <a:spcPct val="0"/>
              </a:spcBef>
              <a:buClrTx/>
              <a:buFontTx/>
              <a:buNone/>
            </a:pPr>
            <a:r>
              <a:rPr lang="en-IE" altLang="en-US" sz="1800" dirty="0">
                <a:solidFill>
                  <a:srgbClr val="000000"/>
                </a:solidFill>
                <a:latin typeface="Arial" panose="020B0604020202020204" pitchFamily="34" charset="0"/>
              </a:rPr>
              <a:t>- Consists </a:t>
            </a:r>
          </a:p>
          <a:p>
            <a:pPr algn="ctr">
              <a:spcBef>
                <a:spcPct val="0"/>
              </a:spcBef>
              <a:buClrTx/>
              <a:buFontTx/>
              <a:buNone/>
            </a:pPr>
            <a:r>
              <a:rPr lang="en-IE" altLang="en-US" sz="1800" dirty="0">
                <a:solidFill>
                  <a:srgbClr val="000000"/>
                </a:solidFill>
                <a:latin typeface="Arial" panose="020B0604020202020204" pitchFamily="34" charset="0"/>
              </a:rPr>
              <a:t>of Influencers </a:t>
            </a:r>
          </a:p>
          <a:p>
            <a:pPr algn="ctr">
              <a:spcBef>
                <a:spcPct val="0"/>
              </a:spcBef>
              <a:buClrTx/>
              <a:buFontTx/>
              <a:buNone/>
            </a:pPr>
            <a:r>
              <a:rPr lang="en-IE" altLang="en-US" sz="1800" dirty="0">
                <a:solidFill>
                  <a:srgbClr val="000000"/>
                </a:solidFill>
                <a:latin typeface="Arial" panose="020B0604020202020204" pitchFamily="34" charset="0"/>
              </a:rPr>
              <a:t>&amp; Leaders</a:t>
            </a:r>
            <a:endParaRPr lang="en-GB" altLang="en-US" sz="1800" dirty="0">
              <a:solidFill>
                <a:srgbClr val="000000"/>
              </a:solidFill>
              <a:latin typeface="Arial" panose="020B0604020202020204" pitchFamily="34" charset="0"/>
            </a:endParaRPr>
          </a:p>
        </p:txBody>
      </p:sp>
      <p:sp>
        <p:nvSpPr>
          <p:cNvPr id="19463" name="AutoShape 111"/>
          <p:cNvSpPr>
            <a:spLocks noChangeArrowheads="1"/>
          </p:cNvSpPr>
          <p:nvPr/>
        </p:nvSpPr>
        <p:spPr bwMode="auto">
          <a:xfrm>
            <a:off x="3908426" y="2074169"/>
            <a:ext cx="4187825" cy="4648603"/>
          </a:xfrm>
          <a:prstGeom prst="roundRect">
            <a:avLst>
              <a:gd name="adj" fmla="val 16667"/>
            </a:avLst>
          </a:prstGeom>
          <a:solidFill>
            <a:srgbClr val="FFFF99"/>
          </a:solidFill>
          <a:ln w="9525" algn="ctr">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800" b="1" dirty="0">
                <a:solidFill>
                  <a:schemeClr val="bg1"/>
                </a:solidFill>
                <a:latin typeface="Arial" panose="020B0604020202020204" pitchFamily="34" charset="0"/>
              </a:rPr>
              <a:t>Completion of </a:t>
            </a:r>
          </a:p>
          <a:p>
            <a:pPr algn="ctr">
              <a:spcBef>
                <a:spcPct val="0"/>
              </a:spcBef>
              <a:buClrTx/>
              <a:buFontTx/>
              <a:buNone/>
            </a:pPr>
            <a:r>
              <a:rPr lang="en-US" altLang="en-US" sz="1800" b="1" dirty="0">
                <a:solidFill>
                  <a:schemeClr val="bg1"/>
                </a:solidFill>
                <a:latin typeface="Arial" panose="020B0604020202020204" pitchFamily="34" charset="0"/>
              </a:rPr>
              <a:t>Team Training together:</a:t>
            </a:r>
          </a:p>
          <a:p>
            <a:pPr algn="ctr">
              <a:spcBef>
                <a:spcPct val="0"/>
              </a:spcBef>
              <a:buClrTx/>
              <a:buFontTx/>
              <a:buNone/>
            </a:pPr>
            <a:r>
              <a:rPr lang="en-US" altLang="en-US" sz="1800" b="1" dirty="0">
                <a:solidFill>
                  <a:schemeClr val="bg1"/>
                </a:solidFill>
                <a:latin typeface="Arial" panose="020B0604020202020204" pitchFamily="34" charset="0"/>
              </a:rPr>
              <a:t>(FETAC 5N1367 – Level 5)</a:t>
            </a:r>
          </a:p>
          <a:p>
            <a:pPr algn="ctr" eaLnBrk="1" hangingPunct="1">
              <a:spcBef>
                <a:spcPct val="0"/>
              </a:spcBef>
              <a:buClrTx/>
              <a:buFontTx/>
              <a:buNone/>
            </a:pPr>
            <a:endParaRPr lang="en-US" altLang="en-US" sz="1800" dirty="0">
              <a:solidFill>
                <a:schemeClr val="bg1"/>
              </a:solidFill>
            </a:endParaRPr>
          </a:p>
          <a:p>
            <a:pPr algn="ctr" eaLnBrk="1" hangingPunct="1">
              <a:spcBef>
                <a:spcPct val="0"/>
              </a:spcBef>
              <a:buClrTx/>
              <a:buFontTx/>
              <a:buNone/>
            </a:pPr>
            <a:r>
              <a:rPr lang="en-US" altLang="en-US" sz="1800" dirty="0">
                <a:solidFill>
                  <a:schemeClr val="bg1"/>
                </a:solidFill>
              </a:rPr>
              <a:t>Joint Development of:</a:t>
            </a:r>
          </a:p>
          <a:p>
            <a:pPr algn="ctr" eaLnBrk="1" hangingPunct="1">
              <a:spcBef>
                <a:spcPct val="0"/>
              </a:spcBef>
              <a:buClrTx/>
              <a:buFontTx/>
              <a:buChar char="•"/>
            </a:pPr>
            <a:r>
              <a:rPr lang="en-US" altLang="en-US" sz="1600" dirty="0">
                <a:solidFill>
                  <a:schemeClr val="bg1"/>
                </a:solidFill>
                <a:latin typeface="Arial" panose="020B0604020202020204" pitchFamily="34" charset="0"/>
              </a:rPr>
              <a:t>Terms of Reference</a:t>
            </a:r>
          </a:p>
          <a:p>
            <a:pPr algn="ctr" eaLnBrk="1" hangingPunct="1">
              <a:spcBef>
                <a:spcPct val="0"/>
              </a:spcBef>
              <a:buClrTx/>
              <a:buFontTx/>
              <a:buChar char="•"/>
            </a:pPr>
            <a:r>
              <a:rPr lang="en-US" altLang="en-US" sz="1600" dirty="0">
                <a:solidFill>
                  <a:schemeClr val="bg1"/>
                </a:solidFill>
                <a:latin typeface="Arial" panose="020B0604020202020204" pitchFamily="34" charset="0"/>
              </a:rPr>
              <a:t> Ground Rules</a:t>
            </a:r>
          </a:p>
          <a:p>
            <a:pPr algn="ctr" eaLnBrk="1" hangingPunct="1">
              <a:spcBef>
                <a:spcPct val="0"/>
              </a:spcBef>
              <a:buClrTx/>
              <a:buFontTx/>
              <a:buChar char="•"/>
            </a:pPr>
            <a:r>
              <a:rPr lang="en-US" altLang="en-US" sz="1600" dirty="0">
                <a:solidFill>
                  <a:schemeClr val="bg1"/>
                </a:solidFill>
                <a:latin typeface="Arial" panose="020B0604020202020204" pitchFamily="34" charset="0"/>
              </a:rPr>
              <a:t>“Where we are now?”</a:t>
            </a:r>
          </a:p>
          <a:p>
            <a:pPr algn="ctr" eaLnBrk="1" hangingPunct="1">
              <a:spcBef>
                <a:spcPct val="0"/>
              </a:spcBef>
              <a:buClrTx/>
              <a:buFontTx/>
              <a:buChar char="•"/>
            </a:pPr>
            <a:r>
              <a:rPr lang="en-US" altLang="en-US" sz="1600" dirty="0">
                <a:solidFill>
                  <a:schemeClr val="bg1"/>
                </a:solidFill>
                <a:latin typeface="Arial" panose="020B0604020202020204" pitchFamily="34" charset="0"/>
              </a:rPr>
              <a:t> Vision for the future</a:t>
            </a:r>
          </a:p>
          <a:p>
            <a:pPr algn="ctr" eaLnBrk="1" hangingPunct="1">
              <a:spcBef>
                <a:spcPct val="0"/>
              </a:spcBef>
              <a:buClrTx/>
              <a:buFontTx/>
              <a:buChar char="•"/>
            </a:pPr>
            <a:r>
              <a:rPr lang="en-US" altLang="en-US" sz="1600" dirty="0">
                <a:solidFill>
                  <a:schemeClr val="bg1"/>
                </a:solidFill>
                <a:latin typeface="Arial" panose="020B0604020202020204" pitchFamily="34" charset="0"/>
              </a:rPr>
              <a:t> Communication Plan</a:t>
            </a:r>
          </a:p>
          <a:p>
            <a:pPr algn="ctr" eaLnBrk="1" hangingPunct="1">
              <a:spcBef>
                <a:spcPct val="0"/>
              </a:spcBef>
              <a:buClrTx/>
              <a:buFontTx/>
              <a:buChar char="•"/>
            </a:pPr>
            <a:r>
              <a:rPr lang="en-US" altLang="en-US" sz="1600" dirty="0">
                <a:solidFill>
                  <a:schemeClr val="bg1"/>
                </a:solidFill>
                <a:latin typeface="Arial" panose="020B0604020202020204" pitchFamily="34" charset="0"/>
              </a:rPr>
              <a:t> Preliminary “Roadmap” </a:t>
            </a:r>
          </a:p>
          <a:p>
            <a:pPr algn="ctr" eaLnBrk="1" hangingPunct="1">
              <a:spcBef>
                <a:spcPct val="0"/>
              </a:spcBef>
              <a:buClrTx/>
              <a:buFontTx/>
              <a:buNone/>
            </a:pPr>
            <a:r>
              <a:rPr lang="en-US" altLang="en-US" sz="1600" dirty="0">
                <a:solidFill>
                  <a:schemeClr val="bg1"/>
                </a:solidFill>
                <a:latin typeface="Arial" panose="020B0604020202020204" pitchFamily="34" charset="0"/>
              </a:rPr>
              <a:t>  to achieve vision, </a:t>
            </a:r>
          </a:p>
          <a:p>
            <a:pPr algn="ctr" eaLnBrk="1" hangingPunct="1">
              <a:spcBef>
                <a:spcPct val="0"/>
              </a:spcBef>
              <a:buClrTx/>
              <a:buFontTx/>
              <a:buNone/>
            </a:pPr>
            <a:r>
              <a:rPr lang="en-US" altLang="en-US" sz="1600" dirty="0">
                <a:solidFill>
                  <a:schemeClr val="bg1"/>
                </a:solidFill>
                <a:latin typeface="Arial" panose="020B0604020202020204" pitchFamily="34" charset="0"/>
              </a:rPr>
              <a:t>includes schedule of training </a:t>
            </a:r>
          </a:p>
          <a:p>
            <a:pPr algn="ctr" eaLnBrk="1" hangingPunct="1">
              <a:spcBef>
                <a:spcPct val="0"/>
              </a:spcBef>
              <a:buClrTx/>
              <a:buFontTx/>
              <a:buNone/>
            </a:pPr>
            <a:r>
              <a:rPr lang="en-US" altLang="en-US" sz="1600" dirty="0">
                <a:solidFill>
                  <a:schemeClr val="bg1"/>
                </a:solidFill>
                <a:latin typeface="Arial" panose="020B0604020202020204" pitchFamily="34" charset="0"/>
              </a:rPr>
              <a:t>for entire workforce</a:t>
            </a:r>
          </a:p>
          <a:p>
            <a:pPr algn="ctr" eaLnBrk="1" hangingPunct="1">
              <a:spcBef>
                <a:spcPct val="0"/>
              </a:spcBef>
              <a:buClrTx/>
              <a:buFontTx/>
              <a:buChar char="•"/>
            </a:pPr>
            <a:r>
              <a:rPr lang="en-US" altLang="en-US" sz="1600" dirty="0">
                <a:solidFill>
                  <a:schemeClr val="bg1"/>
                </a:solidFill>
                <a:latin typeface="Arial" panose="020B0604020202020204" pitchFamily="34" charset="0"/>
              </a:rPr>
              <a:t> Ability to work together</a:t>
            </a:r>
          </a:p>
          <a:p>
            <a:pPr algn="ctr" eaLnBrk="1" hangingPunct="1">
              <a:spcBef>
                <a:spcPct val="0"/>
              </a:spcBef>
              <a:buClrTx/>
              <a:buFontTx/>
              <a:buChar char="•"/>
            </a:pPr>
            <a:r>
              <a:rPr lang="en-US" altLang="en-US" sz="1600" dirty="0">
                <a:solidFill>
                  <a:schemeClr val="bg1"/>
                </a:solidFill>
                <a:latin typeface="Arial" panose="020B0604020202020204" pitchFamily="34" charset="0"/>
              </a:rPr>
              <a:t> “Win/Win” Philosophy</a:t>
            </a:r>
          </a:p>
          <a:p>
            <a:pPr algn="ctr" eaLnBrk="1" hangingPunct="1">
              <a:spcBef>
                <a:spcPct val="0"/>
              </a:spcBef>
              <a:buClrTx/>
              <a:buFontTx/>
              <a:buChar char="•"/>
            </a:pPr>
            <a:endParaRPr lang="en-GB" altLang="en-US" sz="1800" dirty="0">
              <a:solidFill>
                <a:schemeClr val="bg1"/>
              </a:solidFill>
              <a:latin typeface="Arial" panose="020B0604020202020204" pitchFamily="34" charset="0"/>
            </a:endParaRPr>
          </a:p>
        </p:txBody>
      </p:sp>
      <p:sp>
        <p:nvSpPr>
          <p:cNvPr id="19464" name="AutoShape 112"/>
          <p:cNvSpPr>
            <a:spLocks noChangeArrowheads="1"/>
          </p:cNvSpPr>
          <p:nvPr/>
        </p:nvSpPr>
        <p:spPr bwMode="auto">
          <a:xfrm>
            <a:off x="8364538" y="2067818"/>
            <a:ext cx="1987550" cy="4748236"/>
          </a:xfrm>
          <a:prstGeom prst="roundRect">
            <a:avLst>
              <a:gd name="adj" fmla="val 16667"/>
            </a:avLst>
          </a:prstGeom>
          <a:solidFill>
            <a:srgbClr val="CCFFCC"/>
          </a:solidFill>
          <a:ln w="9525" algn="ctr">
            <a:solidFill>
              <a:schemeClr val="tx2"/>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IE" altLang="en-US" sz="1800">
                <a:solidFill>
                  <a:srgbClr val="000000"/>
                </a:solidFill>
                <a:latin typeface="Arial" panose="020B0604020202020204" pitchFamily="34" charset="0"/>
              </a:rPr>
              <a:t>Continuous </a:t>
            </a:r>
          </a:p>
          <a:p>
            <a:pPr algn="ctr">
              <a:spcBef>
                <a:spcPct val="0"/>
              </a:spcBef>
              <a:buClrTx/>
              <a:buFontTx/>
              <a:buNone/>
            </a:pPr>
            <a:r>
              <a:rPr lang="en-IE" altLang="en-US" sz="1800">
                <a:solidFill>
                  <a:srgbClr val="000000"/>
                </a:solidFill>
                <a:latin typeface="Arial" panose="020B0604020202020204" pitchFamily="34" charset="0"/>
              </a:rPr>
              <a:t>Monitoring </a:t>
            </a:r>
          </a:p>
          <a:p>
            <a:pPr algn="ctr">
              <a:spcBef>
                <a:spcPct val="0"/>
              </a:spcBef>
              <a:buClrTx/>
              <a:buFontTx/>
              <a:buNone/>
            </a:pPr>
            <a:r>
              <a:rPr lang="en-IE" altLang="en-US" sz="1800">
                <a:solidFill>
                  <a:srgbClr val="000000"/>
                </a:solidFill>
                <a:latin typeface="Arial" panose="020B0604020202020204" pitchFamily="34" charset="0"/>
              </a:rPr>
              <a:t>&amp; Support by </a:t>
            </a:r>
          </a:p>
          <a:p>
            <a:pPr algn="ctr">
              <a:spcBef>
                <a:spcPct val="0"/>
              </a:spcBef>
              <a:buClrTx/>
              <a:buFontTx/>
              <a:buNone/>
            </a:pPr>
            <a:r>
              <a:rPr lang="en-IE" altLang="en-US" sz="1800">
                <a:solidFill>
                  <a:srgbClr val="000000"/>
                </a:solidFill>
                <a:latin typeface="Arial" panose="020B0604020202020204" pitchFamily="34" charset="0"/>
              </a:rPr>
              <a:t>JUMSG</a:t>
            </a:r>
          </a:p>
          <a:p>
            <a:pPr algn="ctr">
              <a:spcBef>
                <a:spcPct val="0"/>
              </a:spcBef>
              <a:buClrTx/>
              <a:buFontTx/>
              <a:buNone/>
            </a:pPr>
            <a:r>
              <a:rPr lang="en-IE" altLang="en-US" sz="1800">
                <a:solidFill>
                  <a:srgbClr val="000000"/>
                </a:solidFill>
                <a:latin typeface="Arial" panose="020B0604020202020204" pitchFamily="34" charset="0"/>
              </a:rPr>
              <a:t>- Determining </a:t>
            </a:r>
          </a:p>
          <a:p>
            <a:pPr algn="ctr">
              <a:spcBef>
                <a:spcPct val="0"/>
              </a:spcBef>
              <a:buClrTx/>
              <a:buFontTx/>
              <a:buNone/>
            </a:pPr>
            <a:r>
              <a:rPr lang="en-IE" altLang="en-US" sz="1800">
                <a:solidFill>
                  <a:srgbClr val="000000"/>
                </a:solidFill>
                <a:latin typeface="Arial" panose="020B0604020202020204" pitchFamily="34" charset="0"/>
              </a:rPr>
              <a:t>timely corrective </a:t>
            </a:r>
          </a:p>
          <a:p>
            <a:pPr algn="ctr">
              <a:spcBef>
                <a:spcPct val="0"/>
              </a:spcBef>
              <a:buClrTx/>
              <a:buFontTx/>
              <a:buNone/>
            </a:pPr>
            <a:r>
              <a:rPr lang="en-IE" altLang="en-US" sz="1800">
                <a:solidFill>
                  <a:srgbClr val="000000"/>
                </a:solidFill>
                <a:latin typeface="Arial" panose="020B0604020202020204" pitchFamily="34" charset="0"/>
              </a:rPr>
              <a:t>actions as required</a:t>
            </a:r>
            <a:endParaRPr lang="en-GB" altLang="en-US" sz="1800">
              <a:solidFill>
                <a:srgbClr val="000000"/>
              </a:solidFill>
              <a:latin typeface="Arial" panose="020B0604020202020204" pitchFamily="34" charset="0"/>
            </a:endParaRPr>
          </a:p>
        </p:txBody>
      </p:sp>
      <p:sp>
        <p:nvSpPr>
          <p:cNvPr id="91249" name="Oval 113"/>
          <p:cNvSpPr>
            <a:spLocks noChangeArrowheads="1"/>
          </p:cNvSpPr>
          <p:nvPr/>
        </p:nvSpPr>
        <p:spPr bwMode="auto">
          <a:xfrm>
            <a:off x="1873251" y="1052023"/>
            <a:ext cx="1501775" cy="45085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IE">
                <a:effectLst>
                  <a:outerShdw blurRad="38100" dist="38100" dir="2700000" algn="tl">
                    <a:srgbClr val="000000"/>
                  </a:outerShdw>
                </a:effectLst>
                <a:latin typeface="Arial" charset="0"/>
              </a:rPr>
              <a:t>1</a:t>
            </a:r>
            <a:endParaRPr lang="en-GB">
              <a:effectLst>
                <a:outerShdw blurRad="38100" dist="38100" dir="2700000" algn="tl">
                  <a:srgbClr val="000000"/>
                </a:outerShdw>
              </a:effectLst>
              <a:latin typeface="Arial" charset="0"/>
            </a:endParaRPr>
          </a:p>
        </p:txBody>
      </p:sp>
      <p:sp>
        <p:nvSpPr>
          <p:cNvPr id="91250" name="Oval 114"/>
          <p:cNvSpPr>
            <a:spLocks noChangeArrowheads="1"/>
          </p:cNvSpPr>
          <p:nvPr/>
        </p:nvSpPr>
        <p:spPr bwMode="auto">
          <a:xfrm>
            <a:off x="5197476" y="1058373"/>
            <a:ext cx="1501775" cy="45085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IE">
                <a:effectLst>
                  <a:outerShdw blurRad="38100" dist="38100" dir="2700000" algn="tl">
                    <a:srgbClr val="000000"/>
                  </a:outerShdw>
                </a:effectLst>
                <a:latin typeface="Arial" charset="0"/>
              </a:rPr>
              <a:t>2</a:t>
            </a:r>
            <a:endParaRPr lang="en-GB">
              <a:effectLst>
                <a:outerShdw blurRad="38100" dist="38100" dir="2700000" algn="tl">
                  <a:srgbClr val="000000"/>
                </a:outerShdw>
              </a:effectLst>
              <a:latin typeface="Arial" charset="0"/>
            </a:endParaRPr>
          </a:p>
        </p:txBody>
      </p:sp>
      <p:sp>
        <p:nvSpPr>
          <p:cNvPr id="91251" name="Oval 115"/>
          <p:cNvSpPr>
            <a:spLocks noChangeArrowheads="1"/>
          </p:cNvSpPr>
          <p:nvPr/>
        </p:nvSpPr>
        <p:spPr bwMode="auto">
          <a:xfrm>
            <a:off x="8585201" y="1058373"/>
            <a:ext cx="1501775" cy="450850"/>
          </a:xfrm>
          <a:prstGeom prst="ellipse">
            <a:avLst/>
          </a:prstGeom>
          <a:solidFill>
            <a:schemeClr val="bg2"/>
          </a:solidFill>
          <a:ln w="9525" algn="ctr">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IE">
                <a:effectLst>
                  <a:outerShdw blurRad="38100" dist="38100" dir="2700000" algn="tl">
                    <a:srgbClr val="000000"/>
                  </a:outerShdw>
                </a:effectLst>
                <a:latin typeface="Arial" charset="0"/>
              </a:rPr>
              <a:t>3</a:t>
            </a:r>
            <a:endParaRPr lang="en-GB">
              <a:effectLst>
                <a:outerShdw blurRad="38100" dist="38100" dir="2700000" algn="tl">
                  <a:srgbClr val="000000"/>
                </a:outerShdw>
              </a:effectLst>
              <a:latin typeface="Arial" charset="0"/>
            </a:endParaRPr>
          </a:p>
        </p:txBody>
      </p:sp>
      <p:sp>
        <p:nvSpPr>
          <p:cNvPr id="2" name="Slide Number Placeholder 1"/>
          <p:cNvSpPr>
            <a:spLocks noGrp="1"/>
          </p:cNvSpPr>
          <p:nvPr>
            <p:ph type="sldNum" sz="quarter" idx="12"/>
          </p:nvPr>
        </p:nvSpPr>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xmlns="" val="128540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4"/>
          <p:cNvSpPr>
            <a:spLocks noChangeArrowheads="1"/>
          </p:cNvSpPr>
          <p:nvPr/>
        </p:nvSpPr>
        <p:spPr bwMode="auto">
          <a:xfrm>
            <a:off x="2854326" y="765175"/>
            <a:ext cx="1946275"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07" name="Text Box 5"/>
          <p:cNvSpPr txBox="1">
            <a:spLocks noChangeArrowheads="1"/>
          </p:cNvSpPr>
          <p:nvPr/>
        </p:nvSpPr>
        <p:spPr bwMode="auto">
          <a:xfrm>
            <a:off x="3216276" y="908050"/>
            <a:ext cx="1008063" cy="2540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1. Preparation</a:t>
            </a:r>
          </a:p>
        </p:txBody>
      </p:sp>
      <p:sp>
        <p:nvSpPr>
          <p:cNvPr id="21508" name="Line 6"/>
          <p:cNvSpPr>
            <a:spLocks noChangeShapeType="1"/>
          </p:cNvSpPr>
          <p:nvPr/>
        </p:nvSpPr>
        <p:spPr bwMode="auto">
          <a:xfrm>
            <a:off x="2749550" y="1557338"/>
            <a:ext cx="2014538"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09" name="Text Box 7"/>
          <p:cNvSpPr txBox="1">
            <a:spLocks noChangeArrowheads="1"/>
          </p:cNvSpPr>
          <p:nvPr/>
        </p:nvSpPr>
        <p:spPr bwMode="auto">
          <a:xfrm>
            <a:off x="3216276" y="1557339"/>
            <a:ext cx="1368425"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What? Why</a:t>
            </a:r>
            <a:br>
              <a:rPr lang="en-IE" altLang="en-US" sz="1000">
                <a:solidFill>
                  <a:srgbClr val="000000"/>
                </a:solidFill>
                <a:latin typeface="Arial" panose="020B0604020202020204" pitchFamily="34" charset="0"/>
                <a:cs typeface="Arial" panose="020B0604020202020204" pitchFamily="34" charset="0"/>
              </a:rPr>
            </a:br>
            <a:r>
              <a:rPr lang="en-IE" altLang="en-US" sz="1000">
                <a:solidFill>
                  <a:srgbClr val="000000"/>
                </a:solidFill>
                <a:latin typeface="Arial" panose="020B0604020202020204" pitchFamily="34" charset="0"/>
                <a:cs typeface="Arial" panose="020B0604020202020204" pitchFamily="34" charset="0"/>
              </a:rPr>
              <a:t> How? When</a:t>
            </a:r>
            <a:r>
              <a:rPr lang="en-IE" altLang="en-US" sz="1200">
                <a:solidFill>
                  <a:srgbClr val="000000"/>
                </a:solidFill>
                <a:latin typeface="Arial" panose="020B0604020202020204" pitchFamily="34" charset="0"/>
                <a:cs typeface="Arial" panose="020B0604020202020204" pitchFamily="34" charset="0"/>
              </a:rPr>
              <a:t>?</a:t>
            </a:r>
            <a:endParaRPr lang="en-GB" altLang="en-US" sz="1200">
              <a:solidFill>
                <a:srgbClr val="000000"/>
              </a:solidFill>
              <a:latin typeface="Arial" panose="020B0604020202020204" pitchFamily="34" charset="0"/>
              <a:cs typeface="Arial" panose="020B0604020202020204" pitchFamily="34" charset="0"/>
            </a:endParaRPr>
          </a:p>
        </p:txBody>
      </p:sp>
      <p:sp>
        <p:nvSpPr>
          <p:cNvPr id="21510" name="Oval 8"/>
          <p:cNvSpPr>
            <a:spLocks noChangeArrowheads="1"/>
          </p:cNvSpPr>
          <p:nvPr/>
        </p:nvSpPr>
        <p:spPr bwMode="auto">
          <a:xfrm>
            <a:off x="6959601" y="4941888"/>
            <a:ext cx="2303463" cy="1439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11" name="Oval 9"/>
          <p:cNvSpPr>
            <a:spLocks noChangeArrowheads="1"/>
          </p:cNvSpPr>
          <p:nvPr/>
        </p:nvSpPr>
        <p:spPr bwMode="auto">
          <a:xfrm>
            <a:off x="7032626" y="2781300"/>
            <a:ext cx="2303463" cy="13668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12" name="Oval 10"/>
          <p:cNvSpPr>
            <a:spLocks noChangeArrowheads="1"/>
          </p:cNvSpPr>
          <p:nvPr/>
        </p:nvSpPr>
        <p:spPr bwMode="auto">
          <a:xfrm>
            <a:off x="7104063" y="692151"/>
            <a:ext cx="2087562" cy="12239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13" name="Rectangle 12"/>
          <p:cNvSpPr>
            <a:spLocks noChangeArrowheads="1"/>
          </p:cNvSpPr>
          <p:nvPr/>
        </p:nvSpPr>
        <p:spPr bwMode="auto">
          <a:xfrm>
            <a:off x="7248526" y="981076"/>
            <a:ext cx="1662113" cy="28416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IE" altLang="en-US" sz="1200">
                <a:solidFill>
                  <a:srgbClr val="000000"/>
                </a:solidFill>
                <a:latin typeface="Arial" panose="020B0604020202020204" pitchFamily="34" charset="0"/>
                <a:cs typeface="Arial" panose="020B0604020202020204" pitchFamily="34" charset="0"/>
              </a:rPr>
              <a:t>2. Awareness Raising</a:t>
            </a:r>
            <a:endParaRPr lang="en-GB" altLang="en-US" sz="1200">
              <a:solidFill>
                <a:srgbClr val="000000"/>
              </a:solidFill>
              <a:latin typeface="Arial" panose="020B0604020202020204" pitchFamily="34" charset="0"/>
              <a:cs typeface="Arial" panose="020B0604020202020204" pitchFamily="34" charset="0"/>
            </a:endParaRPr>
          </a:p>
        </p:txBody>
      </p:sp>
      <p:sp>
        <p:nvSpPr>
          <p:cNvPr id="21514" name="Text Box 13"/>
          <p:cNvSpPr txBox="1">
            <a:spLocks noChangeArrowheads="1"/>
          </p:cNvSpPr>
          <p:nvPr/>
        </p:nvSpPr>
        <p:spPr bwMode="auto">
          <a:xfrm>
            <a:off x="9336089" y="2636838"/>
            <a:ext cx="936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What info needed?</a:t>
            </a:r>
            <a:endParaRPr lang="en-GB" altLang="en-US" sz="1200">
              <a:solidFill>
                <a:srgbClr val="000000"/>
              </a:solidFill>
              <a:latin typeface="Arial" panose="020B0604020202020204" pitchFamily="34" charset="0"/>
              <a:cs typeface="Arial" panose="020B0604020202020204" pitchFamily="34" charset="0"/>
            </a:endParaRPr>
          </a:p>
        </p:txBody>
      </p:sp>
      <p:sp>
        <p:nvSpPr>
          <p:cNvPr id="21515" name="Text Box 14"/>
          <p:cNvSpPr txBox="1">
            <a:spLocks noChangeArrowheads="1"/>
          </p:cNvSpPr>
          <p:nvPr/>
        </p:nvSpPr>
        <p:spPr bwMode="auto">
          <a:xfrm>
            <a:off x="7391401" y="3500438"/>
            <a:ext cx="13684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#Develop, Test &amp; Conduct Survey</a:t>
            </a:r>
            <a:endParaRPr lang="en-GB" altLang="en-US" sz="1200">
              <a:solidFill>
                <a:srgbClr val="000000"/>
              </a:solidFill>
              <a:latin typeface="Arial" panose="020B0604020202020204" pitchFamily="34" charset="0"/>
              <a:cs typeface="Arial" panose="020B0604020202020204" pitchFamily="34" charset="0"/>
            </a:endParaRPr>
          </a:p>
        </p:txBody>
      </p:sp>
      <p:sp>
        <p:nvSpPr>
          <p:cNvPr id="21516" name="Text Box 15"/>
          <p:cNvSpPr txBox="1">
            <a:spLocks noChangeArrowheads="1"/>
          </p:cNvSpPr>
          <p:nvPr/>
        </p:nvSpPr>
        <p:spPr bwMode="auto">
          <a:xfrm>
            <a:off x="7391400" y="3068638"/>
            <a:ext cx="1441450" cy="2841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3. Data Collection</a:t>
            </a:r>
            <a:endParaRPr lang="en-GB" altLang="en-US" sz="1200">
              <a:solidFill>
                <a:srgbClr val="000000"/>
              </a:solidFill>
              <a:latin typeface="Arial" panose="020B0604020202020204" pitchFamily="34" charset="0"/>
              <a:cs typeface="Arial" panose="020B0604020202020204" pitchFamily="34" charset="0"/>
            </a:endParaRPr>
          </a:p>
        </p:txBody>
      </p:sp>
      <p:sp>
        <p:nvSpPr>
          <p:cNvPr id="21517" name="Text Box 16"/>
          <p:cNvSpPr txBox="1">
            <a:spLocks noChangeArrowheads="1"/>
          </p:cNvSpPr>
          <p:nvPr/>
        </p:nvSpPr>
        <p:spPr bwMode="auto">
          <a:xfrm>
            <a:off x="5880100" y="2133601"/>
            <a:ext cx="64770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“Fast </a:t>
            </a:r>
          </a:p>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Track”</a:t>
            </a:r>
            <a:endParaRPr lang="en-GB" altLang="en-US" sz="1200">
              <a:solidFill>
                <a:srgbClr val="000000"/>
              </a:solidFill>
              <a:latin typeface="Arial" panose="020B0604020202020204" pitchFamily="34" charset="0"/>
              <a:cs typeface="Arial" panose="020B0604020202020204" pitchFamily="34" charset="0"/>
            </a:endParaRPr>
          </a:p>
        </p:txBody>
      </p:sp>
      <p:sp>
        <p:nvSpPr>
          <p:cNvPr id="21518" name="Text Box 17"/>
          <p:cNvSpPr txBox="1">
            <a:spLocks noChangeArrowheads="1"/>
          </p:cNvSpPr>
          <p:nvPr/>
        </p:nvSpPr>
        <p:spPr bwMode="auto">
          <a:xfrm>
            <a:off x="7535863" y="1341438"/>
            <a:ext cx="12239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#Inform all Stakeholders</a:t>
            </a:r>
            <a:endParaRPr lang="en-GB" altLang="en-US" sz="1200">
              <a:solidFill>
                <a:srgbClr val="000000"/>
              </a:solidFill>
              <a:latin typeface="Arial" panose="020B0604020202020204" pitchFamily="34" charset="0"/>
              <a:cs typeface="Arial" panose="020B0604020202020204" pitchFamily="34" charset="0"/>
            </a:endParaRPr>
          </a:p>
        </p:txBody>
      </p:sp>
      <p:sp>
        <p:nvSpPr>
          <p:cNvPr id="21519" name="Line 18"/>
          <p:cNvSpPr>
            <a:spLocks noChangeShapeType="1"/>
          </p:cNvSpPr>
          <p:nvPr/>
        </p:nvSpPr>
        <p:spPr bwMode="auto">
          <a:xfrm>
            <a:off x="7104063" y="1341438"/>
            <a:ext cx="208756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20" name="Line 19"/>
          <p:cNvSpPr>
            <a:spLocks noChangeShapeType="1"/>
          </p:cNvSpPr>
          <p:nvPr/>
        </p:nvSpPr>
        <p:spPr bwMode="auto">
          <a:xfrm>
            <a:off x="7032626" y="3429000"/>
            <a:ext cx="230346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21" name="Text Box 22"/>
          <p:cNvSpPr txBox="1">
            <a:spLocks noChangeArrowheads="1"/>
          </p:cNvSpPr>
          <p:nvPr/>
        </p:nvSpPr>
        <p:spPr bwMode="auto">
          <a:xfrm>
            <a:off x="7391400" y="5157788"/>
            <a:ext cx="1441450" cy="28416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4. Data Analysis</a:t>
            </a:r>
            <a:endParaRPr lang="en-GB" altLang="en-US" sz="1200">
              <a:solidFill>
                <a:srgbClr val="000000"/>
              </a:solidFill>
              <a:latin typeface="Arial" panose="020B0604020202020204" pitchFamily="34" charset="0"/>
              <a:cs typeface="Arial" panose="020B0604020202020204" pitchFamily="34" charset="0"/>
            </a:endParaRPr>
          </a:p>
        </p:txBody>
      </p:sp>
      <p:sp>
        <p:nvSpPr>
          <p:cNvPr id="21522" name="Line 23"/>
          <p:cNvSpPr>
            <a:spLocks noChangeShapeType="1"/>
          </p:cNvSpPr>
          <p:nvPr/>
        </p:nvSpPr>
        <p:spPr bwMode="auto">
          <a:xfrm>
            <a:off x="6999288" y="5516564"/>
            <a:ext cx="2228850" cy="158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23" name="Text Box 24"/>
          <p:cNvSpPr txBox="1">
            <a:spLocks noChangeArrowheads="1"/>
          </p:cNvSpPr>
          <p:nvPr/>
        </p:nvSpPr>
        <p:spPr bwMode="auto">
          <a:xfrm>
            <a:off x="7248525" y="5589589"/>
            <a:ext cx="187325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#Summary Report</a:t>
            </a:r>
          </a:p>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#Inform Stakeholder</a:t>
            </a:r>
            <a:endParaRPr lang="en-GB" altLang="en-US" sz="1200">
              <a:solidFill>
                <a:srgbClr val="000000"/>
              </a:solidFill>
              <a:latin typeface="Arial" panose="020B0604020202020204" pitchFamily="34" charset="0"/>
              <a:cs typeface="Arial" panose="020B0604020202020204" pitchFamily="34" charset="0"/>
            </a:endParaRPr>
          </a:p>
        </p:txBody>
      </p:sp>
      <p:sp>
        <p:nvSpPr>
          <p:cNvPr id="21524" name="Oval 25"/>
          <p:cNvSpPr>
            <a:spLocks noChangeArrowheads="1"/>
          </p:cNvSpPr>
          <p:nvPr/>
        </p:nvSpPr>
        <p:spPr bwMode="auto">
          <a:xfrm>
            <a:off x="2424114" y="4906963"/>
            <a:ext cx="2376487" cy="13652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25" name="Text Box 26"/>
          <p:cNvSpPr txBox="1">
            <a:spLocks noChangeArrowheads="1"/>
          </p:cNvSpPr>
          <p:nvPr/>
        </p:nvSpPr>
        <p:spPr bwMode="auto">
          <a:xfrm>
            <a:off x="2855913" y="5661026"/>
            <a:ext cx="187325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Action Plan: schedule</a:t>
            </a:r>
          </a:p>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Form &amp; Train Teams</a:t>
            </a:r>
            <a:endParaRPr lang="en-GB" altLang="en-US" sz="1200">
              <a:solidFill>
                <a:srgbClr val="000000"/>
              </a:solidFill>
              <a:latin typeface="Arial" panose="020B0604020202020204" pitchFamily="34" charset="0"/>
              <a:cs typeface="Arial" panose="020B0604020202020204" pitchFamily="34" charset="0"/>
            </a:endParaRPr>
          </a:p>
        </p:txBody>
      </p:sp>
      <p:sp>
        <p:nvSpPr>
          <p:cNvPr id="21526" name="Line 27"/>
          <p:cNvSpPr>
            <a:spLocks noChangeShapeType="1"/>
          </p:cNvSpPr>
          <p:nvPr/>
        </p:nvSpPr>
        <p:spPr bwMode="auto">
          <a:xfrm>
            <a:off x="2424114" y="5661025"/>
            <a:ext cx="2376487"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27" name="Oval 29"/>
          <p:cNvSpPr>
            <a:spLocks noChangeArrowheads="1"/>
          </p:cNvSpPr>
          <p:nvPr/>
        </p:nvSpPr>
        <p:spPr bwMode="auto">
          <a:xfrm>
            <a:off x="1774826" y="2781300"/>
            <a:ext cx="2447925" cy="16573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28" name="Text Box 30"/>
          <p:cNvSpPr txBox="1">
            <a:spLocks noChangeArrowheads="1"/>
          </p:cNvSpPr>
          <p:nvPr/>
        </p:nvSpPr>
        <p:spPr bwMode="auto">
          <a:xfrm>
            <a:off x="2927350" y="5013326"/>
            <a:ext cx="14414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5. Implementation of Teamwork Training (G20034)</a:t>
            </a:r>
            <a:endParaRPr lang="en-GB" altLang="en-US" sz="1200">
              <a:solidFill>
                <a:srgbClr val="000000"/>
              </a:solidFill>
              <a:latin typeface="Arial" panose="020B0604020202020204" pitchFamily="34" charset="0"/>
              <a:cs typeface="Arial" panose="020B0604020202020204" pitchFamily="34" charset="0"/>
            </a:endParaRPr>
          </a:p>
        </p:txBody>
      </p:sp>
      <p:sp>
        <p:nvSpPr>
          <p:cNvPr id="21529" name="Text Box 20"/>
          <p:cNvSpPr txBox="1">
            <a:spLocks noChangeArrowheads="1"/>
          </p:cNvSpPr>
          <p:nvPr/>
        </p:nvSpPr>
        <p:spPr bwMode="auto">
          <a:xfrm>
            <a:off x="2351088" y="2924176"/>
            <a:ext cx="144145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6. On-Going Monitoring &amp; Review Process</a:t>
            </a:r>
            <a:endParaRPr lang="en-GB" altLang="en-US" sz="1200">
              <a:solidFill>
                <a:srgbClr val="000000"/>
              </a:solidFill>
              <a:latin typeface="Arial" panose="020B0604020202020204" pitchFamily="34" charset="0"/>
              <a:cs typeface="Arial" panose="020B0604020202020204" pitchFamily="34" charset="0"/>
            </a:endParaRPr>
          </a:p>
        </p:txBody>
      </p:sp>
      <p:sp>
        <p:nvSpPr>
          <p:cNvPr id="21530" name="Text Box 21"/>
          <p:cNvSpPr txBox="1">
            <a:spLocks noChangeArrowheads="1"/>
          </p:cNvSpPr>
          <p:nvPr/>
        </p:nvSpPr>
        <p:spPr bwMode="auto">
          <a:xfrm>
            <a:off x="2063751" y="3644901"/>
            <a:ext cx="2087563"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#Structured Reviews</a:t>
            </a:r>
          </a:p>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#Corrective Actions</a:t>
            </a:r>
            <a:endParaRPr lang="en-GB" altLang="en-US" sz="1200">
              <a:solidFill>
                <a:srgbClr val="000000"/>
              </a:solidFill>
              <a:latin typeface="Arial" panose="020B0604020202020204" pitchFamily="34" charset="0"/>
              <a:cs typeface="Arial" panose="020B0604020202020204" pitchFamily="34" charset="0"/>
            </a:endParaRPr>
          </a:p>
        </p:txBody>
      </p:sp>
      <p:sp>
        <p:nvSpPr>
          <p:cNvPr id="21531" name="Line 28"/>
          <p:cNvSpPr>
            <a:spLocks noChangeShapeType="1"/>
          </p:cNvSpPr>
          <p:nvPr/>
        </p:nvSpPr>
        <p:spPr bwMode="auto">
          <a:xfrm>
            <a:off x="1774826" y="3573463"/>
            <a:ext cx="2449513"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2" name="Line 31"/>
          <p:cNvSpPr>
            <a:spLocks noChangeShapeType="1"/>
          </p:cNvSpPr>
          <p:nvPr/>
        </p:nvSpPr>
        <p:spPr bwMode="auto">
          <a:xfrm>
            <a:off x="4800601" y="1341438"/>
            <a:ext cx="79057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3" name="Line 32"/>
          <p:cNvSpPr>
            <a:spLocks noChangeShapeType="1"/>
          </p:cNvSpPr>
          <p:nvPr/>
        </p:nvSpPr>
        <p:spPr bwMode="auto">
          <a:xfrm>
            <a:off x="5519739" y="1341438"/>
            <a:ext cx="1584325"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4" name="Line 33"/>
          <p:cNvSpPr>
            <a:spLocks noChangeShapeType="1"/>
          </p:cNvSpPr>
          <p:nvPr/>
        </p:nvSpPr>
        <p:spPr bwMode="auto">
          <a:xfrm>
            <a:off x="8256588" y="4149725"/>
            <a:ext cx="0" cy="2873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5" name="Line 34"/>
          <p:cNvSpPr>
            <a:spLocks noChangeShapeType="1"/>
          </p:cNvSpPr>
          <p:nvPr/>
        </p:nvSpPr>
        <p:spPr bwMode="auto">
          <a:xfrm>
            <a:off x="8183563" y="1916113"/>
            <a:ext cx="0" cy="6477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6" name="Line 35"/>
          <p:cNvSpPr>
            <a:spLocks noChangeShapeType="1"/>
          </p:cNvSpPr>
          <p:nvPr/>
        </p:nvSpPr>
        <p:spPr bwMode="auto">
          <a:xfrm>
            <a:off x="4800601" y="5516563"/>
            <a:ext cx="1439863" cy="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7" name="Line 36"/>
          <p:cNvSpPr>
            <a:spLocks noChangeShapeType="1"/>
          </p:cNvSpPr>
          <p:nvPr/>
        </p:nvSpPr>
        <p:spPr bwMode="auto">
          <a:xfrm>
            <a:off x="8256588" y="4294188"/>
            <a:ext cx="0" cy="646112"/>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8" name="Line 37"/>
          <p:cNvSpPr>
            <a:spLocks noChangeShapeType="1"/>
          </p:cNvSpPr>
          <p:nvPr/>
        </p:nvSpPr>
        <p:spPr bwMode="auto">
          <a:xfrm>
            <a:off x="8183563" y="2492376"/>
            <a:ext cx="0" cy="288925"/>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39" name="Line 39"/>
          <p:cNvSpPr>
            <a:spLocks noChangeShapeType="1"/>
          </p:cNvSpPr>
          <p:nvPr/>
        </p:nvSpPr>
        <p:spPr bwMode="auto">
          <a:xfrm flipH="1">
            <a:off x="6240463" y="1754188"/>
            <a:ext cx="1223962" cy="114141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40" name="Line 40"/>
          <p:cNvSpPr>
            <a:spLocks noChangeShapeType="1"/>
          </p:cNvSpPr>
          <p:nvPr/>
        </p:nvSpPr>
        <p:spPr bwMode="auto">
          <a:xfrm flipH="1" flipV="1">
            <a:off x="6167438" y="5518150"/>
            <a:ext cx="83185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41" name="Line 41"/>
          <p:cNvSpPr>
            <a:spLocks noChangeShapeType="1"/>
          </p:cNvSpPr>
          <p:nvPr/>
        </p:nvSpPr>
        <p:spPr bwMode="auto">
          <a:xfrm flipV="1">
            <a:off x="4217988" y="2838451"/>
            <a:ext cx="2089150" cy="2162175"/>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42" name="Line 42"/>
          <p:cNvSpPr>
            <a:spLocks noChangeShapeType="1"/>
          </p:cNvSpPr>
          <p:nvPr/>
        </p:nvSpPr>
        <p:spPr bwMode="auto">
          <a:xfrm flipV="1">
            <a:off x="4008438" y="2565401"/>
            <a:ext cx="576262" cy="504825"/>
          </a:xfrm>
          <a:prstGeom prst="line">
            <a:avLst/>
          </a:prstGeom>
          <a:noFill/>
          <a:ln w="38100">
            <a:solidFill>
              <a:srgbClr val="00B05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43" name="Line 43"/>
          <p:cNvSpPr>
            <a:spLocks noChangeShapeType="1"/>
          </p:cNvSpPr>
          <p:nvPr/>
        </p:nvSpPr>
        <p:spPr bwMode="auto">
          <a:xfrm flipV="1">
            <a:off x="4224338" y="2492376"/>
            <a:ext cx="1079500" cy="720725"/>
          </a:xfrm>
          <a:prstGeom prst="line">
            <a:avLst/>
          </a:prstGeom>
          <a:noFill/>
          <a:ln w="38100">
            <a:solidFill>
              <a:srgbClr val="00B05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44" name="Line 44"/>
          <p:cNvSpPr>
            <a:spLocks noChangeShapeType="1"/>
          </p:cNvSpPr>
          <p:nvPr/>
        </p:nvSpPr>
        <p:spPr bwMode="auto">
          <a:xfrm>
            <a:off x="4367213" y="3502025"/>
            <a:ext cx="792162" cy="71438"/>
          </a:xfrm>
          <a:prstGeom prst="line">
            <a:avLst/>
          </a:prstGeom>
          <a:noFill/>
          <a:ln w="38100">
            <a:solidFill>
              <a:srgbClr val="00B05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45" name="Line 45"/>
          <p:cNvSpPr>
            <a:spLocks noChangeShapeType="1"/>
          </p:cNvSpPr>
          <p:nvPr/>
        </p:nvSpPr>
        <p:spPr bwMode="auto">
          <a:xfrm>
            <a:off x="4224339" y="3860801"/>
            <a:ext cx="504825" cy="288925"/>
          </a:xfrm>
          <a:prstGeom prst="line">
            <a:avLst/>
          </a:prstGeom>
          <a:noFill/>
          <a:ln w="38100">
            <a:solidFill>
              <a:srgbClr val="00B05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090" name="Line 46"/>
          <p:cNvSpPr>
            <a:spLocks noChangeShapeType="1"/>
          </p:cNvSpPr>
          <p:nvPr/>
        </p:nvSpPr>
        <p:spPr bwMode="auto">
          <a:xfrm flipH="1">
            <a:off x="3071813" y="4462464"/>
            <a:ext cx="0" cy="479425"/>
          </a:xfrm>
          <a:prstGeom prst="line">
            <a:avLst/>
          </a:prstGeom>
          <a:noFill/>
          <a:ln w="38100">
            <a:solidFill>
              <a:srgbClr val="00B05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endParaRPr lang="en-IE" b="1">
              <a:ln w="18000">
                <a:solidFill>
                  <a:srgbClr val="B2B2B2">
                    <a:satMod val="140000"/>
                  </a:srgbClr>
                </a:solidFill>
                <a:prstDash val="solid"/>
                <a:miter lim="800000"/>
              </a:ln>
              <a:noFill/>
              <a:effectLst>
                <a:outerShdw blurRad="25500" dist="23000" dir="7020000" algn="tl">
                  <a:srgbClr val="000000">
                    <a:alpha val="50000"/>
                  </a:srgbClr>
                </a:outerShdw>
              </a:effectLst>
              <a:latin typeface="Arial" charset="0"/>
              <a:cs typeface="Arial" charset="0"/>
            </a:endParaRPr>
          </a:p>
        </p:txBody>
      </p:sp>
      <p:sp>
        <p:nvSpPr>
          <p:cNvPr id="21547" name="Text Box 47"/>
          <p:cNvSpPr txBox="1">
            <a:spLocks noChangeArrowheads="1"/>
          </p:cNvSpPr>
          <p:nvPr/>
        </p:nvSpPr>
        <p:spPr bwMode="auto">
          <a:xfrm>
            <a:off x="4835525" y="6021388"/>
            <a:ext cx="2089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Organisation Support &amp; Encouragement for Teams</a:t>
            </a:r>
            <a:endParaRPr lang="en-GB" altLang="en-US" sz="1200">
              <a:solidFill>
                <a:srgbClr val="000000"/>
              </a:solidFill>
              <a:latin typeface="Arial" panose="020B0604020202020204" pitchFamily="34" charset="0"/>
              <a:cs typeface="Arial" panose="020B0604020202020204" pitchFamily="34" charset="0"/>
            </a:endParaRPr>
          </a:p>
        </p:txBody>
      </p:sp>
      <p:sp>
        <p:nvSpPr>
          <p:cNvPr id="21548" name="Text Box 48"/>
          <p:cNvSpPr txBox="1">
            <a:spLocks noChangeArrowheads="1"/>
          </p:cNvSpPr>
          <p:nvPr/>
        </p:nvSpPr>
        <p:spPr bwMode="auto">
          <a:xfrm>
            <a:off x="8256589" y="1989139"/>
            <a:ext cx="216058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u="sng">
                <a:solidFill>
                  <a:srgbClr val="3399FF"/>
                </a:solidFill>
                <a:latin typeface="Arial" panose="020B0604020202020204" pitchFamily="34" charset="0"/>
                <a:cs typeface="Arial" panose="020B0604020202020204" pitchFamily="34" charset="0"/>
              </a:rPr>
              <a:t>“OPTIONAL”</a:t>
            </a:r>
            <a:r>
              <a:rPr lang="en-IE" altLang="en-US" sz="1200">
                <a:solidFill>
                  <a:srgbClr val="000000"/>
                </a:solidFill>
                <a:latin typeface="Arial" panose="020B0604020202020204" pitchFamily="34" charset="0"/>
                <a:cs typeface="Arial" panose="020B0604020202020204" pitchFamily="34" charset="0"/>
              </a:rPr>
              <a:t> – Fact Finding</a:t>
            </a:r>
            <a:endParaRPr lang="en-GB" altLang="en-US" sz="1200">
              <a:solidFill>
                <a:srgbClr val="000000"/>
              </a:solidFill>
              <a:latin typeface="Arial" panose="020B0604020202020204" pitchFamily="34" charset="0"/>
              <a:cs typeface="Arial" panose="020B0604020202020204" pitchFamily="34" charset="0"/>
            </a:endParaRPr>
          </a:p>
        </p:txBody>
      </p:sp>
      <p:sp>
        <p:nvSpPr>
          <p:cNvPr id="21549" name="Text Box 49"/>
          <p:cNvSpPr txBox="1">
            <a:spLocks noChangeArrowheads="1"/>
          </p:cNvSpPr>
          <p:nvPr/>
        </p:nvSpPr>
        <p:spPr bwMode="auto">
          <a:xfrm>
            <a:off x="9551989" y="823913"/>
            <a:ext cx="10429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Generate Discussions</a:t>
            </a:r>
            <a:endParaRPr lang="en-GB" altLang="en-US" sz="1200">
              <a:solidFill>
                <a:srgbClr val="000000"/>
              </a:solidFill>
              <a:latin typeface="Arial" panose="020B0604020202020204" pitchFamily="34" charset="0"/>
              <a:cs typeface="Arial" panose="020B0604020202020204" pitchFamily="34" charset="0"/>
            </a:endParaRPr>
          </a:p>
        </p:txBody>
      </p:sp>
      <p:sp>
        <p:nvSpPr>
          <p:cNvPr id="21550" name="Text Box 50"/>
          <p:cNvSpPr txBox="1">
            <a:spLocks noChangeArrowheads="1"/>
          </p:cNvSpPr>
          <p:nvPr/>
        </p:nvSpPr>
        <p:spPr bwMode="auto">
          <a:xfrm>
            <a:off x="8904289" y="188914"/>
            <a:ext cx="158432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Schedule Meetings</a:t>
            </a:r>
            <a:endParaRPr lang="en-GB" altLang="en-US" sz="1200">
              <a:solidFill>
                <a:srgbClr val="000000"/>
              </a:solidFill>
              <a:latin typeface="Arial" panose="020B0604020202020204" pitchFamily="34" charset="0"/>
              <a:cs typeface="Arial" panose="020B0604020202020204" pitchFamily="34" charset="0"/>
            </a:endParaRPr>
          </a:p>
        </p:txBody>
      </p:sp>
      <p:sp>
        <p:nvSpPr>
          <p:cNvPr id="21551" name="Text Box 51"/>
          <p:cNvSpPr txBox="1">
            <a:spLocks noChangeArrowheads="1"/>
          </p:cNvSpPr>
          <p:nvPr/>
        </p:nvSpPr>
        <p:spPr bwMode="auto">
          <a:xfrm>
            <a:off x="9625013" y="3357563"/>
            <a:ext cx="10080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What Questions?</a:t>
            </a:r>
            <a:endParaRPr lang="en-GB" altLang="en-US" sz="1200">
              <a:solidFill>
                <a:srgbClr val="000000"/>
              </a:solidFill>
              <a:latin typeface="Arial" panose="020B0604020202020204" pitchFamily="34" charset="0"/>
              <a:cs typeface="Arial" panose="020B0604020202020204" pitchFamily="34" charset="0"/>
            </a:endParaRPr>
          </a:p>
        </p:txBody>
      </p:sp>
      <p:sp>
        <p:nvSpPr>
          <p:cNvPr id="21552" name="Text Box 52"/>
          <p:cNvSpPr txBox="1">
            <a:spLocks noChangeArrowheads="1"/>
          </p:cNvSpPr>
          <p:nvPr/>
        </p:nvSpPr>
        <p:spPr bwMode="auto">
          <a:xfrm>
            <a:off x="9551989" y="4005263"/>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Schedule Survey</a:t>
            </a:r>
            <a:endParaRPr lang="en-GB" altLang="en-US" sz="1200">
              <a:solidFill>
                <a:srgbClr val="000000"/>
              </a:solidFill>
              <a:latin typeface="Arial" panose="020B0604020202020204" pitchFamily="34" charset="0"/>
              <a:cs typeface="Arial" panose="020B0604020202020204" pitchFamily="34" charset="0"/>
            </a:endParaRPr>
          </a:p>
        </p:txBody>
      </p:sp>
      <p:sp>
        <p:nvSpPr>
          <p:cNvPr id="21553" name="Text Box 53"/>
          <p:cNvSpPr txBox="1">
            <a:spLocks noChangeArrowheads="1"/>
          </p:cNvSpPr>
          <p:nvPr/>
        </p:nvSpPr>
        <p:spPr bwMode="auto">
          <a:xfrm>
            <a:off x="9551989" y="6021388"/>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Feedback to All</a:t>
            </a:r>
            <a:endParaRPr lang="en-GB" altLang="en-US" sz="1200">
              <a:solidFill>
                <a:srgbClr val="000000"/>
              </a:solidFill>
              <a:latin typeface="Arial" panose="020B0604020202020204" pitchFamily="34" charset="0"/>
              <a:cs typeface="Arial" panose="020B0604020202020204" pitchFamily="34" charset="0"/>
            </a:endParaRPr>
          </a:p>
        </p:txBody>
      </p:sp>
      <p:sp>
        <p:nvSpPr>
          <p:cNvPr id="21554" name="Text Box 54"/>
          <p:cNvSpPr txBox="1">
            <a:spLocks noChangeArrowheads="1"/>
          </p:cNvSpPr>
          <p:nvPr/>
        </p:nvSpPr>
        <p:spPr bwMode="auto">
          <a:xfrm>
            <a:off x="9625014" y="5445125"/>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Formulae Actions</a:t>
            </a:r>
            <a:endParaRPr lang="en-GB" altLang="en-US" sz="1200">
              <a:solidFill>
                <a:srgbClr val="000000"/>
              </a:solidFill>
              <a:latin typeface="Arial" panose="020B0604020202020204" pitchFamily="34" charset="0"/>
              <a:cs typeface="Arial" panose="020B0604020202020204" pitchFamily="34" charset="0"/>
            </a:endParaRPr>
          </a:p>
        </p:txBody>
      </p:sp>
      <p:sp>
        <p:nvSpPr>
          <p:cNvPr id="21555" name="Text Box 55"/>
          <p:cNvSpPr txBox="1">
            <a:spLocks noChangeArrowheads="1"/>
          </p:cNvSpPr>
          <p:nvPr/>
        </p:nvSpPr>
        <p:spPr bwMode="auto">
          <a:xfrm>
            <a:off x="9551989" y="4868863"/>
            <a:ext cx="8651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Review Findings</a:t>
            </a:r>
            <a:endParaRPr lang="en-GB" altLang="en-US" sz="1200">
              <a:solidFill>
                <a:srgbClr val="000000"/>
              </a:solidFill>
              <a:latin typeface="Arial" panose="020B0604020202020204" pitchFamily="34" charset="0"/>
              <a:cs typeface="Arial" panose="020B0604020202020204" pitchFamily="34" charset="0"/>
            </a:endParaRPr>
          </a:p>
        </p:txBody>
      </p:sp>
      <p:sp>
        <p:nvSpPr>
          <p:cNvPr id="21556" name="Text Box 56"/>
          <p:cNvSpPr txBox="1">
            <a:spLocks noChangeArrowheads="1"/>
          </p:cNvSpPr>
          <p:nvPr/>
        </p:nvSpPr>
        <p:spPr bwMode="auto">
          <a:xfrm>
            <a:off x="2711450" y="6583363"/>
            <a:ext cx="2808288"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100">
                <a:solidFill>
                  <a:srgbClr val="000000"/>
                </a:solidFill>
                <a:latin typeface="Arial" panose="020B0604020202020204" pitchFamily="34" charset="0"/>
                <a:cs typeface="Arial" panose="020B0604020202020204" pitchFamily="34" charset="0"/>
              </a:rPr>
              <a:t>Build on Strengths, Address Weaknesses</a:t>
            </a:r>
            <a:endParaRPr lang="en-GB" altLang="en-US" sz="1100">
              <a:solidFill>
                <a:srgbClr val="000000"/>
              </a:solidFill>
              <a:latin typeface="Arial" panose="020B0604020202020204" pitchFamily="34" charset="0"/>
              <a:cs typeface="Arial" panose="020B0604020202020204" pitchFamily="34" charset="0"/>
            </a:endParaRPr>
          </a:p>
        </p:txBody>
      </p:sp>
      <p:sp>
        <p:nvSpPr>
          <p:cNvPr id="21557" name="Text Box 57"/>
          <p:cNvSpPr txBox="1">
            <a:spLocks noChangeArrowheads="1"/>
          </p:cNvSpPr>
          <p:nvPr/>
        </p:nvSpPr>
        <p:spPr bwMode="auto">
          <a:xfrm>
            <a:off x="3792538" y="2133601"/>
            <a:ext cx="1223962"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Evolving Role for JUMSG</a:t>
            </a:r>
            <a:endParaRPr lang="en-GB" altLang="en-US" sz="1000">
              <a:solidFill>
                <a:srgbClr val="000000"/>
              </a:solidFill>
              <a:latin typeface="Arial" panose="020B0604020202020204" pitchFamily="34" charset="0"/>
              <a:cs typeface="Arial" panose="020B0604020202020204" pitchFamily="34" charset="0"/>
            </a:endParaRPr>
          </a:p>
        </p:txBody>
      </p:sp>
      <p:sp>
        <p:nvSpPr>
          <p:cNvPr id="21558" name="Text Box 58"/>
          <p:cNvSpPr txBox="1">
            <a:spLocks noChangeArrowheads="1"/>
          </p:cNvSpPr>
          <p:nvPr/>
        </p:nvSpPr>
        <p:spPr bwMode="auto">
          <a:xfrm>
            <a:off x="1847850" y="333375"/>
            <a:ext cx="17287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Terms of Reference</a:t>
            </a:r>
            <a:endParaRPr lang="en-GB" altLang="en-US" sz="1200">
              <a:solidFill>
                <a:srgbClr val="000000"/>
              </a:solidFill>
              <a:latin typeface="Arial" panose="020B0604020202020204" pitchFamily="34" charset="0"/>
              <a:cs typeface="Arial" panose="020B0604020202020204" pitchFamily="34" charset="0"/>
            </a:endParaRPr>
          </a:p>
        </p:txBody>
      </p:sp>
      <p:sp>
        <p:nvSpPr>
          <p:cNvPr id="21559" name="Text Box 59"/>
          <p:cNvSpPr txBox="1">
            <a:spLocks noChangeArrowheads="1"/>
          </p:cNvSpPr>
          <p:nvPr/>
        </p:nvSpPr>
        <p:spPr bwMode="auto">
          <a:xfrm>
            <a:off x="2855914" y="0"/>
            <a:ext cx="223202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Develop Joint “Vision”</a:t>
            </a:r>
            <a:endParaRPr lang="en-GB" altLang="en-US" sz="1200">
              <a:solidFill>
                <a:srgbClr val="000000"/>
              </a:solidFill>
              <a:latin typeface="Arial" panose="020B0604020202020204" pitchFamily="34" charset="0"/>
              <a:cs typeface="Arial" panose="020B0604020202020204" pitchFamily="34" charset="0"/>
            </a:endParaRPr>
          </a:p>
        </p:txBody>
      </p:sp>
      <p:sp>
        <p:nvSpPr>
          <p:cNvPr id="21560" name="Text Box 60"/>
          <p:cNvSpPr txBox="1">
            <a:spLocks noChangeArrowheads="1"/>
          </p:cNvSpPr>
          <p:nvPr/>
        </p:nvSpPr>
        <p:spPr bwMode="auto">
          <a:xfrm>
            <a:off x="5114926" y="1663701"/>
            <a:ext cx="13684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Communications Plan</a:t>
            </a:r>
            <a:endParaRPr lang="en-GB" altLang="en-US" sz="1000">
              <a:solidFill>
                <a:srgbClr val="000000"/>
              </a:solidFill>
              <a:latin typeface="Arial" panose="020B0604020202020204" pitchFamily="34" charset="0"/>
              <a:cs typeface="Arial" panose="020B0604020202020204" pitchFamily="34" charset="0"/>
            </a:endParaRPr>
          </a:p>
        </p:txBody>
      </p:sp>
      <p:sp>
        <p:nvSpPr>
          <p:cNvPr id="21561" name="Text Box 61"/>
          <p:cNvSpPr txBox="1">
            <a:spLocks noChangeArrowheads="1"/>
          </p:cNvSpPr>
          <p:nvPr/>
        </p:nvSpPr>
        <p:spPr bwMode="auto">
          <a:xfrm>
            <a:off x="4511675" y="260350"/>
            <a:ext cx="12969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a:solidFill>
                  <a:srgbClr val="000000"/>
                </a:solidFill>
                <a:latin typeface="Arial" panose="020B0604020202020204" pitchFamily="34" charset="0"/>
                <a:cs typeface="Arial" panose="020B0604020202020204" pitchFamily="34" charset="0"/>
              </a:rPr>
              <a:t>Ground Rules</a:t>
            </a:r>
            <a:endParaRPr lang="en-GB" altLang="en-US" sz="1200">
              <a:solidFill>
                <a:srgbClr val="000000"/>
              </a:solidFill>
              <a:latin typeface="Arial" panose="020B0604020202020204" pitchFamily="34" charset="0"/>
              <a:cs typeface="Arial" panose="020B0604020202020204" pitchFamily="34" charset="0"/>
            </a:endParaRPr>
          </a:p>
        </p:txBody>
      </p:sp>
      <p:sp>
        <p:nvSpPr>
          <p:cNvPr id="21562" name="Text Box 62"/>
          <p:cNvSpPr txBox="1">
            <a:spLocks noChangeArrowheads="1"/>
          </p:cNvSpPr>
          <p:nvPr/>
        </p:nvSpPr>
        <p:spPr bwMode="auto">
          <a:xfrm>
            <a:off x="1524001" y="3870325"/>
            <a:ext cx="250825" cy="2708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SECURING THE FUTURE</a:t>
            </a:r>
            <a:endParaRPr lang="en-GB" altLang="en-US" sz="1000">
              <a:solidFill>
                <a:srgbClr val="000000"/>
              </a:solidFill>
              <a:latin typeface="Arial" panose="020B0604020202020204" pitchFamily="34" charset="0"/>
              <a:cs typeface="Arial" panose="020B0604020202020204" pitchFamily="34" charset="0"/>
            </a:endParaRPr>
          </a:p>
        </p:txBody>
      </p:sp>
      <p:sp>
        <p:nvSpPr>
          <p:cNvPr id="21563" name="Text Box 63"/>
          <p:cNvSpPr txBox="1">
            <a:spLocks noChangeArrowheads="1"/>
          </p:cNvSpPr>
          <p:nvPr/>
        </p:nvSpPr>
        <p:spPr bwMode="auto">
          <a:xfrm>
            <a:off x="1524001" y="2276476"/>
            <a:ext cx="1871663" cy="473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JUMSG</a:t>
            </a:r>
          </a:p>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Teambuilding “Dream Team”</a:t>
            </a:r>
            <a:endParaRPr lang="en-GB" altLang="en-US" sz="1000">
              <a:solidFill>
                <a:srgbClr val="000000"/>
              </a:solidFill>
              <a:latin typeface="Arial" panose="020B0604020202020204" pitchFamily="34" charset="0"/>
              <a:cs typeface="Arial" panose="020B0604020202020204" pitchFamily="34" charset="0"/>
            </a:endParaRPr>
          </a:p>
        </p:txBody>
      </p:sp>
      <p:sp>
        <p:nvSpPr>
          <p:cNvPr id="21564" name="Text Box 64"/>
          <p:cNvSpPr txBox="1">
            <a:spLocks noChangeArrowheads="1"/>
          </p:cNvSpPr>
          <p:nvPr/>
        </p:nvSpPr>
        <p:spPr bwMode="auto">
          <a:xfrm>
            <a:off x="1514475" y="692151"/>
            <a:ext cx="1296988" cy="1463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SOME PREPARATORY WORK TO ENSURE UNDERSTANDING &amp; “BUY-IN” FROM ALL CONSTITUENT PARTS</a:t>
            </a:r>
            <a:endParaRPr lang="en-GB" altLang="en-US" sz="1000">
              <a:solidFill>
                <a:srgbClr val="000000"/>
              </a:solidFill>
              <a:latin typeface="Arial" panose="020B0604020202020204" pitchFamily="34" charset="0"/>
              <a:cs typeface="Arial" panose="020B0604020202020204" pitchFamily="34" charset="0"/>
            </a:endParaRPr>
          </a:p>
        </p:txBody>
      </p:sp>
      <p:sp>
        <p:nvSpPr>
          <p:cNvPr id="21565" name="AutoShape 65"/>
          <p:cNvSpPr>
            <a:spLocks noChangeArrowheads="1"/>
          </p:cNvSpPr>
          <p:nvPr/>
        </p:nvSpPr>
        <p:spPr bwMode="auto">
          <a:xfrm>
            <a:off x="1774825" y="5516563"/>
            <a:ext cx="539750" cy="215900"/>
          </a:xfrm>
          <a:prstGeom prst="leftArrow">
            <a:avLst>
              <a:gd name="adj1" fmla="val 50000"/>
              <a:gd name="adj2" fmla="val 62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66" name="AutoShape 66"/>
          <p:cNvSpPr>
            <a:spLocks noChangeArrowheads="1"/>
          </p:cNvSpPr>
          <p:nvPr/>
        </p:nvSpPr>
        <p:spPr bwMode="auto">
          <a:xfrm rot="16200000">
            <a:off x="3207545" y="2223295"/>
            <a:ext cx="485775" cy="306387"/>
          </a:xfrm>
          <a:prstGeom prst="leftArrow">
            <a:avLst>
              <a:gd name="adj1" fmla="val 50000"/>
              <a:gd name="adj2" fmla="val 39637"/>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67" name="AutoShape 67"/>
          <p:cNvSpPr>
            <a:spLocks noChangeArrowheads="1"/>
          </p:cNvSpPr>
          <p:nvPr/>
        </p:nvSpPr>
        <p:spPr bwMode="auto">
          <a:xfrm rot="10800000">
            <a:off x="2351089" y="1052514"/>
            <a:ext cx="288925" cy="306387"/>
          </a:xfrm>
          <a:prstGeom prst="leftArrow">
            <a:avLst>
              <a:gd name="adj1" fmla="val 50000"/>
              <a:gd name="adj2" fmla="val 25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E" altLang="en-US" sz="1800">
              <a:solidFill>
                <a:srgbClr val="000000"/>
              </a:solidFill>
              <a:latin typeface="Arial" panose="020B0604020202020204" pitchFamily="34" charset="0"/>
              <a:cs typeface="Arial" panose="020B0604020202020204" pitchFamily="34" charset="0"/>
            </a:endParaRPr>
          </a:p>
        </p:txBody>
      </p:sp>
      <p:sp>
        <p:nvSpPr>
          <p:cNvPr id="21568" name="Line 68"/>
          <p:cNvSpPr>
            <a:spLocks noChangeShapeType="1"/>
          </p:cNvSpPr>
          <p:nvPr/>
        </p:nvSpPr>
        <p:spPr bwMode="auto">
          <a:xfrm flipV="1">
            <a:off x="2135189" y="1844676"/>
            <a:ext cx="865187" cy="576263"/>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69" name="Line 69"/>
          <p:cNvSpPr>
            <a:spLocks noChangeShapeType="1"/>
          </p:cNvSpPr>
          <p:nvPr/>
        </p:nvSpPr>
        <p:spPr bwMode="auto">
          <a:xfrm>
            <a:off x="2711450" y="620714"/>
            <a:ext cx="215900" cy="414337"/>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0" name="Line 70"/>
          <p:cNvSpPr>
            <a:spLocks noChangeShapeType="1"/>
          </p:cNvSpPr>
          <p:nvPr/>
        </p:nvSpPr>
        <p:spPr bwMode="auto">
          <a:xfrm>
            <a:off x="3719513" y="260351"/>
            <a:ext cx="0" cy="50482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1" name="Line 71"/>
          <p:cNvSpPr>
            <a:spLocks noChangeShapeType="1"/>
          </p:cNvSpPr>
          <p:nvPr/>
        </p:nvSpPr>
        <p:spPr bwMode="auto">
          <a:xfrm flipV="1">
            <a:off x="4367214" y="549276"/>
            <a:ext cx="287337" cy="35877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2" name="Line 72"/>
          <p:cNvSpPr>
            <a:spLocks noChangeShapeType="1"/>
          </p:cNvSpPr>
          <p:nvPr/>
        </p:nvSpPr>
        <p:spPr bwMode="auto">
          <a:xfrm>
            <a:off x="4727576" y="1663701"/>
            <a:ext cx="468313" cy="18097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3" name="Line 73"/>
          <p:cNvSpPr>
            <a:spLocks noChangeShapeType="1"/>
          </p:cNvSpPr>
          <p:nvPr/>
        </p:nvSpPr>
        <p:spPr bwMode="auto">
          <a:xfrm flipV="1">
            <a:off x="9191625" y="1052513"/>
            <a:ext cx="433388" cy="215900"/>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4" name="Line 74"/>
          <p:cNvSpPr>
            <a:spLocks noChangeShapeType="1"/>
          </p:cNvSpPr>
          <p:nvPr/>
        </p:nvSpPr>
        <p:spPr bwMode="auto">
          <a:xfrm>
            <a:off x="3648075" y="6308726"/>
            <a:ext cx="0" cy="28892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5" name="Line 75"/>
          <p:cNvSpPr>
            <a:spLocks noChangeShapeType="1"/>
          </p:cNvSpPr>
          <p:nvPr/>
        </p:nvSpPr>
        <p:spPr bwMode="auto">
          <a:xfrm>
            <a:off x="9048751" y="6092826"/>
            <a:ext cx="576263" cy="11747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6" name="Line 76"/>
          <p:cNvSpPr>
            <a:spLocks noChangeShapeType="1"/>
          </p:cNvSpPr>
          <p:nvPr/>
        </p:nvSpPr>
        <p:spPr bwMode="auto">
          <a:xfrm flipV="1">
            <a:off x="9048751" y="2852738"/>
            <a:ext cx="360363" cy="144462"/>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7" name="Line 77"/>
          <p:cNvSpPr>
            <a:spLocks noChangeShapeType="1"/>
          </p:cNvSpPr>
          <p:nvPr/>
        </p:nvSpPr>
        <p:spPr bwMode="auto">
          <a:xfrm flipH="1">
            <a:off x="8832851" y="471488"/>
            <a:ext cx="466725" cy="366712"/>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8" name="Line 78"/>
          <p:cNvSpPr>
            <a:spLocks noChangeShapeType="1"/>
          </p:cNvSpPr>
          <p:nvPr/>
        </p:nvSpPr>
        <p:spPr bwMode="auto">
          <a:xfrm flipV="1">
            <a:off x="9048750" y="5084763"/>
            <a:ext cx="503238" cy="144462"/>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79" name="Line 79"/>
          <p:cNvSpPr>
            <a:spLocks noChangeShapeType="1"/>
          </p:cNvSpPr>
          <p:nvPr/>
        </p:nvSpPr>
        <p:spPr bwMode="auto">
          <a:xfrm flipV="1">
            <a:off x="9299576" y="3609976"/>
            <a:ext cx="360363" cy="3492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80" name="Line 80"/>
          <p:cNvSpPr>
            <a:spLocks noChangeShapeType="1"/>
          </p:cNvSpPr>
          <p:nvPr/>
        </p:nvSpPr>
        <p:spPr bwMode="auto">
          <a:xfrm flipV="1">
            <a:off x="9264651" y="5732464"/>
            <a:ext cx="360363" cy="1587"/>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81" name="Line 81"/>
          <p:cNvSpPr>
            <a:spLocks noChangeShapeType="1"/>
          </p:cNvSpPr>
          <p:nvPr/>
        </p:nvSpPr>
        <p:spPr bwMode="auto">
          <a:xfrm>
            <a:off x="9120188" y="3860801"/>
            <a:ext cx="431800" cy="333375"/>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82" name="Line 82"/>
          <p:cNvSpPr>
            <a:spLocks noChangeShapeType="1"/>
          </p:cNvSpPr>
          <p:nvPr/>
        </p:nvSpPr>
        <p:spPr bwMode="auto">
          <a:xfrm>
            <a:off x="4764088" y="5805488"/>
            <a:ext cx="252412" cy="215900"/>
          </a:xfrm>
          <a:prstGeom prst="line">
            <a:avLst/>
          </a:prstGeom>
          <a:noFill/>
          <a:ln w="28575">
            <a:solidFill>
              <a:srgbClr val="7030A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21583" name="Text Box 83"/>
          <p:cNvSpPr txBox="1">
            <a:spLocks noChangeArrowheads="1"/>
          </p:cNvSpPr>
          <p:nvPr/>
        </p:nvSpPr>
        <p:spPr bwMode="auto">
          <a:xfrm>
            <a:off x="6167438" y="6546851"/>
            <a:ext cx="4457700" cy="27622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200" b="1">
                <a:solidFill>
                  <a:srgbClr val="000000"/>
                </a:solidFill>
                <a:latin typeface="Arial" panose="020B0604020202020204" pitchFamily="34" charset="0"/>
                <a:cs typeface="Arial" panose="020B0604020202020204" pitchFamily="34" charset="0"/>
              </a:rPr>
              <a:t>JOINT UNION-MANAGEMENT COLLABORATIVE PROCESS</a:t>
            </a:r>
            <a:endParaRPr lang="en-GB" altLang="en-US" sz="1200" b="1">
              <a:solidFill>
                <a:srgbClr val="000000"/>
              </a:solidFill>
              <a:latin typeface="Arial" panose="020B0604020202020204" pitchFamily="34" charset="0"/>
              <a:cs typeface="Arial" panose="020B0604020202020204" pitchFamily="34" charset="0"/>
            </a:endParaRPr>
          </a:p>
        </p:txBody>
      </p:sp>
      <p:sp>
        <p:nvSpPr>
          <p:cNvPr id="21584" name="Text Box 84"/>
          <p:cNvSpPr txBox="1">
            <a:spLocks noChangeArrowheads="1"/>
          </p:cNvSpPr>
          <p:nvPr/>
        </p:nvSpPr>
        <p:spPr bwMode="auto">
          <a:xfrm>
            <a:off x="3000376" y="1125539"/>
            <a:ext cx="16557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IE" altLang="en-US" sz="1000">
                <a:solidFill>
                  <a:srgbClr val="000000"/>
                </a:solidFill>
                <a:latin typeface="Arial" panose="020B0604020202020204" pitchFamily="34" charset="0"/>
                <a:cs typeface="Arial" panose="020B0604020202020204" pitchFamily="34" charset="0"/>
              </a:rPr>
              <a:t>FETAC TEAMWORK (G20034)</a:t>
            </a:r>
          </a:p>
        </p:txBody>
      </p:sp>
      <p:sp>
        <p:nvSpPr>
          <p:cNvPr id="2" name="Slide Number Placeholder 1"/>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xmlns="" val="1848270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8"/>
          <p:cNvSpPr>
            <a:spLocks noGrp="1" noChangeArrowheads="1"/>
          </p:cNvSpPr>
          <p:nvPr>
            <p:ph type="body" idx="1"/>
          </p:nvPr>
        </p:nvSpPr>
        <p:spPr>
          <a:xfrm>
            <a:off x="1940440" y="1713451"/>
            <a:ext cx="8229600" cy="5030787"/>
          </a:xfrm>
        </p:spPr>
        <p:txBody>
          <a:bodyPr>
            <a:normAutofit fontScale="92500" lnSpcReduction="10000"/>
          </a:bodyPr>
          <a:lstStyle/>
          <a:p>
            <a:pPr marL="533400" indent="-533400"/>
            <a:r>
              <a:rPr lang="en-IE" altLang="en-US" sz="1400" dirty="0"/>
              <a:t>KIRCHHOFF Ireland,	Letterkenny, County Donegal  	German</a:t>
            </a:r>
          </a:p>
          <a:p>
            <a:pPr marL="533400" indent="-533400"/>
            <a:r>
              <a:rPr lang="en-IE" altLang="en-US" sz="1400" dirty="0"/>
              <a:t>LEO PHARMA		Crumlin, Dublin	 	Danish</a:t>
            </a:r>
          </a:p>
          <a:p>
            <a:pPr marL="533400" indent="-533400"/>
            <a:r>
              <a:rPr lang="en-IE" altLang="en-US" sz="1400" dirty="0"/>
              <a:t>KERRY FOODS	     	Charleville, Cork      		Irish</a:t>
            </a:r>
          </a:p>
          <a:p>
            <a:pPr marL="533400" indent="-533400"/>
            <a:r>
              <a:rPr lang="en-IE" altLang="en-US" sz="1400" dirty="0"/>
              <a:t>BECTON DICKINSON 	Drogheda, Louth	 	USA</a:t>
            </a:r>
          </a:p>
          <a:p>
            <a:pPr marL="533400" indent="-533400"/>
            <a:r>
              <a:rPr lang="en-IE" altLang="en-US" sz="1400" dirty="0"/>
              <a:t>(both Irish sites) 	    	Pottery Road, Dublin</a:t>
            </a:r>
          </a:p>
          <a:p>
            <a:pPr marL="2247900" lvl="4" indent="-533400"/>
            <a:endParaRPr lang="en-IE" altLang="en-US" sz="1400" dirty="0">
              <a:latin typeface="Arial" panose="020B0604020202020204" pitchFamily="34" charset="0"/>
            </a:endParaRPr>
          </a:p>
          <a:p>
            <a:pPr marL="533400" indent="-533400"/>
            <a:r>
              <a:rPr lang="en-IE" altLang="en-US" sz="1400" dirty="0"/>
              <a:t>SAICA		Ashbourne, Meath	 	Spanish</a:t>
            </a:r>
          </a:p>
          <a:p>
            <a:pPr marL="533400" indent="-533400"/>
            <a:r>
              <a:rPr lang="en-IE" altLang="en-US" sz="1400" dirty="0"/>
              <a:t>THEO BENNING </a:t>
            </a:r>
            <a:r>
              <a:rPr lang="en-IE" altLang="en-US" sz="1400" dirty="0" err="1"/>
              <a:t>GmBh</a:t>
            </a:r>
            <a:r>
              <a:rPr lang="en-IE" altLang="en-US" sz="1400" dirty="0"/>
              <a:t>	Wexford		 	German</a:t>
            </a:r>
          </a:p>
          <a:p>
            <a:pPr marL="533400" indent="-533400"/>
            <a:r>
              <a:rPr lang="en-IE" altLang="en-US" sz="1400" dirty="0"/>
              <a:t>WAVIN		Balbriggan		 	Dutch</a:t>
            </a:r>
          </a:p>
          <a:p>
            <a:pPr marL="533400" indent="-533400"/>
            <a:r>
              <a:rPr lang="en-IE" altLang="en-US" sz="1400" dirty="0"/>
              <a:t>THK			Tallaght			Japanese</a:t>
            </a:r>
          </a:p>
          <a:p>
            <a:pPr marL="533400" indent="-533400"/>
            <a:r>
              <a:rPr lang="en-IE" altLang="en-US" sz="1400" dirty="0"/>
              <a:t>Bausch &amp; Lomb (Valeant)     	Waterford			 Canadian</a:t>
            </a:r>
          </a:p>
          <a:p>
            <a:pPr marL="533400" indent="-533400"/>
            <a:r>
              <a:rPr lang="en-IE" altLang="en-US" sz="1400" dirty="0"/>
              <a:t>Wyeth (NESTLE) 	     	</a:t>
            </a:r>
            <a:r>
              <a:rPr lang="en-IE" altLang="en-US" sz="1400" dirty="0" err="1"/>
              <a:t>Askeaton</a:t>
            </a:r>
            <a:r>
              <a:rPr lang="en-IE" altLang="en-US" sz="1400" dirty="0"/>
              <a:t>, Limerick	 	Swiss</a:t>
            </a:r>
          </a:p>
          <a:p>
            <a:pPr marL="533400" indent="-533400"/>
            <a:r>
              <a:rPr lang="en-IE" altLang="en-US" sz="1400" dirty="0"/>
              <a:t>Henkel  ----- 2 sites in         	Tallaght 		 	German</a:t>
            </a:r>
          </a:p>
          <a:p>
            <a:pPr marL="533400" indent="-533400"/>
            <a:r>
              <a:rPr lang="en-IE" altLang="en-US" sz="1400" dirty="0"/>
              <a:t>               Dublin city            	Ballyfermot</a:t>
            </a:r>
          </a:p>
          <a:p>
            <a:pPr marL="533400" indent="-533400"/>
            <a:r>
              <a:rPr lang="en-IE" altLang="en-US" sz="1400" dirty="0"/>
              <a:t>Tara Mine –Boliden	     	Navan, Meath	 		Swedish</a:t>
            </a:r>
          </a:p>
          <a:p>
            <a:pPr marL="533400" indent="-533400"/>
            <a:r>
              <a:rPr lang="en-IE" altLang="en-US" sz="1400" dirty="0"/>
              <a:t>Fleetwood		Virginia, County Cavan		Irish</a:t>
            </a:r>
          </a:p>
          <a:p>
            <a:pPr marL="533400" indent="-533400"/>
            <a:endParaRPr lang="en-IE" altLang="en-US" sz="1800" dirty="0"/>
          </a:p>
          <a:p>
            <a:pPr marL="533400" indent="-533400"/>
            <a:endParaRPr lang="en-GB" altLang="en-US" sz="1800" dirty="0"/>
          </a:p>
        </p:txBody>
      </p:sp>
      <p:sp>
        <p:nvSpPr>
          <p:cNvPr id="23560" name="Title 1"/>
          <p:cNvSpPr>
            <a:spLocks noGrp="1"/>
          </p:cNvSpPr>
          <p:nvPr>
            <p:ph type="title"/>
          </p:nvPr>
        </p:nvSpPr>
        <p:spPr>
          <a:xfrm>
            <a:off x="2025074" y="140444"/>
            <a:ext cx="7729728" cy="1188720"/>
          </a:xfrm>
        </p:spPr>
        <p:txBody>
          <a:bodyPr>
            <a:normAutofit fontScale="90000"/>
          </a:bodyPr>
          <a:lstStyle/>
          <a:p>
            <a:r>
              <a:rPr lang="en-IE" altLang="en-US" dirty="0"/>
              <a:t>Current list of companies engaged ……</a:t>
            </a:r>
          </a:p>
        </p:txBody>
      </p:sp>
      <p:sp>
        <p:nvSpPr>
          <p:cNvPr id="3" name="Slide Number Placeholder 2"/>
          <p:cNvSpPr>
            <a:spLocks noGrp="1"/>
          </p:cNvSpPr>
          <p:nvPr>
            <p:ph type="sldNum" sz="quarter" idx="12"/>
          </p:nvPr>
        </p:nvSpPr>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xmlns="" val="3753159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Text Box 4"/>
          <p:cNvSpPr txBox="1">
            <a:spLocks noChangeArrowheads="1"/>
          </p:cNvSpPr>
          <p:nvPr/>
        </p:nvSpPr>
        <p:spPr bwMode="auto">
          <a:xfrm>
            <a:off x="2638570" y="1905881"/>
            <a:ext cx="31924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defRPr/>
            </a:pPr>
            <a:r>
              <a:rPr lang="en-IE" sz="2000" dirty="0">
                <a:latin typeface="Arial" charset="0"/>
              </a:rPr>
              <a:t>“</a:t>
            </a:r>
            <a:r>
              <a:rPr lang="en-IE" sz="2000" b="1" dirty="0">
                <a:effectLst>
                  <a:outerShdw blurRad="38100" dist="38100" dir="2700000" algn="tl">
                    <a:srgbClr val="C0C0C0"/>
                  </a:outerShdw>
                </a:effectLst>
                <a:latin typeface="Arial" charset="0"/>
              </a:rPr>
              <a:t>WIN/WIN” PHILOSOPHY</a:t>
            </a:r>
            <a:endParaRPr lang="en-GB" sz="2000" b="1" dirty="0">
              <a:effectLst>
                <a:outerShdw blurRad="38100" dist="38100" dir="2700000" algn="tl">
                  <a:srgbClr val="C0C0C0"/>
                </a:outerShdw>
              </a:effectLst>
              <a:latin typeface="Arial" charset="0"/>
            </a:endParaRPr>
          </a:p>
        </p:txBody>
      </p:sp>
      <p:sp>
        <p:nvSpPr>
          <p:cNvPr id="25607" name="AutoShape 7"/>
          <p:cNvSpPr>
            <a:spLocks noChangeArrowheads="1"/>
          </p:cNvSpPr>
          <p:nvPr/>
        </p:nvSpPr>
        <p:spPr bwMode="auto">
          <a:xfrm>
            <a:off x="3677143" y="2551737"/>
            <a:ext cx="1941513" cy="1298575"/>
          </a:xfrm>
          <a:prstGeom prst="flowChartDocument">
            <a:avLst/>
          </a:prstGeom>
          <a:solidFill>
            <a:srgbClr val="00FF00"/>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IE" altLang="en-US" sz="1800" b="1">
                <a:solidFill>
                  <a:schemeClr val="bg1"/>
                </a:solidFill>
                <a:latin typeface="Arial" panose="020B0604020202020204" pitchFamily="34" charset="0"/>
              </a:rPr>
              <a:t>Management</a:t>
            </a:r>
          </a:p>
          <a:p>
            <a:pPr algn="ctr">
              <a:spcBef>
                <a:spcPct val="0"/>
              </a:spcBef>
              <a:buClrTx/>
              <a:buFontTx/>
              <a:buNone/>
            </a:pPr>
            <a:r>
              <a:rPr lang="en-IE" altLang="en-US" sz="1800" b="1">
                <a:solidFill>
                  <a:schemeClr val="bg1"/>
                </a:solidFill>
                <a:latin typeface="Arial" panose="020B0604020202020204" pitchFamily="34" charset="0"/>
              </a:rPr>
              <a:t>Team</a:t>
            </a:r>
            <a:endParaRPr lang="en-GB" altLang="en-US" sz="1800" b="1">
              <a:solidFill>
                <a:schemeClr val="bg1"/>
              </a:solidFill>
              <a:latin typeface="Arial" panose="020B0604020202020204" pitchFamily="34" charset="0"/>
            </a:endParaRPr>
          </a:p>
        </p:txBody>
      </p:sp>
      <p:sp>
        <p:nvSpPr>
          <p:cNvPr id="25608" name="AutoShape 8"/>
          <p:cNvSpPr>
            <a:spLocks noChangeArrowheads="1"/>
          </p:cNvSpPr>
          <p:nvPr/>
        </p:nvSpPr>
        <p:spPr bwMode="auto">
          <a:xfrm rot="10800000">
            <a:off x="3678730" y="3531402"/>
            <a:ext cx="1939925" cy="1298575"/>
          </a:xfrm>
          <a:prstGeom prst="flowChartDocumen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IE" altLang="en-US" sz="1800" b="1">
                <a:solidFill>
                  <a:schemeClr val="bg1"/>
                </a:solidFill>
                <a:latin typeface="Arial" panose="020B0604020202020204" pitchFamily="34" charset="0"/>
              </a:rPr>
              <a:t>Workforce</a:t>
            </a:r>
            <a:endParaRPr lang="en-GB" altLang="en-US" sz="1800" b="1">
              <a:solidFill>
                <a:schemeClr val="bg1"/>
              </a:solidFill>
              <a:latin typeface="Arial" panose="020B0604020202020204" pitchFamily="34" charset="0"/>
            </a:endParaRPr>
          </a:p>
        </p:txBody>
      </p:sp>
      <p:sp>
        <p:nvSpPr>
          <p:cNvPr id="25609" name="AutoShape 9"/>
          <p:cNvSpPr>
            <a:spLocks noChangeArrowheads="1"/>
          </p:cNvSpPr>
          <p:nvPr/>
        </p:nvSpPr>
        <p:spPr bwMode="auto">
          <a:xfrm>
            <a:off x="5733625" y="3368449"/>
            <a:ext cx="821721" cy="430819"/>
          </a:xfrm>
          <a:prstGeom prst="rightArrow">
            <a:avLst>
              <a:gd name="adj1" fmla="val 50000"/>
              <a:gd name="adj2" fmla="val 48541"/>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IE" altLang="en-US" sz="1800">
              <a:latin typeface="Arial" panose="020B0604020202020204" pitchFamily="34" charset="0"/>
            </a:endParaRPr>
          </a:p>
        </p:txBody>
      </p:sp>
      <p:sp>
        <p:nvSpPr>
          <p:cNvPr id="25610" name="Text Box 10"/>
          <p:cNvSpPr txBox="1">
            <a:spLocks noChangeArrowheads="1"/>
          </p:cNvSpPr>
          <p:nvPr/>
        </p:nvSpPr>
        <p:spPr bwMode="auto">
          <a:xfrm>
            <a:off x="6932839" y="2229898"/>
            <a:ext cx="2592387" cy="272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ClrTx/>
              <a:buFontTx/>
              <a:buNone/>
            </a:pPr>
            <a:r>
              <a:rPr lang="en-IE" altLang="en-US" sz="1800" b="1" dirty="0">
                <a:latin typeface="Arial" panose="020B0604020202020204" pitchFamily="34" charset="0"/>
              </a:rPr>
              <a:t>Builds TRUST, and </a:t>
            </a:r>
          </a:p>
          <a:p>
            <a:pPr>
              <a:spcBef>
                <a:spcPct val="50000"/>
              </a:spcBef>
              <a:buClrTx/>
              <a:buFontTx/>
              <a:buNone/>
            </a:pPr>
            <a:r>
              <a:rPr lang="en-IE" altLang="en-US" sz="1800" b="1" dirty="0">
                <a:latin typeface="Arial" panose="020B0604020202020204" pitchFamily="34" charset="0"/>
              </a:rPr>
              <a:t> UNLOCK the </a:t>
            </a:r>
          </a:p>
          <a:p>
            <a:pPr>
              <a:spcBef>
                <a:spcPct val="50000"/>
              </a:spcBef>
              <a:buClrTx/>
              <a:buFontTx/>
              <a:buNone/>
            </a:pPr>
            <a:r>
              <a:rPr lang="en-IE" altLang="en-US" sz="1800" b="1" dirty="0">
                <a:latin typeface="Arial" panose="020B0604020202020204" pitchFamily="34" charset="0"/>
              </a:rPr>
              <a:t>CREATIVE</a:t>
            </a:r>
          </a:p>
          <a:p>
            <a:pPr>
              <a:spcBef>
                <a:spcPct val="50000"/>
              </a:spcBef>
              <a:buClrTx/>
              <a:buFontTx/>
              <a:buNone/>
            </a:pPr>
            <a:r>
              <a:rPr lang="en-IE" altLang="en-US" sz="1800" b="1" dirty="0">
                <a:latin typeface="Arial" panose="020B0604020202020204" pitchFamily="34" charset="0"/>
              </a:rPr>
              <a:t>POTENTIAL </a:t>
            </a:r>
          </a:p>
          <a:p>
            <a:pPr>
              <a:spcBef>
                <a:spcPct val="50000"/>
              </a:spcBef>
              <a:buClrTx/>
              <a:buFontTx/>
              <a:buNone/>
            </a:pPr>
            <a:r>
              <a:rPr lang="en-IE" altLang="en-US" sz="1800" b="1" dirty="0">
                <a:latin typeface="Arial" panose="020B0604020202020204" pitchFamily="34" charset="0"/>
              </a:rPr>
              <a:t>within the  </a:t>
            </a:r>
          </a:p>
          <a:p>
            <a:pPr>
              <a:spcBef>
                <a:spcPct val="50000"/>
              </a:spcBef>
              <a:buClrTx/>
              <a:buFontTx/>
              <a:buNone/>
            </a:pPr>
            <a:r>
              <a:rPr lang="en-IE" altLang="en-US" sz="1800" b="1" dirty="0">
                <a:latin typeface="Arial" panose="020B0604020202020204" pitchFamily="34" charset="0"/>
              </a:rPr>
              <a:t>ENTIRE WORKFORCE</a:t>
            </a:r>
            <a:endParaRPr lang="en-GB" altLang="en-US" sz="1800" b="1" dirty="0">
              <a:latin typeface="Arial" panose="020B0604020202020204" pitchFamily="34" charset="0"/>
            </a:endParaRPr>
          </a:p>
        </p:txBody>
      </p:sp>
      <p:sp>
        <p:nvSpPr>
          <p:cNvPr id="184334" name="AutoShape 14"/>
          <p:cNvSpPr>
            <a:spLocks noChangeArrowheads="1"/>
          </p:cNvSpPr>
          <p:nvPr/>
        </p:nvSpPr>
        <p:spPr bwMode="auto">
          <a:xfrm>
            <a:off x="2804375" y="5462049"/>
            <a:ext cx="8310563" cy="1354137"/>
          </a:xfrm>
          <a:prstGeom prst="roundRect">
            <a:avLst>
              <a:gd name="adj" fmla="val 16667"/>
            </a:avLst>
          </a:prstGeom>
          <a:noFill/>
          <a:ln w="25400" algn="ctr">
            <a:solidFill>
              <a:srgbClr val="FF66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IE" sz="2200" b="1" dirty="0">
                <a:effectLst>
                  <a:outerShdw blurRad="38100" dist="38100" dir="2700000" algn="tl">
                    <a:srgbClr val="C0C0C0"/>
                  </a:outerShdw>
                </a:effectLst>
                <a:latin typeface="Arial" charset="0"/>
              </a:rPr>
              <a:t>Real direct participation enables us ALL to work together</a:t>
            </a:r>
          </a:p>
          <a:p>
            <a:pPr algn="ctr">
              <a:defRPr/>
            </a:pPr>
            <a:r>
              <a:rPr lang="en-IE" sz="2200" b="1" dirty="0">
                <a:effectLst>
                  <a:outerShdw blurRad="38100" dist="38100" dir="2700000" algn="tl">
                    <a:srgbClr val="C0C0C0"/>
                  </a:outerShdw>
                </a:effectLst>
                <a:latin typeface="Arial" charset="0"/>
              </a:rPr>
              <a:t>in a new and innovative way --- and so create, not only  the </a:t>
            </a:r>
          </a:p>
          <a:p>
            <a:pPr algn="ctr">
              <a:defRPr/>
            </a:pPr>
            <a:r>
              <a:rPr lang="en-IE" sz="2200" b="1" dirty="0">
                <a:effectLst>
                  <a:outerShdw blurRad="38100" dist="38100" dir="2700000" algn="tl">
                    <a:srgbClr val="C0C0C0"/>
                  </a:outerShdw>
                </a:effectLst>
                <a:latin typeface="Arial" charset="0"/>
              </a:rPr>
              <a:t>“Factories of the Future”…but factories with a FUTURE!!!!!</a:t>
            </a:r>
            <a:endParaRPr lang="en-GB" sz="2200" b="1" dirty="0">
              <a:effectLst>
                <a:outerShdw blurRad="38100" dist="38100" dir="2700000" algn="tl">
                  <a:srgbClr val="C0C0C0"/>
                </a:outerShdw>
              </a:effectLst>
              <a:latin typeface="Arial" charset="0"/>
            </a:endParaRPr>
          </a:p>
        </p:txBody>
      </p:sp>
      <p:sp>
        <p:nvSpPr>
          <p:cNvPr id="25613" name="Rectangle 18"/>
          <p:cNvSpPr>
            <a:spLocks noChangeArrowheads="1"/>
          </p:cNvSpPr>
          <p:nvPr/>
        </p:nvSpPr>
        <p:spPr bwMode="auto">
          <a:xfrm>
            <a:off x="2655150" y="1641245"/>
            <a:ext cx="6964363" cy="3304241"/>
          </a:xfrm>
          <a:prstGeom prst="rect">
            <a:avLst/>
          </a:prstGeom>
          <a:noFill/>
          <a:ln w="31750" algn="ctr">
            <a:solidFill>
              <a:srgbClr val="0000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IE" altLang="en-US" sz="1800">
              <a:latin typeface="Arial" panose="020B0604020202020204" pitchFamily="34" charset="0"/>
            </a:endParaRPr>
          </a:p>
        </p:txBody>
      </p:sp>
      <p:sp>
        <p:nvSpPr>
          <p:cNvPr id="25614" name="AutoShape 13"/>
          <p:cNvSpPr>
            <a:spLocks noChangeArrowheads="1"/>
          </p:cNvSpPr>
          <p:nvPr/>
        </p:nvSpPr>
        <p:spPr bwMode="auto">
          <a:xfrm>
            <a:off x="7546238" y="4978733"/>
            <a:ext cx="361389" cy="417515"/>
          </a:xfrm>
          <a:prstGeom prst="downArrow">
            <a:avLst>
              <a:gd name="adj1" fmla="val 50000"/>
              <a:gd name="adj2" fmla="val 2551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endParaRPr lang="en-IE" altLang="en-US" sz="1800">
              <a:latin typeface="Arial" panose="020B0604020202020204" pitchFamily="34" charset="0"/>
            </a:endParaRPr>
          </a:p>
        </p:txBody>
      </p:sp>
      <p:sp>
        <p:nvSpPr>
          <p:cNvPr id="25617" name="Title 2"/>
          <p:cNvSpPr>
            <a:spLocks noGrp="1"/>
          </p:cNvSpPr>
          <p:nvPr>
            <p:ph type="title"/>
          </p:nvPr>
        </p:nvSpPr>
        <p:spPr>
          <a:xfrm>
            <a:off x="2218259" y="231816"/>
            <a:ext cx="7729728" cy="1188720"/>
          </a:xfrm>
        </p:spPr>
        <p:txBody>
          <a:bodyPr>
            <a:normAutofit fontScale="90000"/>
          </a:bodyPr>
          <a:lstStyle/>
          <a:p>
            <a:r>
              <a:rPr lang="en-IE" altLang="en-US" dirty="0"/>
              <a:t>Our Workplace Innovation Process….</a:t>
            </a:r>
          </a:p>
        </p:txBody>
      </p:sp>
      <p:sp>
        <p:nvSpPr>
          <p:cNvPr id="2" name="Arrow: Circular 1"/>
          <p:cNvSpPr/>
          <p:nvPr/>
        </p:nvSpPr>
        <p:spPr>
          <a:xfrm rot="17989943">
            <a:off x="4237150" y="3258354"/>
            <a:ext cx="721217" cy="824247"/>
          </a:xfrm>
          <a:prstGeom prst="circularArrow">
            <a:avLst>
              <a:gd name="adj1" fmla="val 12500"/>
              <a:gd name="adj2" fmla="val 3306148"/>
              <a:gd name="adj3" fmla="val 20457681"/>
              <a:gd name="adj4" fmla="val 14370812"/>
              <a:gd name="adj5" fmla="val 125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9" name="Arrow: Circular 18"/>
          <p:cNvSpPr/>
          <p:nvPr/>
        </p:nvSpPr>
        <p:spPr>
          <a:xfrm rot="9324662">
            <a:off x="4257109" y="3464936"/>
            <a:ext cx="721217" cy="610190"/>
          </a:xfrm>
          <a:prstGeom prst="circularArrow">
            <a:avLst>
              <a:gd name="adj1" fmla="val 12500"/>
              <a:gd name="adj2" fmla="val 3306148"/>
              <a:gd name="adj3" fmla="val 20457681"/>
              <a:gd name="adj4" fmla="val 10800000"/>
              <a:gd name="adj5" fmla="val 12500"/>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Left Brace 2"/>
          <p:cNvSpPr/>
          <p:nvPr/>
        </p:nvSpPr>
        <p:spPr>
          <a:xfrm>
            <a:off x="6606863" y="2343954"/>
            <a:ext cx="347729" cy="2459865"/>
          </a:xfrm>
          <a:prstGeom prst="leftBrace">
            <a:avLst>
              <a:gd name="adj1" fmla="val 49074"/>
              <a:gd name="adj2" fmla="val 50000"/>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xmlns="" val="324526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a:xfrm>
            <a:off x="2244012" y="797266"/>
            <a:ext cx="7729728" cy="1188720"/>
          </a:xfrm>
        </p:spPr>
        <p:txBody>
          <a:bodyPr/>
          <a:lstStyle/>
          <a:p>
            <a:pPr eaLnBrk="1" hangingPunct="1"/>
            <a:r>
              <a:rPr lang="en-IE" altLang="en-US" dirty="0">
                <a:latin typeface="Calibri" panose="020F0502020204030204" pitchFamily="34" charset="0"/>
              </a:rPr>
              <a:t>In Conclusion</a:t>
            </a:r>
            <a:endParaRPr lang="en-GB" altLang="en-US" dirty="0">
              <a:latin typeface="Calibri" panose="020F0502020204030204" pitchFamily="34" charset="0"/>
            </a:endParaRPr>
          </a:p>
        </p:txBody>
      </p:sp>
      <p:sp>
        <p:nvSpPr>
          <p:cNvPr id="2" name="TextBox 1"/>
          <p:cNvSpPr txBox="1"/>
          <p:nvPr/>
        </p:nvSpPr>
        <p:spPr>
          <a:xfrm>
            <a:off x="1493944" y="2653048"/>
            <a:ext cx="9247031" cy="2554545"/>
          </a:xfrm>
          <a:prstGeom prst="rect">
            <a:avLst/>
          </a:prstGeom>
          <a:noFill/>
        </p:spPr>
        <p:txBody>
          <a:bodyPr wrap="square" rtlCol="0">
            <a:spAutoFit/>
          </a:bodyPr>
          <a:lstStyle/>
          <a:p>
            <a:r>
              <a:rPr lang="en-GB" sz="3200" dirty="0">
                <a:latin typeface="Calibri" panose="020F0502020204030204" pitchFamily="34" charset="0"/>
              </a:rPr>
              <a:t>SIPTU/IDEAS are fully committed to implementation of Direct Participation and Workplace Innovation. We have established a credible reputation for ourselves as serious players in this area.  We see this as the only way to secure Irish manufacturing jobs into the future</a:t>
            </a:r>
          </a:p>
        </p:txBody>
      </p:sp>
      <p:sp>
        <p:nvSpPr>
          <p:cNvPr id="4" name="Slide Number Placeholder 3"/>
          <p:cNvSpPr>
            <a:spLocks noGrp="1"/>
          </p:cNvSpPr>
          <p:nvPr>
            <p:ph type="sldNum" sz="quarter" idx="12"/>
          </p:nvPr>
        </p:nvSpPr>
        <p:spPr/>
        <p:txBody>
          <a:bodyPr/>
          <a:lstStyle/>
          <a:p>
            <a:fld id="{8A7A6979-0714-4377-B894-6BE4C2D6E202}" type="slidenum">
              <a:rPr lang="en-US" smtClean="0"/>
              <a:pPr/>
              <a:t>18</a:t>
            </a:fld>
            <a:endParaRPr lang="en-US" dirty="0"/>
          </a:p>
        </p:txBody>
      </p:sp>
    </p:spTree>
    <p:extLst>
      <p:ext uri="{BB962C8B-B14F-4D97-AF65-F5344CB8AC3E}">
        <p14:creationId xmlns:p14="http://schemas.microsoft.com/office/powerpoint/2010/main" xmlns="" val="197407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938" y="532264"/>
            <a:ext cx="7763573" cy="5773003"/>
          </a:xfrm>
        </p:spPr>
        <p:txBody>
          <a:bodyPr>
            <a:normAutofit/>
          </a:bodyPr>
          <a:lstStyle/>
          <a:p>
            <a:r>
              <a:rPr lang="en-GB" sz="6600" cap="none" dirty="0"/>
              <a:t>Thank you</a:t>
            </a:r>
            <a:r>
              <a:rPr lang="en-GB" sz="6600" dirty="0"/>
              <a:t/>
            </a:r>
            <a:br>
              <a:rPr lang="en-GB" sz="6600" dirty="0"/>
            </a:br>
            <a:r>
              <a:rPr lang="en-GB" sz="6600" dirty="0"/>
              <a:t> </a:t>
            </a:r>
            <a:br>
              <a:rPr lang="en-GB" sz="6600" dirty="0"/>
            </a:br>
            <a:r>
              <a:rPr lang="en-GB" sz="6600" cap="none" dirty="0"/>
              <a:t>for your</a:t>
            </a:r>
            <a:r>
              <a:rPr lang="en-GB" sz="6600" dirty="0"/>
              <a:t/>
            </a:r>
            <a:br>
              <a:rPr lang="en-GB" sz="6600" dirty="0"/>
            </a:br>
            <a:r>
              <a:rPr lang="en-GB" sz="6600" dirty="0"/>
              <a:t/>
            </a:r>
            <a:br>
              <a:rPr lang="en-GB" sz="6600" dirty="0"/>
            </a:br>
            <a:r>
              <a:rPr lang="en-GB" sz="6600" cap="none" dirty="0"/>
              <a:t>Attention</a:t>
            </a:r>
            <a:r>
              <a:rPr lang="en-GB" dirty="0"/>
              <a:t/>
            </a:r>
            <a:br>
              <a:rPr lang="en-GB" dirty="0"/>
            </a:br>
            <a:endParaRPr lang="en-GB" dirty="0"/>
          </a:p>
        </p:txBody>
      </p:sp>
    </p:spTree>
    <p:extLst>
      <p:ext uri="{BB962C8B-B14F-4D97-AF65-F5344CB8AC3E}">
        <p14:creationId xmlns:p14="http://schemas.microsoft.com/office/powerpoint/2010/main" xmlns="" val="316538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2499" y="346506"/>
            <a:ext cx="7729728" cy="1188720"/>
          </a:xfrm>
        </p:spPr>
        <p:txBody>
          <a:bodyPr>
            <a:normAutofit fontScale="90000"/>
          </a:bodyPr>
          <a:lstStyle/>
          <a:p>
            <a:r>
              <a:rPr lang="en-IE" altLang="en-US" dirty="0">
                <a:latin typeface="Calibri" panose="020F0502020204030204" pitchFamily="34" charset="0"/>
              </a:rPr>
              <a:t>Types of Participation Mechanisms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56030519"/>
              </p:ext>
            </p:extLst>
          </p:nvPr>
        </p:nvGraphicFramePr>
        <p:xfrm>
          <a:off x="2191801" y="1706462"/>
          <a:ext cx="7731126" cy="4297660"/>
        </p:xfrm>
        <a:graphic>
          <a:graphicData uri="http://schemas.openxmlformats.org/drawingml/2006/table">
            <a:tbl>
              <a:tblPr firstRow="1" bandRow="1">
                <a:tableStyleId>{5C22544A-7EE6-4342-B048-85BDC9FD1C3A}</a:tableStyleId>
              </a:tblPr>
              <a:tblGrid>
                <a:gridCol w="3865563">
                  <a:extLst>
                    <a:ext uri="{9D8B030D-6E8A-4147-A177-3AD203B41FA5}">
                      <a16:colId xmlns:a16="http://schemas.microsoft.com/office/drawing/2014/main" xmlns="" val="3186796943"/>
                    </a:ext>
                  </a:extLst>
                </a:gridCol>
                <a:gridCol w="3865563">
                  <a:extLst>
                    <a:ext uri="{9D8B030D-6E8A-4147-A177-3AD203B41FA5}">
                      <a16:colId xmlns:a16="http://schemas.microsoft.com/office/drawing/2014/main" xmlns="" val="2517723735"/>
                    </a:ext>
                  </a:extLst>
                </a:gridCol>
              </a:tblGrid>
              <a:tr h="370840">
                <a:tc>
                  <a:txBody>
                    <a:bodyPr/>
                    <a:lstStyle/>
                    <a:p>
                      <a:r>
                        <a:rPr lang="en-IE" sz="1800" dirty="0"/>
                        <a:t>No involvement</a:t>
                      </a:r>
                      <a:endParaRPr lang="en-US" sz="1800" dirty="0"/>
                    </a:p>
                  </a:txBody>
                  <a:tcPr marL="91451" marR="91451" marT="45718" marB="45718"/>
                </a:tc>
                <a:tc>
                  <a:txBody>
                    <a:bodyPr/>
                    <a:lstStyle/>
                    <a:p>
                      <a:r>
                        <a:rPr lang="en-IE" sz="1800" dirty="0"/>
                        <a:t>Management planned &amp; executed  schemes – unilateral  approach</a:t>
                      </a:r>
                      <a:endParaRPr lang="en-US" sz="1800" dirty="0"/>
                    </a:p>
                  </a:txBody>
                  <a:tcPr marL="91451" marR="91451" marT="45718" marB="45718"/>
                </a:tc>
                <a:extLst>
                  <a:ext uri="{0D108BD9-81ED-4DB2-BD59-A6C34878D82A}">
                    <a16:rowId xmlns:a16="http://schemas.microsoft.com/office/drawing/2014/main" xmlns="" val="2570439454"/>
                  </a:ext>
                </a:extLst>
              </a:tr>
              <a:tr h="370840">
                <a:tc>
                  <a:txBody>
                    <a:bodyPr/>
                    <a:lstStyle/>
                    <a:p>
                      <a:r>
                        <a:rPr lang="en-IE" sz="1800" dirty="0"/>
                        <a:t>Information Provision</a:t>
                      </a:r>
                      <a:endParaRPr lang="en-US" sz="1800" dirty="0"/>
                    </a:p>
                  </a:txBody>
                  <a:tcPr marL="91451" marR="91451" marT="45718" marB="45718"/>
                </a:tc>
                <a:tc>
                  <a:txBody>
                    <a:bodyPr/>
                    <a:lstStyle/>
                    <a:p>
                      <a:r>
                        <a:rPr lang="en-IE" sz="1800" dirty="0"/>
                        <a:t>Briefing sessions</a:t>
                      </a:r>
                    </a:p>
                    <a:p>
                      <a:r>
                        <a:rPr lang="en-IE" sz="1800" dirty="0"/>
                        <a:t>Regular Business Updates </a:t>
                      </a:r>
                      <a:endParaRPr lang="en-US" sz="1800" dirty="0"/>
                    </a:p>
                  </a:txBody>
                  <a:tcPr marL="91451" marR="91451" marT="45718" marB="45718"/>
                </a:tc>
                <a:extLst>
                  <a:ext uri="{0D108BD9-81ED-4DB2-BD59-A6C34878D82A}">
                    <a16:rowId xmlns:a16="http://schemas.microsoft.com/office/drawing/2014/main" xmlns="" val="2380737201"/>
                  </a:ext>
                </a:extLst>
              </a:tr>
              <a:tr h="370840">
                <a:tc>
                  <a:txBody>
                    <a:bodyPr/>
                    <a:lstStyle/>
                    <a:p>
                      <a:r>
                        <a:rPr lang="en-IE" sz="1800" dirty="0"/>
                        <a:t>Consultation</a:t>
                      </a:r>
                      <a:endParaRPr lang="en-US" sz="1800" dirty="0"/>
                    </a:p>
                  </a:txBody>
                  <a:tcPr marL="91451" marR="91451" marT="45718" marB="45718"/>
                </a:tc>
                <a:tc>
                  <a:txBody>
                    <a:bodyPr/>
                    <a:lstStyle/>
                    <a:p>
                      <a:r>
                        <a:rPr lang="en-IE" sz="1800" dirty="0"/>
                        <a:t>Advisory committees</a:t>
                      </a:r>
                    </a:p>
                    <a:p>
                      <a:r>
                        <a:rPr lang="en-IE" sz="1800" dirty="0"/>
                        <a:t>Group</a:t>
                      </a:r>
                      <a:r>
                        <a:rPr lang="en-IE" sz="1800" baseline="0" dirty="0"/>
                        <a:t> Forums</a:t>
                      </a:r>
                      <a:endParaRPr lang="en-US" sz="1800" dirty="0"/>
                    </a:p>
                  </a:txBody>
                  <a:tcPr marL="91451" marR="91451" marT="45718" marB="45718"/>
                </a:tc>
                <a:extLst>
                  <a:ext uri="{0D108BD9-81ED-4DB2-BD59-A6C34878D82A}">
                    <a16:rowId xmlns:a16="http://schemas.microsoft.com/office/drawing/2014/main" xmlns="" val="668196948"/>
                  </a:ext>
                </a:extLst>
              </a:tr>
              <a:tr h="370840">
                <a:tc>
                  <a:txBody>
                    <a:bodyPr/>
                    <a:lstStyle/>
                    <a:p>
                      <a:r>
                        <a:rPr lang="en-IE" sz="1800" dirty="0"/>
                        <a:t>Negotiation</a:t>
                      </a:r>
                      <a:endParaRPr lang="en-US" sz="1800" dirty="0"/>
                    </a:p>
                  </a:txBody>
                  <a:tcPr marL="91451" marR="91451" marT="45718" marB="45718"/>
                </a:tc>
                <a:tc>
                  <a:txBody>
                    <a:bodyPr/>
                    <a:lstStyle/>
                    <a:p>
                      <a:r>
                        <a:rPr lang="en-IE" sz="1800" dirty="0"/>
                        <a:t>Productivity Deals,</a:t>
                      </a:r>
                    </a:p>
                    <a:p>
                      <a:r>
                        <a:rPr lang="en-IE" sz="1800" dirty="0"/>
                        <a:t>House</a:t>
                      </a:r>
                      <a:r>
                        <a:rPr lang="en-IE" sz="1800" baseline="0" dirty="0"/>
                        <a:t> Agreements</a:t>
                      </a:r>
                      <a:endParaRPr lang="en-US" sz="1800" dirty="0"/>
                    </a:p>
                  </a:txBody>
                  <a:tcPr marL="91451" marR="91451" marT="45718" marB="45718"/>
                </a:tc>
                <a:extLst>
                  <a:ext uri="{0D108BD9-81ED-4DB2-BD59-A6C34878D82A}">
                    <a16:rowId xmlns:a16="http://schemas.microsoft.com/office/drawing/2014/main" xmlns="" val="2190397538"/>
                  </a:ext>
                </a:extLst>
              </a:tr>
              <a:tr h="370840">
                <a:tc>
                  <a:txBody>
                    <a:bodyPr/>
                    <a:lstStyle/>
                    <a:p>
                      <a:r>
                        <a:rPr lang="en-IE" sz="1800" dirty="0"/>
                        <a:t>Joint Decision Making/</a:t>
                      </a:r>
                    </a:p>
                    <a:p>
                      <a:r>
                        <a:rPr lang="en-IE" sz="1800" dirty="0"/>
                        <a:t>Direct Participation</a:t>
                      </a:r>
                    </a:p>
                    <a:p>
                      <a:endParaRPr lang="en-IE" sz="1800" dirty="0"/>
                    </a:p>
                  </a:txBody>
                  <a:tcPr marL="91451" marR="91451" marT="45718" marB="45718"/>
                </a:tc>
                <a:tc>
                  <a:txBody>
                    <a:bodyPr/>
                    <a:lstStyle/>
                    <a:p>
                      <a:r>
                        <a:rPr lang="en-IE" sz="1800" dirty="0"/>
                        <a:t>Joint union-management</a:t>
                      </a:r>
                      <a:r>
                        <a:rPr lang="en-IE" sz="1800" baseline="0" dirty="0"/>
                        <a:t> bodies with clear Terms of Reference.  Active operational teams that seek to reduce waste, increase uptime, improve yield, by developing skills/knowledge of team members</a:t>
                      </a:r>
                    </a:p>
                  </a:txBody>
                  <a:tcPr marL="91451" marR="91451" marT="45718" marB="45718"/>
                </a:tc>
                <a:extLst>
                  <a:ext uri="{0D108BD9-81ED-4DB2-BD59-A6C34878D82A}">
                    <a16:rowId xmlns:a16="http://schemas.microsoft.com/office/drawing/2014/main" xmlns="" val="3163493334"/>
                  </a:ext>
                </a:extLst>
              </a:tr>
            </a:tbl>
          </a:graphicData>
        </a:graphic>
      </p:graphicFrame>
      <p:sp>
        <p:nvSpPr>
          <p:cNvPr id="4" name="Slide Number Placeholder 3"/>
          <p:cNvSpPr>
            <a:spLocks noGrp="1"/>
          </p:cNvSpPr>
          <p:nvPr>
            <p:ph type="sldNum" sz="quarter" idx="12"/>
          </p:nvPr>
        </p:nvSpPr>
        <p:spPr/>
        <p:txBody>
          <a:bodyPr/>
          <a:lstStyle/>
          <a:p>
            <a:fld id="{8A7A6979-0714-4377-B894-6BE4C2D6E202}" type="slidenum">
              <a:rPr lang="en-US" smtClean="0"/>
              <a:pPr/>
              <a:t>2</a:t>
            </a:fld>
            <a:endParaRPr lang="en-US" dirty="0"/>
          </a:p>
        </p:txBody>
      </p:sp>
      <p:sp>
        <p:nvSpPr>
          <p:cNvPr id="6" name="TextBox 5"/>
          <p:cNvSpPr txBox="1"/>
          <p:nvPr/>
        </p:nvSpPr>
        <p:spPr>
          <a:xfrm>
            <a:off x="2189408" y="6181859"/>
            <a:ext cx="7753082" cy="646331"/>
          </a:xfrm>
          <a:prstGeom prst="rect">
            <a:avLst/>
          </a:prstGeom>
          <a:noFill/>
        </p:spPr>
        <p:txBody>
          <a:bodyPr wrap="square" rtlCol="0">
            <a:spAutoFit/>
          </a:bodyPr>
          <a:lstStyle/>
          <a:p>
            <a:r>
              <a:rPr lang="en-IE" dirty="0"/>
              <a:t>Source: “Participation in Change” Eurofound; Dublin 1990</a:t>
            </a:r>
            <a:endParaRPr lang="en-US" dirty="0"/>
          </a:p>
          <a:p>
            <a:endParaRPr lang="en-GB" dirty="0"/>
          </a:p>
        </p:txBody>
      </p:sp>
    </p:spTree>
    <p:extLst>
      <p:ext uri="{BB962C8B-B14F-4D97-AF65-F5344CB8AC3E}">
        <p14:creationId xmlns:p14="http://schemas.microsoft.com/office/powerpoint/2010/main" xmlns="" val="154038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56823"/>
            <a:ext cx="7729728" cy="1496589"/>
          </a:xfrm>
        </p:spPr>
        <p:txBody>
          <a:bodyPr>
            <a:noAutofit/>
          </a:bodyPr>
          <a:lstStyle/>
          <a:p>
            <a:r>
              <a:rPr lang="en-GB" dirty="0">
                <a:latin typeface="Calibri" panose="020F0502020204030204" pitchFamily="34" charset="0"/>
              </a:rPr>
              <a:t>Definition of </a:t>
            </a:r>
            <a:br>
              <a:rPr lang="en-GB" dirty="0">
                <a:latin typeface="Calibri" panose="020F0502020204030204" pitchFamily="34" charset="0"/>
              </a:rPr>
            </a:br>
            <a:r>
              <a:rPr lang="en-GB" dirty="0">
                <a:latin typeface="Calibri" panose="020F0502020204030204" pitchFamily="34" charset="0"/>
              </a:rPr>
              <a:t>‘Direct Participation’</a:t>
            </a:r>
          </a:p>
        </p:txBody>
      </p:sp>
      <p:sp>
        <p:nvSpPr>
          <p:cNvPr id="3" name="Content Placeholder 2"/>
          <p:cNvSpPr>
            <a:spLocks noGrp="1"/>
          </p:cNvSpPr>
          <p:nvPr>
            <p:ph idx="1"/>
          </p:nvPr>
        </p:nvSpPr>
        <p:spPr>
          <a:xfrm>
            <a:off x="0" y="2638044"/>
            <a:ext cx="12192000" cy="3101983"/>
          </a:xfrm>
        </p:spPr>
        <p:txBody>
          <a:bodyPr>
            <a:normAutofit fontScale="85000" lnSpcReduction="20000"/>
          </a:bodyPr>
          <a:lstStyle/>
          <a:p>
            <a:r>
              <a:rPr lang="en-IE" b="1" i="1" dirty="0">
                <a:latin typeface="Calibri" panose="020F0502020204030204" pitchFamily="34" charset="0"/>
              </a:rPr>
              <a:t>“Opportunities which management provide, or initiatives to which they lend their support, at workplace level, for consultation with and/or delegation of responsibilities and authority for decision-making to their subordinates either as individuals or as groups of employees, relating to the immediate work task, work organisation and/or working conditions”</a:t>
            </a:r>
            <a:endParaRPr lang="en-IE" dirty="0">
              <a:latin typeface="Calibri" panose="020F0502020204030204" pitchFamily="34" charset="0"/>
            </a:endParaRPr>
          </a:p>
          <a:p>
            <a:endParaRPr lang="en-IE" dirty="0">
              <a:latin typeface="Calibri" panose="020F0502020204030204" pitchFamily="34" charset="0"/>
            </a:endParaRPr>
          </a:p>
          <a:p>
            <a:r>
              <a:rPr lang="en-IE" dirty="0">
                <a:latin typeface="Calibri" panose="020F0502020204030204" pitchFamily="34" charset="0"/>
              </a:rPr>
              <a:t>‘Conceptualising Direct Participation in Organisational Change - The EPOC Project’    </a:t>
            </a:r>
            <a:r>
              <a:rPr lang="en-IE" sz="2400" dirty="0">
                <a:latin typeface="Calibri" panose="020F0502020204030204" pitchFamily="34" charset="0"/>
              </a:rPr>
              <a:t>(by John Geary and Keith Sisson </a:t>
            </a:r>
            <a:r>
              <a:rPr lang="en-IE" sz="2400" dirty="0" err="1">
                <a:latin typeface="Calibri" panose="020F0502020204030204" pitchFamily="34" charset="0"/>
              </a:rPr>
              <a:t>Loughlinstown</a:t>
            </a:r>
            <a:r>
              <a:rPr lang="en-IE" sz="2400" dirty="0">
                <a:latin typeface="Calibri" panose="020F0502020204030204" pitchFamily="34" charset="0"/>
              </a:rPr>
              <a:t>, 1994)</a:t>
            </a:r>
          </a:p>
          <a:p>
            <a:endParaRPr lang="en-IE" sz="2400" dirty="0">
              <a:latin typeface="Calibri" panose="020F0502020204030204" pitchFamily="34" charset="0"/>
            </a:endParaRPr>
          </a:p>
          <a:p>
            <a:endParaRPr lang="en-GB"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8A7A6979-0714-4377-B894-6BE4C2D6E202}"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5" name="TextBox 4"/>
          <p:cNvSpPr txBox="1"/>
          <p:nvPr/>
        </p:nvSpPr>
        <p:spPr>
          <a:xfrm>
            <a:off x="0" y="5834130"/>
            <a:ext cx="12192000" cy="923330"/>
          </a:xfrm>
          <a:prstGeom prst="rect">
            <a:avLst/>
          </a:prstGeom>
          <a:solidFill>
            <a:schemeClr val="tx1"/>
          </a:solidFill>
        </p:spPr>
        <p:txBody>
          <a:bodyPr wrap="square" rtlCol="0">
            <a:spAutoFit/>
          </a:bodyPr>
          <a:lstStyle/>
          <a:p>
            <a:r>
              <a:rPr lang="en-IE" dirty="0">
                <a:solidFill>
                  <a:srgbClr val="0000FF"/>
                </a:solidFill>
                <a:latin typeface="Calibri" panose="020F0502020204030204" pitchFamily="34" charset="0"/>
              </a:rPr>
              <a:t>https://www.google.ie/</a:t>
            </a:r>
            <a:r>
              <a:rPr lang="en-IE" dirty="0" err="1">
                <a:solidFill>
                  <a:srgbClr val="0000FF"/>
                </a:solidFill>
                <a:latin typeface="Calibri" panose="020F0502020204030204" pitchFamily="34" charset="0"/>
              </a:rPr>
              <a:t>search?q</a:t>
            </a:r>
            <a:r>
              <a:rPr lang="en-IE" dirty="0">
                <a:solidFill>
                  <a:srgbClr val="0000FF"/>
                </a:solidFill>
                <a:latin typeface="Calibri" panose="020F0502020204030204" pitchFamily="34" charset="0"/>
              </a:rPr>
              <a:t>=</a:t>
            </a:r>
            <a:r>
              <a:rPr lang="en-IE" dirty="0" err="1">
                <a:solidFill>
                  <a:srgbClr val="0000FF"/>
                </a:solidFill>
                <a:latin typeface="Calibri" panose="020F0502020204030204" pitchFamily="34" charset="0"/>
              </a:rPr>
              <a:t>Conceptualising+Direct+Participation+in+Organisational+Change</a:t>
            </a:r>
            <a:r>
              <a:rPr lang="en-IE" dirty="0">
                <a:solidFill>
                  <a:srgbClr val="0000FF"/>
                </a:solidFill>
                <a:latin typeface="Calibri" panose="020F0502020204030204" pitchFamily="34" charset="0"/>
              </a:rPr>
              <a:t>+-+</a:t>
            </a:r>
            <a:r>
              <a:rPr lang="en-IE" dirty="0" err="1">
                <a:solidFill>
                  <a:srgbClr val="0000FF"/>
                </a:solidFill>
                <a:latin typeface="Calibri" panose="020F0502020204030204" pitchFamily="34" charset="0"/>
              </a:rPr>
              <a:t>The+EPOC+Project&amp;rlz</a:t>
            </a:r>
            <a:r>
              <a:rPr lang="en-IE" dirty="0">
                <a:solidFill>
                  <a:srgbClr val="0000FF"/>
                </a:solidFill>
                <a:latin typeface="Calibri" panose="020F0502020204030204" pitchFamily="34" charset="0"/>
              </a:rPr>
              <a:t>=1C1WPZB_enIE678IE678&amp;oq=</a:t>
            </a:r>
            <a:r>
              <a:rPr lang="en-IE" dirty="0" err="1">
                <a:solidFill>
                  <a:srgbClr val="0000FF"/>
                </a:solidFill>
                <a:latin typeface="Calibri" panose="020F0502020204030204" pitchFamily="34" charset="0"/>
              </a:rPr>
              <a:t>Conceptualising+Direct+Participation+in+Organisational+Change</a:t>
            </a:r>
            <a:r>
              <a:rPr lang="en-IE" dirty="0">
                <a:solidFill>
                  <a:srgbClr val="0000FF"/>
                </a:solidFill>
                <a:latin typeface="Calibri" panose="020F0502020204030204" pitchFamily="34" charset="0"/>
              </a:rPr>
              <a:t>+-+</a:t>
            </a:r>
            <a:r>
              <a:rPr lang="en-IE" dirty="0" err="1">
                <a:solidFill>
                  <a:srgbClr val="0000FF"/>
                </a:solidFill>
                <a:latin typeface="Calibri" panose="020F0502020204030204" pitchFamily="34" charset="0"/>
              </a:rPr>
              <a:t>The+EPOC+Project&amp;aqs</a:t>
            </a:r>
            <a:r>
              <a:rPr lang="en-IE" dirty="0">
                <a:solidFill>
                  <a:srgbClr val="0000FF"/>
                </a:solidFill>
                <a:latin typeface="Calibri" panose="020F0502020204030204" pitchFamily="34" charset="0"/>
              </a:rPr>
              <a:t>=chrome..69i57.3098j0j8&amp;sourceid=</a:t>
            </a:r>
            <a:r>
              <a:rPr lang="en-IE" dirty="0" err="1">
                <a:solidFill>
                  <a:srgbClr val="0000FF"/>
                </a:solidFill>
                <a:latin typeface="Calibri" panose="020F0502020204030204" pitchFamily="34" charset="0"/>
              </a:rPr>
              <a:t>chrome&amp;ie</a:t>
            </a:r>
            <a:r>
              <a:rPr lang="en-IE" dirty="0">
                <a:solidFill>
                  <a:srgbClr val="0000FF"/>
                </a:solidFill>
                <a:latin typeface="Calibri" panose="020F0502020204030204" pitchFamily="34" charset="0"/>
              </a:rPr>
              <a:t>=UTF-8 </a:t>
            </a:r>
          </a:p>
        </p:txBody>
      </p:sp>
      <p:pic>
        <p:nvPicPr>
          <p:cNvPr id="6" name="Picture 5"/>
          <p:cNvPicPr>
            <a:picLocks noChangeAspect="1"/>
          </p:cNvPicPr>
          <p:nvPr/>
        </p:nvPicPr>
        <p:blipFill>
          <a:blip r:embed="rId2"/>
          <a:stretch>
            <a:fillRect/>
          </a:stretch>
        </p:blipFill>
        <p:spPr>
          <a:xfrm rot="890301">
            <a:off x="10702343" y="406850"/>
            <a:ext cx="1208753" cy="1763240"/>
          </a:xfrm>
          <a:prstGeom prst="rect">
            <a:avLst/>
          </a:prstGeom>
        </p:spPr>
      </p:pic>
    </p:spTree>
    <p:extLst>
      <p:ext uri="{BB962C8B-B14F-4D97-AF65-F5344CB8AC3E}">
        <p14:creationId xmlns:p14="http://schemas.microsoft.com/office/powerpoint/2010/main" xmlns="" val="52573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45" y="964692"/>
            <a:ext cx="10376079" cy="1188720"/>
          </a:xfrm>
        </p:spPr>
        <p:txBody>
          <a:bodyPr>
            <a:normAutofit/>
          </a:bodyPr>
          <a:lstStyle/>
          <a:p>
            <a:r>
              <a:rPr lang="en-GB" dirty="0"/>
              <a:t>Prevalence of Direct Participation </a:t>
            </a:r>
          </a:p>
        </p:txBody>
      </p:sp>
      <p:sp>
        <p:nvSpPr>
          <p:cNvPr id="3" name="Content Placeholder 2"/>
          <p:cNvSpPr>
            <a:spLocks noGrp="1"/>
          </p:cNvSpPr>
          <p:nvPr>
            <p:ph idx="1"/>
          </p:nvPr>
        </p:nvSpPr>
        <p:spPr/>
        <p:txBody>
          <a:bodyPr/>
          <a:lstStyle/>
          <a:p>
            <a:r>
              <a:rPr lang="en-GB" dirty="0"/>
              <a:t>In Ireland with IDEAS Institute experience and Methodology </a:t>
            </a:r>
            <a:r>
              <a:rPr lang="en-GB" i="1" dirty="0"/>
              <a:t>‘Workplace Innovation’ </a:t>
            </a:r>
            <a:r>
              <a:rPr lang="en-GB" dirty="0"/>
              <a:t>amounts to Direct Participation</a:t>
            </a:r>
          </a:p>
          <a:p>
            <a:r>
              <a:rPr lang="en-GB" dirty="0"/>
              <a:t>The team structure set-up is </a:t>
            </a:r>
            <a:r>
              <a:rPr lang="en-GB" dirty="0" err="1"/>
              <a:t>delegative</a:t>
            </a:r>
            <a:endParaRPr lang="en-GB" dirty="0"/>
          </a:p>
          <a:p>
            <a:pPr lvl="2">
              <a:buFont typeface="Gill Sans MT" panose="020B0502020104020203" pitchFamily="34" charset="0"/>
              <a:buChar char="–"/>
            </a:pPr>
            <a:r>
              <a:rPr lang="en-GB" dirty="0"/>
              <a:t>Teams set their own goals and have autonomy on how to achieve these</a:t>
            </a:r>
          </a:p>
        </p:txBody>
      </p:sp>
      <p:sp>
        <p:nvSpPr>
          <p:cNvPr id="4" name="Slide Number Placeholder 3"/>
          <p:cNvSpPr>
            <a:spLocks noGrp="1"/>
          </p:cNvSpPr>
          <p:nvPr>
            <p:ph type="sldNum" sz="quarter" idx="12"/>
          </p:nvPr>
        </p:nvSpPr>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xmlns="" val="36910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785611" y="2638044"/>
            <a:ext cx="10612191" cy="3994576"/>
          </a:xfrm>
        </p:spPr>
        <p:txBody>
          <a:bodyPr>
            <a:normAutofit fontScale="55000" lnSpcReduction="20000"/>
          </a:bodyPr>
          <a:lstStyle/>
          <a:p>
            <a:endParaRPr lang="en-IE" altLang="en-US" sz="3600" dirty="0"/>
          </a:p>
          <a:p>
            <a:r>
              <a:rPr lang="en-IE" altLang="en-US" sz="5100" dirty="0">
                <a:latin typeface="Calibri" panose="020F0502020204030204" pitchFamily="34" charset="0"/>
              </a:rPr>
              <a:t>We developed a unique joint union-management approach which:</a:t>
            </a:r>
          </a:p>
          <a:p>
            <a:r>
              <a:rPr lang="en-IE" altLang="en-US" sz="5100" dirty="0">
                <a:latin typeface="Calibri" panose="020F0502020204030204" pitchFamily="34" charset="0"/>
              </a:rPr>
              <a:t>Acknowledges the existing skills/experience of the </a:t>
            </a:r>
            <a:r>
              <a:rPr lang="en-IE" altLang="en-US" sz="5100" b="1" u="sng" dirty="0">
                <a:latin typeface="Calibri" panose="020F0502020204030204" pitchFamily="34" charset="0"/>
              </a:rPr>
              <a:t>entire</a:t>
            </a:r>
            <a:r>
              <a:rPr lang="en-IE" altLang="en-US" sz="5100" dirty="0">
                <a:latin typeface="Calibri" panose="020F0502020204030204" pitchFamily="34" charset="0"/>
              </a:rPr>
              <a:t> workforce (operators, craftsmen and managers)</a:t>
            </a:r>
          </a:p>
          <a:p>
            <a:r>
              <a:rPr lang="en-IE" altLang="en-US" sz="5100" dirty="0">
                <a:latin typeface="Calibri" panose="020F0502020204030204" pitchFamily="34" charset="0"/>
              </a:rPr>
              <a:t>Encourages engagement, builds trust </a:t>
            </a:r>
          </a:p>
          <a:p>
            <a:r>
              <a:rPr lang="en-IE" altLang="en-US" sz="5100" dirty="0">
                <a:latin typeface="Calibri" panose="020F0502020204030204" pitchFamily="34" charset="0"/>
              </a:rPr>
              <a:t>Through genuine employee involvement we can  then unlock the highly creative, and largely untapped, potential within the entire workforce</a:t>
            </a:r>
          </a:p>
          <a:p>
            <a:r>
              <a:rPr lang="en-IE" altLang="en-US" sz="5100" dirty="0">
                <a:latin typeface="Calibri" panose="020F0502020204030204" pitchFamily="34" charset="0"/>
              </a:rPr>
              <a:t>We now refer to this process as </a:t>
            </a:r>
            <a:r>
              <a:rPr lang="en-IE" altLang="en-US" sz="5100" b="1" i="1" dirty="0">
                <a:latin typeface="Calibri" panose="020F0502020204030204" pitchFamily="34" charset="0"/>
              </a:rPr>
              <a:t>‘Workplace Innovation’</a:t>
            </a:r>
            <a:endParaRPr lang="en-US" altLang="en-US" sz="5100" b="1" i="1" dirty="0">
              <a:latin typeface="Calibri" panose="020F0502020204030204" pitchFamily="34" charset="0"/>
            </a:endParaRPr>
          </a:p>
          <a:p>
            <a:endParaRPr lang="en-US" altLang="en-US" dirty="0"/>
          </a:p>
        </p:txBody>
      </p:sp>
      <p:sp>
        <p:nvSpPr>
          <p:cNvPr id="2" name="Title 1"/>
          <p:cNvSpPr>
            <a:spLocks noGrp="1"/>
          </p:cNvSpPr>
          <p:nvPr>
            <p:ph type="title"/>
          </p:nvPr>
        </p:nvSpPr>
        <p:spPr>
          <a:xfrm>
            <a:off x="798491" y="552568"/>
            <a:ext cx="10625071" cy="1804266"/>
          </a:xfrm>
        </p:spPr>
        <p:txBody>
          <a:bodyPr>
            <a:noAutofit/>
          </a:bodyPr>
          <a:lstStyle/>
          <a:p>
            <a:r>
              <a:rPr lang="en-IE" altLang="en-US" dirty="0">
                <a:latin typeface="Calibri" panose="020F0502020204030204" pitchFamily="34" charset="0"/>
              </a:rPr>
              <a:t>Direct Participation.., as developed and delivered by The IDEAS Institute</a:t>
            </a:r>
            <a:endParaRPr lang="en-GB"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xmlns="" val="964912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Collective Agreements</a:t>
            </a:r>
          </a:p>
        </p:txBody>
      </p:sp>
      <p:sp>
        <p:nvSpPr>
          <p:cNvPr id="3" name="Content Placeholder 2"/>
          <p:cNvSpPr>
            <a:spLocks noGrp="1"/>
          </p:cNvSpPr>
          <p:nvPr>
            <p:ph idx="1"/>
          </p:nvPr>
        </p:nvSpPr>
        <p:spPr>
          <a:xfrm>
            <a:off x="2244015" y="2444862"/>
            <a:ext cx="7729728" cy="1663500"/>
          </a:xfrm>
        </p:spPr>
        <p:txBody>
          <a:bodyPr/>
          <a:lstStyle/>
          <a:p>
            <a:r>
              <a:rPr lang="en-GB" dirty="0"/>
              <a:t>Success is dependant on collective agreements between representatives of Employer and representatives of Employees</a:t>
            </a:r>
          </a:p>
        </p:txBody>
      </p:sp>
      <p:sp>
        <p:nvSpPr>
          <p:cNvPr id="4" name="Slide Number Placeholder 3"/>
          <p:cNvSpPr>
            <a:spLocks noGrp="1"/>
          </p:cNvSpPr>
          <p:nvPr>
            <p:ph type="sldNum" sz="quarter" idx="12"/>
          </p:nvPr>
        </p:nvSpPr>
        <p:spPr/>
        <p:txBody>
          <a:bodyPr/>
          <a:lstStyle/>
          <a:p>
            <a:fld id="{8A7A6979-0714-4377-B894-6BE4C2D6E202}" type="slidenum">
              <a:rPr lang="en-US" smtClean="0"/>
              <a:pPr/>
              <a:t>6</a:t>
            </a:fld>
            <a:endParaRPr lang="en-US" dirty="0"/>
          </a:p>
        </p:txBody>
      </p:sp>
      <p:sp>
        <p:nvSpPr>
          <p:cNvPr id="5" name="TextBox 4"/>
          <p:cNvSpPr txBox="1"/>
          <p:nvPr/>
        </p:nvSpPr>
        <p:spPr>
          <a:xfrm>
            <a:off x="2215166" y="4082603"/>
            <a:ext cx="8435662" cy="1938992"/>
          </a:xfrm>
          <a:prstGeom prst="rect">
            <a:avLst/>
          </a:prstGeom>
          <a:noFill/>
        </p:spPr>
        <p:txBody>
          <a:bodyPr wrap="square" rtlCol="0">
            <a:spAutoFit/>
          </a:bodyPr>
          <a:lstStyle/>
          <a:p>
            <a:pPr marL="800100" lvl="1" indent="-342900">
              <a:buFont typeface="Arial" panose="020B0604020202020204" pitchFamily="34" charset="0"/>
              <a:buChar char="–"/>
            </a:pPr>
            <a:r>
              <a:rPr lang="en-IE" sz="2400" b="1" i="1" dirty="0"/>
              <a:t>“At each organisation, trade union representation also functioned as a source of employee support by ensuring that innovations were introduced with due regard for employee rights, and the principles for change were negotiated as part of broader collective agreements”</a:t>
            </a:r>
            <a:endParaRPr lang="en-GB" sz="2400" b="1" i="1" dirty="0"/>
          </a:p>
        </p:txBody>
      </p:sp>
      <p:sp>
        <p:nvSpPr>
          <p:cNvPr id="6" name="TextBox 5"/>
          <p:cNvSpPr txBox="1"/>
          <p:nvPr/>
        </p:nvSpPr>
        <p:spPr>
          <a:xfrm>
            <a:off x="2305318" y="5937161"/>
            <a:ext cx="8950817" cy="646331"/>
          </a:xfrm>
          <a:prstGeom prst="rect">
            <a:avLst/>
          </a:prstGeom>
          <a:noFill/>
        </p:spPr>
        <p:txBody>
          <a:bodyPr wrap="square" rtlCol="0">
            <a:spAutoFit/>
          </a:bodyPr>
          <a:lstStyle/>
          <a:p>
            <a:pPr lvl="2"/>
            <a:r>
              <a:rPr lang="en-IE" b="1" i="1" dirty="0"/>
              <a:t>“Work Organisation and Innovation in Ireland”  </a:t>
            </a:r>
            <a:r>
              <a:rPr lang="en-GB" dirty="0">
                <a:latin typeface="Calibri" panose="020F0502020204030204" pitchFamily="34" charset="0"/>
              </a:rPr>
              <a:t>Annette Cox </a:t>
            </a:r>
            <a:r>
              <a:rPr lang="en-GB" i="1" dirty="0">
                <a:latin typeface="Calibri" panose="020F0502020204030204" pitchFamily="34" charset="0"/>
              </a:rPr>
              <a:t>Eurofound 2013</a:t>
            </a:r>
            <a:endParaRPr lang="en-GB" dirty="0">
              <a:latin typeface="Calibri" panose="020F0502020204030204" pitchFamily="34" charset="0"/>
            </a:endParaRPr>
          </a:p>
          <a:p>
            <a:endParaRPr lang="en-GB" dirty="0"/>
          </a:p>
        </p:txBody>
      </p:sp>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rot="1639061">
            <a:off x="10346324" y="580413"/>
            <a:ext cx="1540484" cy="1704388"/>
          </a:xfrm>
          <a:prstGeom prst="rect">
            <a:avLst/>
          </a:prstGeom>
          <a:noFill/>
          <a:ln>
            <a:noFill/>
          </a:ln>
        </p:spPr>
      </p:pic>
    </p:spTree>
    <p:extLst>
      <p:ext uri="{BB962C8B-B14F-4D97-AF65-F5344CB8AC3E}">
        <p14:creationId xmlns:p14="http://schemas.microsoft.com/office/powerpoint/2010/main" xmlns="" val="384778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i="1" dirty="0" err="1"/>
              <a:t>Delegative</a:t>
            </a:r>
            <a:r>
              <a:rPr lang="en-IE" i="1" dirty="0"/>
              <a:t> Participation</a:t>
            </a:r>
            <a:r>
              <a:rPr lang="en-IE" dirty="0"/>
              <a:t/>
            </a:r>
            <a:br>
              <a:rPr lang="en-IE" dirty="0"/>
            </a:br>
            <a:endParaRPr lang="en-GB" dirty="0"/>
          </a:p>
        </p:txBody>
      </p:sp>
      <p:sp>
        <p:nvSpPr>
          <p:cNvPr id="3" name="Content Placeholder 2"/>
          <p:cNvSpPr>
            <a:spLocks noGrp="1"/>
          </p:cNvSpPr>
          <p:nvPr>
            <p:ph idx="1"/>
          </p:nvPr>
        </p:nvSpPr>
        <p:spPr/>
        <p:txBody>
          <a:bodyPr>
            <a:normAutofit/>
          </a:bodyPr>
          <a:lstStyle/>
          <a:p>
            <a:r>
              <a:rPr lang="en-IE" b="1" i="1" dirty="0"/>
              <a:t>“With </a:t>
            </a:r>
            <a:r>
              <a:rPr lang="en-IE" b="1" i="1" dirty="0" err="1"/>
              <a:t>delegative</a:t>
            </a:r>
            <a:r>
              <a:rPr lang="en-IE" b="1" i="1" dirty="0"/>
              <a:t> participation, responsibility for what has traditionally been an area of management decision-making is placed largely in employees’ hands”</a:t>
            </a:r>
          </a:p>
          <a:p>
            <a:pPr marL="228600" lvl="1" indent="0">
              <a:buNone/>
            </a:pPr>
            <a:r>
              <a:rPr lang="en-IE" sz="1600" dirty="0"/>
              <a:t>(</a:t>
            </a:r>
            <a:r>
              <a:rPr lang="en-GB" sz="1600" b="1" dirty="0"/>
              <a:t>Sisson and Geary pg. 3) </a:t>
            </a:r>
            <a:endParaRPr lang="en-IE" sz="1600" dirty="0"/>
          </a:p>
          <a:p>
            <a:endParaRPr lang="en-GB" dirty="0"/>
          </a:p>
        </p:txBody>
      </p:sp>
      <p:sp>
        <p:nvSpPr>
          <p:cNvPr id="4" name="Slide Number Placeholder 3"/>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5" name="Picture 4"/>
          <p:cNvPicPr>
            <a:picLocks noChangeAspect="1"/>
          </p:cNvPicPr>
          <p:nvPr/>
        </p:nvPicPr>
        <p:blipFill>
          <a:blip r:embed="rId2"/>
          <a:stretch>
            <a:fillRect/>
          </a:stretch>
        </p:blipFill>
        <p:spPr>
          <a:xfrm rot="890301">
            <a:off x="10702343" y="406850"/>
            <a:ext cx="1208753" cy="1763240"/>
          </a:xfrm>
          <a:prstGeom prst="rect">
            <a:avLst/>
          </a:prstGeom>
        </p:spPr>
      </p:pic>
    </p:spTree>
    <p:extLst>
      <p:ext uri="{BB962C8B-B14F-4D97-AF65-F5344CB8AC3E}">
        <p14:creationId xmlns:p14="http://schemas.microsoft.com/office/powerpoint/2010/main" xmlns="" val="193676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841679" y="964692"/>
            <a:ext cx="8744755" cy="1188720"/>
          </a:xfrm>
        </p:spPr>
        <p:txBody>
          <a:bodyPr>
            <a:noAutofit/>
          </a:bodyPr>
          <a:lstStyle/>
          <a:p>
            <a:r>
              <a:rPr lang="en-IE" altLang="en-US" dirty="0"/>
              <a:t>A Realisation of the Value of Participation…at last!!!!</a:t>
            </a:r>
            <a:endParaRPr lang="en-US" altLang="en-US" dirty="0"/>
          </a:p>
        </p:txBody>
      </p:sp>
      <p:sp>
        <p:nvSpPr>
          <p:cNvPr id="7173" name="Content Placeholder 5"/>
          <p:cNvSpPr>
            <a:spLocks noGrp="1"/>
          </p:cNvSpPr>
          <p:nvPr>
            <p:ph idx="1"/>
          </p:nvPr>
        </p:nvSpPr>
        <p:spPr>
          <a:xfrm>
            <a:off x="1815921" y="2202288"/>
            <a:ext cx="8770513" cy="3537740"/>
          </a:xfrm>
        </p:spPr>
        <p:txBody>
          <a:bodyPr>
            <a:normAutofit fontScale="62500" lnSpcReduction="20000"/>
          </a:bodyPr>
          <a:lstStyle/>
          <a:p>
            <a:endParaRPr lang="en-IE" altLang="en-US" dirty="0"/>
          </a:p>
          <a:p>
            <a:endParaRPr lang="en-IE" altLang="en-US" dirty="0"/>
          </a:p>
          <a:p>
            <a:r>
              <a:rPr lang="en-IE" altLang="en-US" sz="4600" dirty="0"/>
              <a:t>“…. The mental capacity of our people to solve problems and improve performance, is the key to sustained competitiveness.  We need to maximise the potential of our people to deliver improved productivity using proven tools and techniques”……. </a:t>
            </a:r>
          </a:p>
          <a:p>
            <a:endParaRPr lang="en-IE" altLang="en-US" dirty="0"/>
          </a:p>
          <a:p>
            <a:r>
              <a:rPr lang="en-IE" altLang="en-US" sz="2200" dirty="0"/>
              <a:t>Source: “Applied Benchmarking for Competitiveness – A Guide for SME Owner/Managers”    Richard Keegan and Eddie O’Kelly  2004  Oak Tree Press, Cork </a:t>
            </a:r>
            <a:endParaRPr lang="en-US" altLang="en-US" sz="2200" dirty="0"/>
          </a:p>
        </p:txBody>
      </p:sp>
      <p:sp>
        <p:nvSpPr>
          <p:cNvPr id="2" name="Slide Number Placeholder 1"/>
          <p:cNvSpPr>
            <a:spLocks noGrp="1"/>
          </p:cNvSpPr>
          <p:nvPr>
            <p:ph type="sldNum" sz="quarter" idx="12"/>
          </p:nvPr>
        </p:nvSpPr>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xmlns="" val="374481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67248" y="707242"/>
            <a:ext cx="8229600" cy="1443529"/>
          </a:xfrm>
        </p:spPr>
        <p:txBody>
          <a:bodyPr>
            <a:noAutofit/>
          </a:bodyPr>
          <a:lstStyle/>
          <a:p>
            <a:r>
              <a:rPr lang="en-IE" altLang="en-US" dirty="0"/>
              <a:t>The  Reality…facing every business!!!!!!!     </a:t>
            </a:r>
            <a:endParaRPr lang="en-US" altLang="en-US" dirty="0"/>
          </a:p>
        </p:txBody>
      </p:sp>
      <p:sp>
        <p:nvSpPr>
          <p:cNvPr id="3" name="Content Placeholder 2"/>
          <p:cNvSpPr>
            <a:spLocks noGrp="1"/>
          </p:cNvSpPr>
          <p:nvPr>
            <p:ph idx="1"/>
          </p:nvPr>
        </p:nvSpPr>
        <p:spPr>
          <a:xfrm>
            <a:off x="1867437" y="2638044"/>
            <a:ext cx="8332631" cy="3101983"/>
          </a:xfrm>
        </p:spPr>
        <p:txBody>
          <a:bodyPr>
            <a:normAutofit fontScale="85000" lnSpcReduction="20000"/>
          </a:bodyPr>
          <a:lstStyle/>
          <a:p>
            <a:pPr marL="0" indent="0">
              <a:buNone/>
              <a:defRPr/>
            </a:pPr>
            <a:endParaRPr lang="en-IE" dirty="0"/>
          </a:p>
          <a:p>
            <a:pPr>
              <a:defRPr/>
            </a:pPr>
            <a:endParaRPr lang="en-IE" dirty="0"/>
          </a:p>
          <a:p>
            <a:pPr>
              <a:defRPr/>
            </a:pPr>
            <a:r>
              <a:rPr lang="en-IE" sz="3500" dirty="0"/>
              <a:t>……”We must change, develop and improve, if we are to ensure survival and growth into the future”…..</a:t>
            </a:r>
          </a:p>
          <a:p>
            <a:pPr>
              <a:defRPr/>
            </a:pPr>
            <a:endParaRPr lang="en-IE" dirty="0"/>
          </a:p>
          <a:p>
            <a:pPr>
              <a:defRPr/>
            </a:pPr>
            <a:r>
              <a:rPr lang="en-IE" sz="1500" dirty="0"/>
              <a:t>(Applied Benchmarking for Competitiveness – A Guide for SME Owners/Managers” by Richard Keegan and Eddie O’Kelly  Oaktree Press Cork  Ireland 2004)</a:t>
            </a:r>
          </a:p>
          <a:p>
            <a:pPr>
              <a:defRPr/>
            </a:pPr>
            <a:endParaRPr lang="en-IE" sz="1200" dirty="0"/>
          </a:p>
        </p:txBody>
      </p:sp>
      <p:sp>
        <p:nvSpPr>
          <p:cNvPr id="2" name="Slide Number Placeholder 1"/>
          <p:cNvSpPr>
            <a:spLocks noGrp="1"/>
          </p:cNvSpPr>
          <p:nvPr>
            <p:ph type="sldNum" sz="quarter" idx="12"/>
          </p:nvPr>
        </p:nvSpPr>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xmlns="" val="74547729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0BDC4BB7-8AF9-46FD-8C32-AB93AC9C4100}"/>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779</TotalTime>
  <Words>1691</Words>
  <Application>Microsoft Office PowerPoint</Application>
  <PresentationFormat>Custom</PresentationFormat>
  <Paragraphs>278</Paragraphs>
  <Slides>19</Slides>
  <Notes>8</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Parcel</vt:lpstr>
      <vt:lpstr>1_Custom Design</vt:lpstr>
      <vt:lpstr>Custom Design</vt:lpstr>
      <vt:lpstr>   2nd Steering Committee Meeting  Royal Holloway  University of London 15th May 2017  </vt:lpstr>
      <vt:lpstr>Types of Participation Mechanisms</vt:lpstr>
      <vt:lpstr>Definition of  ‘Direct Participation’</vt:lpstr>
      <vt:lpstr>Prevalence of Direct Participation </vt:lpstr>
      <vt:lpstr>Direct Participation.., as developed and delivered by The IDEAS Institute</vt:lpstr>
      <vt:lpstr>Collective Agreements</vt:lpstr>
      <vt:lpstr>Delegative Participation </vt:lpstr>
      <vt:lpstr>A Realisation of the Value of Participation…at last!!!!</vt:lpstr>
      <vt:lpstr>The  Reality…facing every business!!!!!!!     </vt:lpstr>
      <vt:lpstr>THE FUTURE………</vt:lpstr>
      <vt:lpstr>The Challenge…………………………</vt:lpstr>
      <vt:lpstr>When Major Change is to be Implemented,  3 Options may be considered:-</vt:lpstr>
      <vt:lpstr>Our approach draws on each option – and combines all three…………..!!</vt:lpstr>
      <vt:lpstr>OUR MODEL – Establish a Joint approach involving all players..</vt:lpstr>
      <vt:lpstr>Slide 15</vt:lpstr>
      <vt:lpstr>Current list of companies engaged ……</vt:lpstr>
      <vt:lpstr>Our Workplace Innovation Process….</vt:lpstr>
      <vt:lpstr>In Conclusion</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Direct Employee Participation and its Impact on Industrial Relations at Company Level</dc:title>
  <dc:creator>Sylvester Cronin</dc:creator>
  <cp:lastModifiedBy>iatanasova</cp:lastModifiedBy>
  <cp:revision>46</cp:revision>
  <cp:lastPrinted>2017-05-12T16:28:28Z</cp:lastPrinted>
  <dcterms:created xsi:type="dcterms:W3CDTF">2017-01-11T16:38:24Z</dcterms:created>
  <dcterms:modified xsi:type="dcterms:W3CDTF">2017-05-19T08:09:21Z</dcterms:modified>
</cp:coreProperties>
</file>