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7"/>
  </p:notesMasterIdLst>
  <p:sldIdLst>
    <p:sldId id="288" r:id="rId2"/>
    <p:sldId id="261" r:id="rId3"/>
    <p:sldId id="287" r:id="rId4"/>
    <p:sldId id="283" r:id="rId5"/>
    <p:sldId id="284" r:id="rId6"/>
    <p:sldId id="285" r:id="rId7"/>
    <p:sldId id="263" r:id="rId8"/>
    <p:sldId id="286" r:id="rId9"/>
    <p:sldId id="279" r:id="rId10"/>
    <p:sldId id="291" r:id="rId11"/>
    <p:sldId id="292" r:id="rId12"/>
    <p:sldId id="293" r:id="rId13"/>
    <p:sldId id="294" r:id="rId14"/>
    <p:sldId id="295" r:id="rId15"/>
    <p:sldId id="28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D88223D-F899-43E5-AA44-C6911CA4A3D8}">
  <a:tblStyle styleId="{4D88223D-F899-43E5-AA44-C6911CA4A3D8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2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7290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9E0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818062" y="805650"/>
            <a:ext cx="7507875" cy="3532200"/>
          </a:xfrm>
          <a:custGeom>
            <a:avLst/>
            <a:gdLst/>
            <a:ahLst/>
            <a:cxnLst/>
            <a:rect l="0" t="0" r="0" b="0"/>
            <a:pathLst>
              <a:path w="300315" h="141288" extrusionOk="0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w="152400" cap="flat" cmpd="sng">
            <a:solidFill>
              <a:srgbClr val="FFFFFF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296350" y="1991850"/>
            <a:ext cx="45512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840975" y="9560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81052" y="9560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59950" y="274275"/>
            <a:ext cx="8624125" cy="4594950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753900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319596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5885291" y="971550"/>
            <a:ext cx="2440499" cy="324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558124" y="550425"/>
            <a:ext cx="8028197" cy="4042637"/>
          </a:xfrm>
          <a:custGeom>
            <a:avLst/>
            <a:gdLst/>
            <a:ahLst/>
            <a:cxnLst/>
            <a:rect l="0" t="0" r="0" b="0"/>
            <a:pathLst>
              <a:path w="344965" h="183798" extrusionOk="0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w="76200" cap="flat" cmpd="sng">
            <a:solidFill>
              <a:srgbClr val="FF9E00"/>
            </a:solidFill>
            <a:prstDash val="solid"/>
            <a:miter/>
            <a:headEnd type="none" w="lg" len="lg"/>
            <a:tailEnd type="none" w="lg" len="lg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Clr>
                <a:srgbClr val="999999"/>
              </a:buClr>
              <a:buSzPct val="100000"/>
              <a:buFont typeface="Montserrat"/>
              <a:buNone/>
              <a:defRPr sz="1200" b="1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16650" y="950850"/>
            <a:ext cx="7310699" cy="32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CCCCC"/>
              </a:buClr>
              <a:buSzPct val="80000"/>
              <a:buFont typeface="Droid Serif"/>
              <a:buChar char="⊡"/>
              <a:defRPr sz="30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lvl="1">
              <a:spcBef>
                <a:spcPts val="480"/>
              </a:spcBef>
              <a:buClr>
                <a:srgbClr val="CCCCCC"/>
              </a:buClr>
              <a:buSzPct val="75000"/>
              <a:buFont typeface="Droid Serif"/>
              <a:buChar char="□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lvl="2">
              <a:spcBef>
                <a:spcPts val="480"/>
              </a:spcBef>
              <a:buClr>
                <a:srgbClr val="CCCCCC"/>
              </a:buClr>
              <a:buSzPct val="100000"/>
              <a:buFont typeface="Droid Serif"/>
              <a:defRPr sz="24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lvl="3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lvl="4">
              <a:spcBef>
                <a:spcPts val="360"/>
              </a:spcBef>
              <a:buClr>
                <a:srgbClr val="CCCCCC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Droid Serif"/>
              <a:defRPr sz="18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2296350" y="2420063"/>
            <a:ext cx="455129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-BG" sz="2000" i="1" dirty="0" smtClean="0"/>
              <a:t>Национален семинар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bg-BG" sz="2000" i="1" dirty="0" smtClean="0"/>
              <a:t>София</a:t>
            </a:r>
            <a:r>
              <a:rPr lang="en" sz="2000" i="1" dirty="0" smtClean="0"/>
              <a:t>, 6 </a:t>
            </a:r>
            <a:r>
              <a:rPr lang="bg-BG" sz="2000" i="1" dirty="0" smtClean="0"/>
              <a:t>юни</a:t>
            </a:r>
            <a:r>
              <a:rPr lang="en" sz="2000" i="1" dirty="0" smtClean="0"/>
              <a:t> 2018</a:t>
            </a:r>
            <a:r>
              <a:rPr lang="bg-BG" sz="2000" i="1" dirty="0" smtClean="0"/>
              <a:t> г.</a:t>
            </a:r>
            <a:r>
              <a:rPr lang="en" sz="2000" i="1" dirty="0" smtClean="0"/>
              <a:t/>
            </a:r>
            <a:br>
              <a:rPr lang="en" sz="2000" i="1" dirty="0" smtClean="0"/>
            </a:br>
            <a:r>
              <a:rPr lang="bg-BG" sz="2000" i="1" dirty="0" smtClean="0"/>
              <a:t>Ина Атанасова</a:t>
            </a:r>
            <a:r>
              <a:rPr lang="en" sz="2000" i="1" dirty="0" smtClean="0"/>
              <a:t> – </a:t>
            </a:r>
            <a:r>
              <a:rPr lang="bg-BG" sz="2000" i="1" dirty="0" smtClean="0"/>
              <a:t>мениджър на проекта</a:t>
            </a:r>
            <a:endParaRPr lang="en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5486"/>
            <a:ext cx="1152128" cy="1152128"/>
          </a:xfrm>
          <a:prstGeom prst="rect">
            <a:avLst/>
          </a:prstGeom>
        </p:spPr>
      </p:pic>
      <p:sp>
        <p:nvSpPr>
          <p:cNvPr id="6" name="Shape 77"/>
          <p:cNvSpPr txBox="1">
            <a:spLocks/>
          </p:cNvSpPr>
          <p:nvPr/>
        </p:nvSpPr>
        <p:spPr>
          <a:xfrm>
            <a:off x="1403648" y="1203598"/>
            <a:ext cx="6278816" cy="86409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Montserrat"/>
              </a:rPr>
              <a:t>Развитие на прякото работническо участие и неговото въздействие върху индустриалните отношения в предприятията </a:t>
            </a:r>
            <a:endParaRPr lang="en-US" sz="2000" b="1" dirty="0" smtClean="0">
              <a:solidFill>
                <a:schemeClr val="tx1"/>
              </a:solidFill>
              <a:latin typeface="Montserrat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tserra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Montserrat"/>
              </a:rPr>
              <a:t>DIRECT VS/2016/0305</a:t>
            </a:r>
            <a:endParaRPr lang="en-US" sz="200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Shape 195"/>
          <p:cNvSpPr txBox="1">
            <a:spLocks/>
          </p:cNvSpPr>
          <p:nvPr/>
        </p:nvSpPr>
        <p:spPr>
          <a:xfrm>
            <a:off x="2483768" y="3627828"/>
            <a:ext cx="5616624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aseline="30000" dirty="0"/>
              <a:t>The project is implemented with the financial support of the European Commission – Employment, Social Affairs and Inclusion DG, Budget Heading 04.03 01 06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27828"/>
            <a:ext cx="720080" cy="48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20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tanasova\Documents\Direct participation\Second project meeting\Direct-peo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9622"/>
            <a:ext cx="331236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7" y="-20538"/>
            <a:ext cx="1152128" cy="1152128"/>
          </a:xfrm>
          <a:prstGeom prst="rect">
            <a:avLst/>
          </a:prstGeom>
        </p:spPr>
      </p:pic>
      <p:sp>
        <p:nvSpPr>
          <p:cNvPr id="6" name="Shape 102"/>
          <p:cNvSpPr txBox="1">
            <a:spLocks/>
          </p:cNvSpPr>
          <p:nvPr/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000" b="1" dirty="0" smtClean="0">
                <a:latin typeface="Montserrat"/>
                <a:ea typeface="Montserrat"/>
                <a:cs typeface="Montserrat"/>
                <a:sym typeface="Montserrat"/>
              </a:rPr>
              <a:t>Първа проектна среща</a:t>
            </a:r>
            <a:endParaRPr lang="en" sz="20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endParaRPr lang="en-GB" sz="2000" dirty="0" smtClean="0"/>
          </a:p>
          <a:p>
            <a:r>
              <a:rPr lang="bg-BG" sz="2000" dirty="0" smtClean="0"/>
              <a:t>Проведена в София </a:t>
            </a:r>
            <a:r>
              <a:rPr lang="en-GB" sz="2000" dirty="0" smtClean="0"/>
              <a:t>6-17 </a:t>
            </a:r>
            <a:r>
              <a:rPr lang="bg-BG" sz="2000" dirty="0" smtClean="0"/>
              <a:t>януари</a:t>
            </a:r>
            <a:r>
              <a:rPr lang="en-GB" sz="2000" dirty="0" smtClean="0"/>
              <a:t> 2017</a:t>
            </a:r>
            <a:r>
              <a:rPr lang="bg-BG" sz="2000" dirty="0" smtClean="0"/>
              <a:t> г.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23925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7" y="-20538"/>
            <a:ext cx="1152128" cy="1152128"/>
          </a:xfrm>
          <a:prstGeom prst="rect">
            <a:avLst/>
          </a:prstGeom>
        </p:spPr>
      </p:pic>
      <p:sp>
        <p:nvSpPr>
          <p:cNvPr id="6" name="Shape 102"/>
          <p:cNvSpPr txBox="1">
            <a:spLocks/>
          </p:cNvSpPr>
          <p:nvPr/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000" b="1" dirty="0" smtClean="0">
                <a:latin typeface="Montserrat"/>
                <a:ea typeface="Montserrat"/>
                <a:cs typeface="Montserrat"/>
                <a:sym typeface="Montserrat"/>
              </a:rPr>
              <a:t>Втора проектна среща и Първи европейски семинар</a:t>
            </a:r>
            <a:endParaRPr lang="en" sz="20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endParaRPr lang="en-GB" sz="2000" dirty="0" smtClean="0"/>
          </a:p>
          <a:p>
            <a:r>
              <a:rPr lang="bg-BG" sz="2000" dirty="0" smtClean="0"/>
              <a:t>Проведени на </a:t>
            </a:r>
            <a:r>
              <a:rPr lang="en-GB" sz="2000" dirty="0" smtClean="0"/>
              <a:t>15 </a:t>
            </a:r>
            <a:r>
              <a:rPr lang="bg-BG" sz="2000" dirty="0"/>
              <a:t>и</a:t>
            </a:r>
            <a:r>
              <a:rPr lang="en-GB" sz="2000" dirty="0" smtClean="0"/>
              <a:t> 16 </a:t>
            </a:r>
            <a:r>
              <a:rPr lang="bg-BG" sz="2000" dirty="0" smtClean="0"/>
              <a:t>май</a:t>
            </a:r>
            <a:r>
              <a:rPr lang="en-GB" sz="2000" dirty="0" smtClean="0"/>
              <a:t> 2017 </a:t>
            </a:r>
            <a:r>
              <a:rPr lang="bg-BG" sz="2000" dirty="0" smtClean="0"/>
              <a:t>г. в Лондон</a:t>
            </a:r>
            <a:endParaRPr lang="bg-BG" sz="2000" dirty="0"/>
          </a:p>
        </p:txBody>
      </p:sp>
      <p:pic>
        <p:nvPicPr>
          <p:cNvPr id="4098" name="Picture 2" descr="C:\Users\iatanasova\Documents\Direct participation\Second project meeting\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7614"/>
            <a:ext cx="3193678" cy="239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7" y="-20538"/>
            <a:ext cx="1152128" cy="1152128"/>
          </a:xfrm>
          <a:prstGeom prst="rect">
            <a:avLst/>
          </a:prstGeom>
        </p:spPr>
      </p:pic>
      <p:sp>
        <p:nvSpPr>
          <p:cNvPr id="6" name="Shape 102"/>
          <p:cNvSpPr txBox="1">
            <a:spLocks/>
          </p:cNvSpPr>
          <p:nvPr/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000" b="1" dirty="0" smtClean="0">
                <a:latin typeface="Montserrat"/>
                <a:ea typeface="Montserrat"/>
                <a:cs typeface="Montserrat"/>
                <a:sym typeface="Montserrat"/>
              </a:rPr>
              <a:t>Трета проектна среща и Втори европейски семинар</a:t>
            </a:r>
            <a:endParaRPr lang="en" sz="20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endParaRPr lang="en-GB" sz="2000" dirty="0" smtClean="0"/>
          </a:p>
          <a:p>
            <a:r>
              <a:rPr lang="bg-BG" sz="2000" dirty="0" smtClean="0"/>
              <a:t>Проведени на </a:t>
            </a:r>
            <a:r>
              <a:rPr lang="en-GB" sz="2000" dirty="0" smtClean="0"/>
              <a:t>1</a:t>
            </a:r>
            <a:r>
              <a:rPr lang="bg-BG" sz="2000" dirty="0" smtClean="0"/>
              <a:t>3</a:t>
            </a:r>
            <a:r>
              <a:rPr lang="en-GB" sz="2000" dirty="0" smtClean="0"/>
              <a:t> </a:t>
            </a:r>
            <a:r>
              <a:rPr lang="bg-BG" sz="2000" dirty="0"/>
              <a:t>и</a:t>
            </a:r>
            <a:r>
              <a:rPr lang="en-GB" sz="2000" dirty="0" smtClean="0"/>
              <a:t> 1</a:t>
            </a:r>
            <a:r>
              <a:rPr lang="bg-BG" sz="2000" dirty="0" smtClean="0"/>
              <a:t>4</a:t>
            </a:r>
            <a:r>
              <a:rPr lang="en-GB" sz="2000" dirty="0" smtClean="0"/>
              <a:t> </a:t>
            </a:r>
            <a:r>
              <a:rPr lang="bg-BG" sz="2000" dirty="0" smtClean="0"/>
              <a:t>октомври</a:t>
            </a:r>
            <a:r>
              <a:rPr lang="en-GB" sz="2000" dirty="0" smtClean="0"/>
              <a:t> 2017 </a:t>
            </a:r>
            <a:r>
              <a:rPr lang="bg-BG" sz="2000" dirty="0" smtClean="0"/>
              <a:t>г. в Рим</a:t>
            </a:r>
            <a:endParaRPr lang="bg-BG" sz="2000" dirty="0"/>
          </a:p>
        </p:txBody>
      </p:sp>
      <p:pic>
        <p:nvPicPr>
          <p:cNvPr id="1026" name="Picture 2" descr="http://direct-project.org/images/com_osgallery/gal-4/original/img-76146421E72E-E25D-36E7-BFC5-2C8339651B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" y="1189192"/>
            <a:ext cx="3475591" cy="260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52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7" y="-20538"/>
            <a:ext cx="1152128" cy="1152128"/>
          </a:xfrm>
          <a:prstGeom prst="rect">
            <a:avLst/>
          </a:prstGeom>
        </p:spPr>
      </p:pic>
      <p:sp>
        <p:nvSpPr>
          <p:cNvPr id="6" name="Shape 102"/>
          <p:cNvSpPr txBox="1">
            <a:spLocks/>
          </p:cNvSpPr>
          <p:nvPr/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000" b="1" dirty="0" smtClean="0">
                <a:latin typeface="Montserrat"/>
                <a:ea typeface="Montserrat"/>
                <a:cs typeface="Montserrat"/>
                <a:sym typeface="Montserrat"/>
              </a:rPr>
              <a:t>Четвърта проектна среща и Трети европейски семинар</a:t>
            </a:r>
            <a:endParaRPr lang="en" sz="20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endParaRPr lang="en-GB" sz="2000" dirty="0" smtClean="0"/>
          </a:p>
          <a:p>
            <a:r>
              <a:rPr lang="bg-BG" sz="2000" dirty="0" smtClean="0"/>
              <a:t>Проведени на </a:t>
            </a:r>
            <a:r>
              <a:rPr lang="en-GB" sz="2000" dirty="0" smtClean="0"/>
              <a:t>15 </a:t>
            </a:r>
            <a:r>
              <a:rPr lang="bg-BG" sz="2000" dirty="0"/>
              <a:t>и</a:t>
            </a:r>
            <a:r>
              <a:rPr lang="en-GB" sz="2000" dirty="0" smtClean="0"/>
              <a:t> 16 </a:t>
            </a:r>
            <a:r>
              <a:rPr lang="bg-BG" sz="2000" dirty="0" smtClean="0"/>
              <a:t>януари </a:t>
            </a:r>
            <a:r>
              <a:rPr lang="en-GB" sz="2000" dirty="0" smtClean="0"/>
              <a:t>201</a:t>
            </a:r>
            <a:r>
              <a:rPr lang="bg-BG" sz="2000" dirty="0" smtClean="0"/>
              <a:t>8</a:t>
            </a:r>
            <a:r>
              <a:rPr lang="en-GB" sz="2000" dirty="0" smtClean="0"/>
              <a:t> </a:t>
            </a:r>
            <a:r>
              <a:rPr lang="bg-BG" sz="2000" dirty="0" smtClean="0"/>
              <a:t>г. в Никозия</a:t>
            </a:r>
            <a:endParaRPr lang="bg-BG" sz="2000" dirty="0"/>
          </a:p>
        </p:txBody>
      </p:sp>
      <p:pic>
        <p:nvPicPr>
          <p:cNvPr id="2052" name="Picture 4" descr="http://direct-project.org/images/com_osgallery/gal-7/original/img-8284AF28C421-B2EF-A97B-37D0-ACB5509407D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80" y="1290427"/>
            <a:ext cx="3026602" cy="22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08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7" y="-20538"/>
            <a:ext cx="1152128" cy="1152128"/>
          </a:xfrm>
          <a:prstGeom prst="rect">
            <a:avLst/>
          </a:prstGeom>
        </p:spPr>
      </p:pic>
      <p:sp>
        <p:nvSpPr>
          <p:cNvPr id="6" name="Shape 102"/>
          <p:cNvSpPr txBox="1">
            <a:spLocks/>
          </p:cNvSpPr>
          <p:nvPr/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bg-BG" sz="2000" b="1" dirty="0" smtClean="0">
                <a:latin typeface="Montserrat"/>
                <a:ea typeface="Montserrat"/>
                <a:cs typeface="Montserrat"/>
                <a:sym typeface="Montserrat"/>
              </a:rPr>
              <a:t>Пета </a:t>
            </a:r>
            <a:r>
              <a:rPr lang="bg-BG" sz="2000" b="1" dirty="0" smtClean="0">
                <a:latin typeface="Montserrat"/>
                <a:ea typeface="Montserrat"/>
                <a:cs typeface="Montserrat"/>
                <a:sym typeface="Montserrat"/>
              </a:rPr>
              <a:t>проектна среща и Трети европейски семинар</a:t>
            </a:r>
            <a:endParaRPr lang="en" sz="20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endParaRPr lang="en-GB" sz="2000" dirty="0" smtClean="0"/>
          </a:p>
          <a:p>
            <a:r>
              <a:rPr lang="bg-BG" sz="2000" dirty="0" smtClean="0"/>
              <a:t>Проведени на </a:t>
            </a:r>
            <a:r>
              <a:rPr lang="en-GB" sz="2000" dirty="0" smtClean="0"/>
              <a:t>1</a:t>
            </a:r>
            <a:r>
              <a:rPr lang="bg-BG" sz="2000" dirty="0" smtClean="0"/>
              <a:t>7</a:t>
            </a:r>
            <a:r>
              <a:rPr lang="en-GB" sz="2000" dirty="0" smtClean="0"/>
              <a:t> </a:t>
            </a:r>
            <a:r>
              <a:rPr lang="bg-BG" sz="2000" dirty="0"/>
              <a:t>и</a:t>
            </a:r>
            <a:r>
              <a:rPr lang="en-GB" sz="2000" dirty="0" smtClean="0"/>
              <a:t> </a:t>
            </a:r>
            <a:r>
              <a:rPr lang="en-GB" sz="2000" dirty="0" smtClean="0"/>
              <a:t>1</a:t>
            </a:r>
            <a:r>
              <a:rPr lang="bg-BG" sz="2000" dirty="0" smtClean="0"/>
              <a:t>8</a:t>
            </a:r>
            <a:r>
              <a:rPr lang="en-GB" sz="2000" dirty="0" smtClean="0"/>
              <a:t> </a:t>
            </a:r>
            <a:r>
              <a:rPr lang="bg-BG" sz="2000" dirty="0" smtClean="0"/>
              <a:t>април  </a:t>
            </a:r>
            <a:r>
              <a:rPr lang="en-GB" sz="2000" dirty="0" smtClean="0"/>
              <a:t>201</a:t>
            </a:r>
            <a:r>
              <a:rPr lang="bg-BG" sz="2000" dirty="0" smtClean="0"/>
              <a:t>8</a:t>
            </a:r>
            <a:r>
              <a:rPr lang="en-GB" sz="2000" dirty="0" smtClean="0"/>
              <a:t> </a:t>
            </a:r>
            <a:r>
              <a:rPr lang="bg-BG" sz="2000" dirty="0" smtClean="0"/>
              <a:t>г. в </a:t>
            </a:r>
            <a:r>
              <a:rPr lang="bg-BG" sz="2000" dirty="0" smtClean="0"/>
              <a:t>Дъблин</a:t>
            </a:r>
            <a:endParaRPr lang="bg-BG" sz="2000" dirty="0"/>
          </a:p>
        </p:txBody>
      </p:sp>
      <p:pic>
        <p:nvPicPr>
          <p:cNvPr id="3074" name="Picture 2" descr="http://direct-project.org/images/com_osgallery/gal-8/original/img-9111A9772E89-DC22-1732-409A-20AC0792795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5255"/>
            <a:ext cx="3048273" cy="228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2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tx1"/>
                </a:solidFill>
              </a:rPr>
              <a:t>СЛЕДВАЩИ ДЕЙНОСТИ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962036" y="771550"/>
            <a:ext cx="2102099" cy="15859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Националните доклади </a:t>
            </a:r>
            <a:r>
              <a:rPr lang="bg-BG" dirty="0" smtClean="0">
                <a:latin typeface="Montserrat"/>
                <a:ea typeface="Montserrat"/>
                <a:cs typeface="Montserrat"/>
                <a:sym typeface="Montserrat"/>
              </a:rPr>
              <a:t>ще бъдат преведени на английски </a:t>
            </a:r>
            <a:endParaRPr lang="en"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3749566" y="699542"/>
            <a:ext cx="2102099" cy="165793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US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Национални семинара </a:t>
            </a:r>
            <a:r>
              <a:rPr lang="bg-BG" sz="1400" dirty="0" smtClean="0">
                <a:latin typeface="Montserrat"/>
                <a:ea typeface="Montserrat"/>
                <a:cs typeface="Montserrat"/>
                <a:sym typeface="Montserrat"/>
              </a:rPr>
              <a:t>за обмен на опит, дискусии и изграждане на капацитет на национално ниво</a:t>
            </a:r>
            <a:endParaRPr lang="en" sz="1400" dirty="0"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6340483" y="843558"/>
            <a:ext cx="2102099" cy="151391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2 проектни срещи -</a:t>
            </a:r>
            <a:r>
              <a:rPr lang="en-US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bg-BG" sz="1600" dirty="0" smtClean="0">
                <a:latin typeface="Montserrat"/>
                <a:ea typeface="Montserrat"/>
                <a:cs typeface="Montserrat"/>
                <a:sym typeface="Montserrat"/>
              </a:rPr>
              <a:t>в Полша и заключителна в София</a:t>
            </a:r>
            <a:endParaRPr sz="1600"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62036" y="2283718"/>
            <a:ext cx="2457836" cy="188350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Европейски сравнителен доклад </a:t>
            </a:r>
            <a:r>
              <a:rPr lang="bg-BG" sz="1400" dirty="0" smtClean="0">
                <a:latin typeface="Montserrat"/>
                <a:ea typeface="Montserrat"/>
                <a:cs typeface="Montserrat"/>
                <a:sym typeface="Montserrat"/>
              </a:rPr>
              <a:t>за въздействието на прякото работническо участие, който ще сравнява и обобщава резултатите от националните изследвания и обмена на опит</a:t>
            </a:r>
            <a:endParaRPr lang="en" sz="1400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3779912" y="2355726"/>
            <a:ext cx="2102099" cy="159303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Финална конференция </a:t>
            </a:r>
            <a:r>
              <a:rPr lang="bg-BG" sz="1600" dirty="0" smtClean="0">
                <a:latin typeface="Montserrat"/>
                <a:ea typeface="Montserrat"/>
                <a:cs typeface="Montserrat"/>
                <a:sym typeface="Montserrat"/>
              </a:rPr>
              <a:t>която ще представи резултатите от изследванията, ще разпространи примерите на добри практики и нови знания</a:t>
            </a:r>
            <a:endParaRPr lang="en" sz="1600"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6340483" y="2355726"/>
            <a:ext cx="2479989" cy="1811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bg-BG" b="1" dirty="0" smtClean="0">
                <a:latin typeface="Montserrat"/>
                <a:ea typeface="Montserrat"/>
                <a:cs typeface="Montserrat"/>
                <a:sym typeface="Montserrat"/>
              </a:rPr>
              <a:t>Мрежа </a:t>
            </a:r>
            <a:r>
              <a:rPr lang="bg-BG" sz="1600" dirty="0" smtClean="0">
                <a:latin typeface="Montserrat"/>
                <a:ea typeface="Montserrat"/>
                <a:cs typeface="Montserrat"/>
                <a:sym typeface="Montserrat"/>
              </a:rPr>
              <a:t>за обмен на опит между държавите партньори, други държави и заинтересовани страни в сферата на И</a:t>
            </a:r>
            <a:r>
              <a:rPr lang="en-US" sz="1600" dirty="0" smtClean="0">
                <a:latin typeface="Montserrat"/>
                <a:ea typeface="Montserrat"/>
                <a:cs typeface="Montserrat"/>
                <a:sym typeface="Montserrat"/>
              </a:rPr>
              <a:t>&amp;K </a:t>
            </a:r>
            <a:r>
              <a:rPr lang="bg-BG" sz="1600" dirty="0" smtClean="0">
                <a:latin typeface="Montserrat"/>
                <a:ea typeface="Montserrat"/>
                <a:cs typeface="Montserrat"/>
                <a:sym typeface="Montserrat"/>
              </a:rPr>
              <a:t>и пряко работническо участие</a:t>
            </a:r>
            <a:endParaRPr sz="1600" dirty="0"/>
          </a:p>
        </p:txBody>
      </p:sp>
      <p:grpSp>
        <p:nvGrpSpPr>
          <p:cNvPr id="26" name="Shape 330"/>
          <p:cNvGrpSpPr/>
          <p:nvPr/>
        </p:nvGrpSpPr>
        <p:grpSpPr>
          <a:xfrm>
            <a:off x="358968" y="914538"/>
            <a:ext cx="756648" cy="420110"/>
            <a:chOff x="584925" y="922575"/>
            <a:chExt cx="415200" cy="502525"/>
          </a:xfrm>
        </p:grpSpPr>
        <p:sp>
          <p:nvSpPr>
            <p:cNvPr id="27" name="Shape 331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Shape 333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991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tx1"/>
                </a:solidFill>
              </a:rPr>
              <a:t>Предистория на проекта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916650" y="771550"/>
            <a:ext cx="7310699" cy="39604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bg-BG" sz="1800" dirty="0" smtClean="0">
                <a:solidFill>
                  <a:schemeClr val="tx1"/>
                </a:solidFill>
                <a:latin typeface="Montserrat"/>
              </a:rPr>
              <a:t>Ролята на информирането и консултирането за предотвратяване на социални напрежения и конфликти и усъвършенстване на социалното партньорство на ниво предприятие</a:t>
            </a:r>
            <a:r>
              <a:rPr lang="bg-BG" sz="1800" b="1" dirty="0" smtClean="0">
                <a:solidFill>
                  <a:schemeClr val="tx1"/>
                </a:solidFill>
                <a:latin typeface="Montserrat"/>
              </a:rPr>
              <a:t> </a:t>
            </a:r>
            <a:r>
              <a:rPr lang="bg-BG" sz="1800" dirty="0" smtClean="0">
                <a:solidFill>
                  <a:schemeClr val="tx1"/>
                </a:solidFill>
                <a:latin typeface="Montserrat"/>
                <a:ea typeface="Verdana" pitchFamily="34" charset="0"/>
                <a:cs typeface="Verdana" pitchFamily="34" charset="0"/>
              </a:rPr>
              <a:t>(</a:t>
            </a:r>
            <a:r>
              <a:rPr lang="en-GB" sz="1800" dirty="0" smtClean="0">
                <a:solidFill>
                  <a:schemeClr val="tx1"/>
                </a:solidFill>
                <a:latin typeface="Montserrat"/>
                <a:ea typeface="Verdana" pitchFamily="34" charset="0"/>
                <a:cs typeface="Verdana" pitchFamily="34" charset="0"/>
              </a:rPr>
              <a:t>VS/2013/0507)</a:t>
            </a:r>
            <a:r>
              <a:rPr lang="en-US" sz="1800" dirty="0" smtClean="0">
                <a:solidFill>
                  <a:schemeClr val="tx1"/>
                </a:solidFill>
                <a:latin typeface="Montserrat"/>
                <a:ea typeface="Verdana" pitchFamily="34" charset="0"/>
                <a:cs typeface="Verdana" pitchFamily="34" charset="0"/>
              </a:rPr>
              <a:t> </a:t>
            </a:r>
            <a:br>
              <a:rPr lang="en-US" sz="1800" dirty="0" smtClean="0">
                <a:solidFill>
                  <a:schemeClr val="tx1"/>
                </a:solidFill>
                <a:latin typeface="Montserrat"/>
                <a:ea typeface="Verdana" pitchFamily="34" charset="0"/>
                <a:cs typeface="Verdana" pitchFamily="34" charset="0"/>
              </a:rPr>
            </a:br>
            <a:r>
              <a:rPr lang="en-GB" sz="1800" b="1" dirty="0" smtClean="0">
                <a:solidFill>
                  <a:schemeClr val="tx1"/>
                </a:solidFill>
                <a:latin typeface="Montserrat"/>
                <a:ea typeface="Verdana" pitchFamily="34" charset="0"/>
                <a:cs typeface="Verdana" pitchFamily="34" charset="0"/>
              </a:rPr>
              <a:t>INFPREVENTA </a:t>
            </a:r>
            <a:endParaRPr lang="en-US" sz="1800" b="1" dirty="0">
              <a:solidFill>
                <a:schemeClr val="tx1"/>
              </a:solidFill>
              <a:latin typeface="Montserrat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  <a:latin typeface="Montserrat"/>
                <a:ea typeface="Verdana" pitchFamily="34" charset="0"/>
                <a:cs typeface="Verdana" pitchFamily="34" charset="0"/>
              </a:rPr>
              <a:t>Ролята на информирането и консултирането на работниците и служителите на национално и европейско ниво за подобряване на конкурентоспособността, увеличаване на заетостта и по-добро осъществяване на европейския социален модел </a:t>
            </a: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(</a:t>
            </a:r>
            <a:r>
              <a:rPr lang="en-US" sz="1800" dirty="0">
                <a:solidFill>
                  <a:schemeClr val="tx1"/>
                </a:solidFill>
                <a:latin typeface="Montserrat"/>
              </a:rPr>
              <a:t>VS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/20</a:t>
            </a:r>
            <a:r>
              <a:rPr lang="en-US" sz="1800" dirty="0">
                <a:solidFill>
                  <a:schemeClr val="tx1"/>
                </a:solidFill>
                <a:latin typeface="Montserrat"/>
              </a:rPr>
              <a:t>11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/0</a:t>
            </a:r>
            <a:r>
              <a:rPr lang="en-US" sz="1800" dirty="0">
                <a:solidFill>
                  <a:schemeClr val="tx1"/>
                </a:solidFill>
                <a:latin typeface="Montserrat"/>
              </a:rPr>
              <a:t>277</a:t>
            </a: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)</a:t>
            </a:r>
            <a:r>
              <a:rPr lang="en-US" sz="1800" dirty="0" smtClean="0">
                <a:solidFill>
                  <a:schemeClr val="tx1"/>
                </a:solidFill>
                <a:latin typeface="Montserrat"/>
              </a:rPr>
              <a:t> </a:t>
            </a:r>
            <a:br>
              <a:rPr lang="en-US" sz="1800" dirty="0" smtClean="0">
                <a:solidFill>
                  <a:schemeClr val="tx1"/>
                </a:solidFill>
                <a:latin typeface="Montserrat"/>
              </a:rPr>
            </a:br>
            <a:r>
              <a:rPr lang="en-US" sz="1800" b="1" dirty="0" smtClean="0">
                <a:solidFill>
                  <a:schemeClr val="tx1"/>
                </a:solidFill>
                <a:latin typeface="Montserrat"/>
              </a:rPr>
              <a:t>INFORMIA II</a:t>
            </a:r>
          </a:p>
          <a:p>
            <a:pPr algn="ctr">
              <a:buNone/>
            </a:pPr>
            <a:r>
              <a:rPr lang="ru-RU" sz="1800" dirty="0">
                <a:solidFill>
                  <a:schemeClr val="tx1"/>
                </a:solidFill>
                <a:latin typeface="Montserrat"/>
              </a:rPr>
              <a:t>Усъвършенстване на процеса на информиране и консултиране на работното място за по-добро работническо представителство в </a:t>
            </a: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Европа</a:t>
            </a:r>
            <a:r>
              <a:rPr lang="en-US" sz="1800" dirty="0" smtClean="0">
                <a:solidFill>
                  <a:schemeClr val="tx1"/>
                </a:solidFill>
                <a:latin typeface="Montserrat"/>
              </a:rPr>
              <a:t> (VS/2010/0142)  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Montserrat"/>
              </a:rPr>
              <a:t>INFORMIA</a:t>
            </a:r>
            <a:endParaRPr lang="bg-BG" sz="1800" b="1" dirty="0">
              <a:solidFill>
                <a:schemeClr val="tx1"/>
              </a:solidFill>
              <a:latin typeface="Montserrat"/>
            </a:endParaRPr>
          </a:p>
          <a:p>
            <a:pPr algn="ctr"/>
            <a:r>
              <a:rPr lang="en-US" sz="1800" dirty="0">
                <a:solidFill>
                  <a:schemeClr val="accent1"/>
                </a:solidFill>
                <a:latin typeface="Montserrat"/>
              </a:rPr>
              <a:t> </a:t>
            </a:r>
            <a:endParaRPr lang="bg-BG" sz="1800" dirty="0">
              <a:solidFill>
                <a:schemeClr val="accent1"/>
              </a:solidFill>
              <a:latin typeface="Montserrat"/>
            </a:endParaRPr>
          </a:p>
          <a:p>
            <a:pPr algn="ctr"/>
            <a:r>
              <a:rPr lang="en-US" sz="1800" dirty="0" smtClean="0">
                <a:solidFill>
                  <a:schemeClr val="accent1"/>
                </a:solidFill>
                <a:latin typeface="Montserrat"/>
              </a:rPr>
              <a:t> </a:t>
            </a:r>
            <a:endParaRPr sz="1800" dirty="0">
              <a:solidFill>
                <a:schemeClr val="accent1"/>
              </a:solidFill>
              <a:latin typeface="Montserrat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800" dirty="0" smtClean="0"/>
              <a:t>. </a:t>
            </a:r>
            <a:endParaRPr lang="en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 smtClean="0"/>
              <a:t>BENEFICIARIES IN THE PROJECT </a:t>
            </a:r>
            <a:endParaRPr lang="en" dirty="0"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158650" y="1052475"/>
            <a:ext cx="2102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</a:rPr>
              <a:t>Confederation of Independent Trade Unions in Bulgaria (CITUB) </a:t>
            </a:r>
            <a:endParaRPr lang="en" sz="1200" dirty="0"/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3877799" y="1525586"/>
            <a:ext cx="2102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</a:rPr>
              <a:t>Bulgarian Industrial Association (BIA)</a:t>
            </a:r>
            <a:endParaRPr lang="en" sz="1200" dirty="0"/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6428842" y="1288690"/>
            <a:ext cx="1800200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</a:rPr>
              <a:t>Cyprus Workers’ Confederation (SEK)</a:t>
            </a:r>
            <a:endParaRPr sz="1200"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1618902" y="2450115"/>
            <a:ext cx="2102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</a:rPr>
              <a:t>Royal Holloway and Bedford New College (United Kingdom)</a:t>
            </a:r>
            <a:endParaRPr lang="en" sz="1200" dirty="0"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5393155" y="2365834"/>
            <a:ext cx="2102099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it-IT" sz="1200" b="1" dirty="0">
                <a:latin typeface="Montserrat"/>
                <a:ea typeface="Montserrat"/>
                <a:cs typeface="Montserrat"/>
                <a:sym typeface="Montserrat"/>
              </a:rPr>
              <a:t>Fondazione Guiseppe di Vittorio (FDV), Italy</a:t>
            </a:r>
            <a:endParaRPr lang="en" sz="1200" dirty="0"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2152240" y="3806452"/>
            <a:ext cx="2534614" cy="130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l-PL" sz="1200" b="1" dirty="0">
                <a:latin typeface="Montserrat"/>
                <a:ea typeface="Montserrat"/>
                <a:cs typeface="Montserrat"/>
                <a:sym typeface="Montserrat"/>
              </a:rPr>
              <a:t>Szkola Glowna Handlowa w Warszawie, SGH, Poland</a:t>
            </a:r>
            <a:endParaRPr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8" y="1135670"/>
            <a:ext cx="513956" cy="50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44" y="1593405"/>
            <a:ext cx="743006" cy="34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Image result for Cyprus Workers’ Confederation (SEK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898" y="1390054"/>
            <a:ext cx="443264" cy="4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59" y="2599767"/>
            <a:ext cx="886806" cy="452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68116"/>
            <a:ext cx="660400" cy="546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44" y="3980280"/>
            <a:ext cx="937642" cy="39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Shape 196"/>
          <p:cNvSpPr txBox="1">
            <a:spLocks/>
          </p:cNvSpPr>
          <p:nvPr/>
        </p:nvSpPr>
        <p:spPr>
          <a:xfrm>
            <a:off x="5937508" y="3390081"/>
            <a:ext cx="3024336" cy="130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Droid Serif"/>
              <a:buChar char="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75000"/>
              <a:buFont typeface="Droid Serif"/>
              <a:buChar char="□"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Font typeface="Droid Serif"/>
              <a:buNone/>
              <a:defRPr sz="1800" b="0" i="0" u="none" strike="noStrike" cap="none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>
            <a:pPr>
              <a:buNone/>
            </a:pPr>
            <a:r>
              <a:rPr lang="en-US" sz="1200" b="1" dirty="0">
                <a:latin typeface="Montserrat"/>
                <a:ea typeface="Montserrat"/>
                <a:cs typeface="Montserrat"/>
                <a:sym typeface="Montserrat"/>
              </a:rPr>
              <a:t>Institute for the Development of Employee Advancement (IDEAS), Ireland</a:t>
            </a:r>
            <a:endParaRPr lang="en" sz="1200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4" y="3535424"/>
            <a:ext cx="1300371" cy="51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87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tx1"/>
                </a:solidFill>
              </a:rPr>
              <a:t>ЦЕЛИ НА ПРОЕКТА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39552" y="771550"/>
            <a:ext cx="8136904" cy="396044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Да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се направи изследване на тенденциите в прякото работническо участие в шест страни-членки на ЕС (България, Кипър, Полша, Ирландия, Италия и Великобритания) и да се определят основните сектори, форми, механизми и фирмени разпоредби (или по-широки), ако има такива;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Да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се определят приликите и разликите в подходите и практиките на </a:t>
            </a: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ПРУ в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страните по проекта;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Да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се проучат и анализират взаимовръзките между формите на пряко участие и другите форми на представителство и участие на работниците </a:t>
            </a: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и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индустриалните отношения на ниво предприятие;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Да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се анализира въздействието на </a:t>
            </a:r>
            <a:r>
              <a:rPr lang="ru-RU" sz="1800" dirty="0" smtClean="0">
                <a:solidFill>
                  <a:schemeClr val="tx1"/>
                </a:solidFill>
                <a:latin typeface="Montserrat"/>
              </a:rPr>
              <a:t>ПРУ </a:t>
            </a:r>
            <a:r>
              <a:rPr lang="ru-RU" sz="1800" dirty="0">
                <a:solidFill>
                  <a:schemeClr val="tx1"/>
                </a:solidFill>
                <a:latin typeface="Montserrat"/>
              </a:rPr>
              <a:t>върху стратегиите на компаниите, ефективността и устойчивостта, производителността на труда, социалните въпроси, трудовите отношения, условията на труд, развитието на човешките ресурси;</a:t>
            </a:r>
          </a:p>
          <a:p>
            <a:pPr>
              <a:buNone/>
            </a:pPr>
            <a:r>
              <a:rPr lang="en-US" sz="2000" dirty="0">
                <a:solidFill>
                  <a:schemeClr val="accent1"/>
                </a:solidFill>
                <a:latin typeface="Montserrat"/>
              </a:rPr>
              <a:t> </a:t>
            </a:r>
            <a:endParaRPr lang="bg-BG" sz="2000" dirty="0">
              <a:solidFill>
                <a:schemeClr val="accent1"/>
              </a:solidFill>
              <a:latin typeface="Montserrat"/>
            </a:endParaRPr>
          </a:p>
          <a:p>
            <a:pPr>
              <a:buNone/>
            </a:pPr>
            <a:r>
              <a:rPr lang="en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2487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bg-BG" sz="2000" dirty="0">
                <a:solidFill>
                  <a:schemeClr val="tx1"/>
                </a:solidFill>
              </a:rPr>
              <a:t>ЦЕЛИ НА ПРОЕКТА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39552" y="1059582"/>
            <a:ext cx="8136904" cy="36724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</a:rPr>
              <a:t>Да </a:t>
            </a:r>
            <a:r>
              <a:rPr lang="ru-RU" sz="1800" dirty="0">
                <a:solidFill>
                  <a:schemeClr val="tx1"/>
                </a:solidFill>
              </a:rPr>
              <a:t>се проучи до каква степен прякото участие може да улесни развитието на по-ефективни форми на регулиране на </a:t>
            </a:r>
            <a:r>
              <a:rPr lang="ru-RU" sz="1800" dirty="0" smtClean="0">
                <a:solidFill>
                  <a:schemeClr val="tx1"/>
                </a:solidFill>
              </a:rPr>
              <a:t>взаимо-отношенията </a:t>
            </a:r>
            <a:r>
              <a:rPr lang="ru-RU" sz="1800" dirty="0">
                <a:solidFill>
                  <a:schemeClr val="tx1"/>
                </a:solidFill>
              </a:rPr>
              <a:t>със заинтересованите страни и да допринесе към по-устойчиви корпоративни форми;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800" dirty="0" smtClean="0">
                <a:solidFill>
                  <a:schemeClr val="tx1"/>
                </a:solidFill>
              </a:rPr>
              <a:t>Да се повишат </a:t>
            </a:r>
            <a:r>
              <a:rPr lang="ru-RU" sz="1800" dirty="0">
                <a:solidFill>
                  <a:schemeClr val="tx1"/>
                </a:solidFill>
              </a:rPr>
              <a:t>капацитета, знанията и уменията на синдикалните/работническите представители, мениджъри и работодатели, както и тези на работниците/служителите за използването на системи или практики на пряко участие, с цел засилване на по-добрата интеграция между прякото работническо участие и съществуващите системи на индустриални отношения и да </a:t>
            </a:r>
            <a:r>
              <a:rPr lang="ru-RU" sz="1800" dirty="0" smtClean="0">
                <a:solidFill>
                  <a:schemeClr val="tx1"/>
                </a:solidFill>
              </a:rPr>
              <a:t>се подобри </a:t>
            </a:r>
            <a:r>
              <a:rPr lang="ru-RU" sz="1800" dirty="0">
                <a:solidFill>
                  <a:schemeClr val="tx1"/>
                </a:solidFill>
              </a:rPr>
              <a:t>действието на тези механизми за защитата на работническите и синдикални права в предприятията;</a:t>
            </a:r>
          </a:p>
          <a:p>
            <a:pPr marL="285750" indent="-285750">
              <a:buFont typeface="Wingdings" pitchFamily="2" charset="2"/>
              <a:buChar char="§"/>
            </a:pPr>
            <a:endParaRPr lang="bg-BG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1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-BG" sz="2000" dirty="0" smtClean="0">
                <a:solidFill>
                  <a:schemeClr val="tx1"/>
                </a:solidFill>
              </a:rPr>
              <a:t>ЦЕЛИ НА ПРОЕКТА</a:t>
            </a:r>
            <a:endParaRPr lang="en" sz="2000" dirty="0">
              <a:solidFill>
                <a:schemeClr val="tx1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539552" y="1059582"/>
            <a:ext cx="8136904" cy="367240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Да </a:t>
            </a:r>
            <a:r>
              <a:rPr lang="ru-RU" sz="1800" dirty="0">
                <a:solidFill>
                  <a:schemeClr val="tx1"/>
                </a:solidFill>
              </a:rPr>
              <a:t>се разпространят резултатите от научните изследвания и примери на добри практики сред представители на работодателите и синдикатите, с цел насърчаване на прилагането на модели на пряко участие в съответствие с правата на работниците и подобряване на съществуващия социален диалог на ниво предприятие;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Да </a:t>
            </a:r>
            <a:r>
              <a:rPr lang="ru-RU" sz="1800" dirty="0">
                <a:solidFill>
                  <a:schemeClr val="tx1"/>
                </a:solidFill>
              </a:rPr>
              <a:t>се разработят идеи за създаване и подобряване на националните правни разпоредби, които се отнасят до прилагането на пряко участие и са свързани с укрепването на правата на работниците/служителите и на процеса на индустриалните отношения;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</a:rPr>
              <a:t>Да </a:t>
            </a:r>
            <a:r>
              <a:rPr lang="ru-RU" sz="1800" dirty="0">
                <a:solidFill>
                  <a:schemeClr val="tx1"/>
                </a:solidFill>
              </a:rPr>
              <a:t>се формулират идеи за инициативи на равнище ЕС (рамкови споразумения, политики и т.н.), за насърчаване на добрите практики на прякото работническо участие, свързани и с баланса на интереси между работодателите и работниците.</a:t>
            </a:r>
          </a:p>
          <a:p>
            <a:pPr>
              <a:buNone/>
            </a:pPr>
            <a:r>
              <a:rPr lang="en-US" sz="2000" dirty="0">
                <a:solidFill>
                  <a:schemeClr val="tx1"/>
                </a:solidFill>
                <a:latin typeface="Montserrat"/>
              </a:rPr>
              <a:t> </a:t>
            </a:r>
            <a:endParaRPr lang="bg-BG" sz="2000" dirty="0">
              <a:solidFill>
                <a:schemeClr val="tx1"/>
              </a:solidFill>
              <a:latin typeface="Montserrat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accent1"/>
                </a:solidFill>
                <a:latin typeface="Montserrat"/>
              </a:rPr>
              <a:t> </a:t>
            </a:r>
            <a:endParaRPr sz="2000" dirty="0">
              <a:solidFill>
                <a:schemeClr val="accent1"/>
              </a:solidFill>
              <a:latin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1320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40975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-BG" sz="1800" b="1" dirty="0" smtClean="0">
                <a:latin typeface="Montserrat"/>
                <a:ea typeface="Montserrat"/>
                <a:cs typeface="Montserrat"/>
                <a:sym typeface="Montserrat"/>
              </a:rPr>
              <a:t>РАМКА НА ИЗСЛЕДВАНЕТО</a:t>
            </a:r>
            <a:endParaRPr lang="en"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spcBef>
                <a:spcPts val="0"/>
              </a:spcBef>
              <a:buNone/>
            </a:pPr>
            <a:r>
              <a:rPr lang="bg-BG" dirty="0" smtClean="0"/>
              <a:t>Изследователският екип разработи рамка на изследването, която обхваща три етапа и определи рамката на съдържание на Националните доклади</a:t>
            </a:r>
            <a:endParaRPr lang="en" dirty="0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bg-BG" sz="1800" dirty="0" smtClean="0">
                <a:solidFill>
                  <a:schemeClr val="tx1"/>
                </a:solidFill>
              </a:rPr>
              <a:t>КАКВИ ДЕЙНОСТИ ОСЪЩЕСТВИХМЕ</a:t>
            </a:r>
            <a:endParaRPr lang="en" sz="1800" dirty="0">
              <a:solidFill>
                <a:schemeClr val="tx1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-BG" sz="1800" b="1" dirty="0" smtClean="0">
                <a:latin typeface="Montserrat"/>
                <a:ea typeface="Montserrat"/>
                <a:cs typeface="Montserrat"/>
                <a:sym typeface="Montserrat"/>
              </a:rPr>
              <a:t>ЕТАП</a:t>
            </a:r>
            <a:r>
              <a:rPr lang="en-US" sz="1800" b="1" dirty="0" smtClean="0">
                <a:latin typeface="Montserrat"/>
                <a:ea typeface="Montserrat"/>
                <a:cs typeface="Montserrat"/>
                <a:sym typeface="Montserrat"/>
              </a:rPr>
              <a:t> 1</a:t>
            </a:r>
            <a:endParaRPr lang="en"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None/>
            </a:pPr>
            <a:r>
              <a:rPr lang="bg-BG" dirty="0" smtClean="0"/>
              <a:t>Първият етап от проекта беше свързан с изследване на наличната литература за същността и обхвата на </a:t>
            </a:r>
            <a:r>
              <a:rPr lang="bg-BG" dirty="0" err="1" smtClean="0"/>
              <a:t>на</a:t>
            </a:r>
            <a:r>
              <a:rPr lang="bg-BG" dirty="0" smtClean="0"/>
              <a:t> прякото участие във всяка от шестте държави-партньори по проекта.</a:t>
            </a:r>
            <a:endParaRPr lang="bg-B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840975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bg-BG" sz="1800" b="1" dirty="0" smtClean="0">
                <a:latin typeface="Montserrat"/>
                <a:ea typeface="Montserrat"/>
                <a:cs typeface="Montserrat"/>
                <a:sym typeface="Montserrat"/>
              </a:rPr>
              <a:t>ЕТАП</a:t>
            </a:r>
            <a:r>
              <a:rPr lang="en" sz="1800" b="1" dirty="0" smtClean="0">
                <a:latin typeface="Montserrat"/>
                <a:ea typeface="Montserrat"/>
                <a:cs typeface="Montserrat"/>
                <a:sym typeface="Montserrat"/>
              </a:rPr>
              <a:t> 2</a:t>
            </a:r>
            <a:endParaRPr lang="en"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buNone/>
            </a:pPr>
            <a:r>
              <a:rPr lang="bg-BG" sz="1800" dirty="0" smtClean="0"/>
              <a:t>Етап</a:t>
            </a:r>
            <a:r>
              <a:rPr lang="en-US" sz="1800" dirty="0" smtClean="0"/>
              <a:t> </a:t>
            </a:r>
            <a:r>
              <a:rPr lang="en-US" sz="1800" dirty="0"/>
              <a:t>2 </a:t>
            </a:r>
            <a:r>
              <a:rPr lang="bg-BG" sz="1800" dirty="0" smtClean="0"/>
              <a:t>на проекта беше насочен към провеждане на интервюта с представители на социалните партньори и други ключови актьори </a:t>
            </a:r>
            <a:r>
              <a:rPr lang="en-US" sz="1800" dirty="0" smtClean="0"/>
              <a:t>(</a:t>
            </a:r>
            <a:r>
              <a:rPr lang="bg-BG" sz="1800" dirty="0" smtClean="0"/>
              <a:t>национално представителни синдикати и работодателски организации, федерации и браншови камари)</a:t>
            </a:r>
            <a:endParaRPr lang="en" sz="1800" dirty="0"/>
          </a:p>
        </p:txBody>
      </p:sp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241650" y="91565"/>
            <a:ext cx="266070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bg-BG" sz="1800" dirty="0">
                <a:solidFill>
                  <a:schemeClr val="tx1"/>
                </a:solidFill>
              </a:rPr>
              <a:t>КАКВИ ДЕЙНОСТИ ОСЪЩЕСТВИХМЕ</a:t>
            </a:r>
            <a:endParaRPr lang="en" sz="1800" dirty="0">
              <a:solidFill>
                <a:schemeClr val="tx1"/>
              </a:solidFill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81052" y="1184604"/>
            <a:ext cx="3621899" cy="2965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bg-BG" sz="1800" b="1" dirty="0"/>
              <a:t>ЕТАП</a:t>
            </a:r>
            <a:r>
              <a:rPr lang="en-US" sz="1800" b="1" dirty="0" smtClean="0"/>
              <a:t> 3</a:t>
            </a:r>
          </a:p>
          <a:p>
            <a:pPr>
              <a:buNone/>
            </a:pPr>
            <a:r>
              <a:rPr lang="bg-BG" sz="1800" dirty="0" smtClean="0"/>
              <a:t>Разработване на казуси в сектора на услугите.</a:t>
            </a:r>
            <a:endParaRPr lang="en-US" sz="1800" dirty="0" smtClean="0"/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b="1" dirty="0" smtClean="0"/>
              <a:t>6 </a:t>
            </a:r>
            <a:r>
              <a:rPr lang="bg-BG" b="1" dirty="0" smtClean="0"/>
              <a:t>Национални доклада </a:t>
            </a:r>
            <a:r>
              <a:rPr lang="bg-BG" sz="1800" dirty="0" smtClean="0"/>
              <a:t>(България, Италия Ирландия, Кипър, Полша и Великобритания)</a:t>
            </a:r>
          </a:p>
          <a:p>
            <a:pPr>
              <a:buNone/>
            </a:pPr>
            <a:endParaRPr lang="bg-BG" sz="1800" dirty="0"/>
          </a:p>
          <a:p>
            <a:pPr>
              <a:buNone/>
            </a:pPr>
            <a:r>
              <a:rPr lang="bg-BG" b="1" dirty="0" smtClean="0"/>
              <a:t>5 Национални семинара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55142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atanasova\Documents\Direct participation\Second project meeting\iMa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99542"/>
            <a:ext cx="3512857" cy="37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67" y="-20538"/>
            <a:ext cx="1152128" cy="11521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11855" y="4089592"/>
            <a:ext cx="20152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www.direct-project.org</a:t>
            </a:r>
            <a:endParaRPr lang="bg-B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di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794</Words>
  <Application>Microsoft Office PowerPoint</Application>
  <PresentationFormat>On-screen Show (16:9)</PresentationFormat>
  <Paragraphs>74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Perdita template</vt:lpstr>
      <vt:lpstr>Национален семинар София, 6 юни 2018 г. Ина Атанасова – мениджър на проекта</vt:lpstr>
      <vt:lpstr>Предистория на проекта</vt:lpstr>
      <vt:lpstr>BENEFICIARIES IN THE PROJECT </vt:lpstr>
      <vt:lpstr>ЦЕЛИ НА ПРОЕКТА</vt:lpstr>
      <vt:lpstr>ЦЕЛИ НА ПРОЕКТА</vt:lpstr>
      <vt:lpstr>ЦЕЛИ НА ПРОЕКТА</vt:lpstr>
      <vt:lpstr>КАКВИ ДЕЙНОСТИ ОСЪЩЕСТВИХМЕ</vt:lpstr>
      <vt:lpstr>КАКВИ ДЕЙНОСТИ ОСЪЩЕСТВИХМЕ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СЛЕДВАЩИ ДЕЙНОСТИ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vanko</dc:creator>
  <cp:lastModifiedBy>vanko</cp:lastModifiedBy>
  <cp:revision>27</cp:revision>
  <dcterms:modified xsi:type="dcterms:W3CDTF">2018-06-01T13:07:10Z</dcterms:modified>
</cp:coreProperties>
</file>