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74"/>
  </p:notesMasterIdLst>
  <p:sldIdLst>
    <p:sldId id="278" r:id="rId9"/>
    <p:sldId id="279" r:id="rId10"/>
    <p:sldId id="282" r:id="rId11"/>
    <p:sldId id="283" r:id="rId12"/>
    <p:sldId id="281" r:id="rId13"/>
    <p:sldId id="290" r:id="rId14"/>
    <p:sldId id="260" r:id="rId15"/>
    <p:sldId id="285" r:id="rId16"/>
    <p:sldId id="286" r:id="rId17"/>
    <p:sldId id="289" r:id="rId18"/>
    <p:sldId id="297" r:id="rId19"/>
    <p:sldId id="298" r:id="rId20"/>
    <p:sldId id="287" r:id="rId21"/>
    <p:sldId id="293" r:id="rId22"/>
    <p:sldId id="292" r:id="rId23"/>
    <p:sldId id="291" r:id="rId24"/>
    <p:sldId id="295" r:id="rId25"/>
    <p:sldId id="296" r:id="rId26"/>
    <p:sldId id="267" r:id="rId27"/>
    <p:sldId id="269" r:id="rId28"/>
    <p:sldId id="268" r:id="rId29"/>
    <p:sldId id="331" r:id="rId30"/>
    <p:sldId id="270" r:id="rId31"/>
    <p:sldId id="332" r:id="rId32"/>
    <p:sldId id="271" r:id="rId33"/>
    <p:sldId id="300" r:id="rId34"/>
    <p:sldId id="276" r:id="rId35"/>
    <p:sldId id="264" r:id="rId36"/>
    <p:sldId id="265" r:id="rId37"/>
    <p:sldId id="302" r:id="rId38"/>
    <p:sldId id="312" r:id="rId39"/>
    <p:sldId id="301" r:id="rId40"/>
    <p:sldId id="334" r:id="rId41"/>
    <p:sldId id="304" r:id="rId42"/>
    <p:sldId id="305" r:id="rId43"/>
    <p:sldId id="306" r:id="rId44"/>
    <p:sldId id="307" r:id="rId45"/>
    <p:sldId id="308" r:id="rId46"/>
    <p:sldId id="313" r:id="rId47"/>
    <p:sldId id="315" r:id="rId48"/>
    <p:sldId id="309" r:id="rId49"/>
    <p:sldId id="310" r:id="rId50"/>
    <p:sldId id="280" r:id="rId51"/>
    <p:sldId id="311" r:id="rId52"/>
    <p:sldId id="261" r:id="rId53"/>
    <p:sldId id="277" r:id="rId54"/>
    <p:sldId id="294" r:id="rId55"/>
    <p:sldId id="314" r:id="rId56"/>
    <p:sldId id="316" r:id="rId57"/>
    <p:sldId id="317" r:id="rId58"/>
    <p:sldId id="333" r:id="rId59"/>
    <p:sldId id="318" r:id="rId60"/>
    <p:sldId id="319" r:id="rId61"/>
    <p:sldId id="259" r:id="rId62"/>
    <p:sldId id="320" r:id="rId63"/>
    <p:sldId id="321" r:id="rId64"/>
    <p:sldId id="262" r:id="rId65"/>
    <p:sldId id="275" r:id="rId66"/>
    <p:sldId id="273" r:id="rId67"/>
    <p:sldId id="325" r:id="rId68"/>
    <p:sldId id="326" r:id="rId69"/>
    <p:sldId id="327" r:id="rId70"/>
    <p:sldId id="328" r:id="rId71"/>
    <p:sldId id="329" r:id="rId72"/>
    <p:sldId id="330"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A0E"/>
    <a:srgbClr val="ACB624"/>
    <a:srgbClr val="C6995E"/>
    <a:srgbClr val="2B792F"/>
    <a:srgbClr val="8581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sorterViewPr>
    <p:cViewPr>
      <p:scale>
        <a:sx n="100" d="100"/>
        <a:sy n="100" d="100"/>
      </p:scale>
      <p:origin x="0" y="-2203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16" Type="http://schemas.openxmlformats.org/officeDocument/2006/relationships/slide" Target="slides/slide8.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3.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slide" Target="slides/slide64.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3.xml"/><Relationship Id="rId2" Type="http://schemas.openxmlformats.org/officeDocument/2006/relationships/slideMaster" Target="slideMasters/slideMaster2.xml"/><Relationship Id="rId29"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EE1B0-022D-4A58-8841-94A0813EE482}" type="datetimeFigureOut">
              <a:rPr lang="en-IE" smtClean="0"/>
              <a:t>18/05/2018</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F47F5-F98C-4306-948E-1FAC2ED686DF}" type="slidenum">
              <a:rPr lang="en-IE" smtClean="0"/>
              <a:t>‹#›</a:t>
            </a:fld>
            <a:endParaRPr lang="en-IE" dirty="0"/>
          </a:p>
        </p:txBody>
      </p:sp>
    </p:spTree>
    <p:extLst>
      <p:ext uri="{BB962C8B-B14F-4D97-AF65-F5344CB8AC3E}">
        <p14:creationId xmlns:p14="http://schemas.microsoft.com/office/powerpoint/2010/main" val="227535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81C41A-7F9B-4388-9897-26FC4E09534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26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7D8539-1B0D-411D-BA37-71EA92E94361}"/>
              </a:ext>
            </a:extLst>
          </p:cNvPr>
          <p:cNvSpPr>
            <a:spLocks noGrp="1" noChangeArrowheads="1"/>
          </p:cNvSpPr>
          <p:nvPr>
            <p:ph type="sldNum" sz="quarter" idx="5"/>
          </p:nvPr>
        </p:nvSpPr>
        <p:spPr>
          <a:ln/>
        </p:spPr>
        <p:txBody>
          <a:bodyPr/>
          <a:lstStyle/>
          <a:p>
            <a:pPr marL="0" marR="0" lvl="0" indent="0" algn="r" defTabSz="925464" rtl="0" eaLnBrk="0" fontAlgn="base" latinLnBrk="0" hangingPunct="0">
              <a:lnSpc>
                <a:spcPct val="100000"/>
              </a:lnSpc>
              <a:spcBef>
                <a:spcPct val="0"/>
              </a:spcBef>
              <a:spcAft>
                <a:spcPct val="0"/>
              </a:spcAft>
              <a:buClrTx/>
              <a:buSzTx/>
              <a:buFontTx/>
              <a:buNone/>
              <a:tabLst/>
              <a:defRPr/>
            </a:pPr>
            <a:fld id="{0E467D19-6A84-4B68-881E-745F73BBB7B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5464"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4338" name="Rectangle 2">
            <a:extLst>
              <a:ext uri="{FF2B5EF4-FFF2-40B4-BE49-F238E27FC236}">
                <a16:creationId xmlns:a16="http://schemas.microsoft.com/office/drawing/2014/main" id="{7DD9B024-BA0A-4F8E-9560-46798949EFFE}"/>
              </a:ext>
            </a:extLst>
          </p:cNvPr>
          <p:cNvSpPr>
            <a:spLocks noGrp="1" noRot="1" noChangeAspect="1" noChangeArrowheads="1"/>
          </p:cNvSpPr>
          <p:nvPr>
            <p:ph type="sldImg"/>
          </p:nvPr>
        </p:nvSpPr>
        <p:spPr bwMode="auto">
          <a:xfrm>
            <a:off x="331788" y="698500"/>
            <a:ext cx="6211887" cy="3495675"/>
          </a:xfrm>
          <a:prstGeom prst="rect">
            <a:avLst/>
          </a:prstGeom>
          <a:solidFill>
            <a:srgbClr val="FFFFFF"/>
          </a:solidFill>
          <a:ln>
            <a:solidFill>
              <a:srgbClr val="000000"/>
            </a:solidFill>
            <a:miter lim="800000"/>
            <a:headEnd/>
            <a:tailEnd/>
          </a:ln>
        </p:spPr>
      </p:sp>
      <p:sp>
        <p:nvSpPr>
          <p:cNvPr id="14339" name="Rectangle 3">
            <a:extLst>
              <a:ext uri="{FF2B5EF4-FFF2-40B4-BE49-F238E27FC236}">
                <a16:creationId xmlns:a16="http://schemas.microsoft.com/office/drawing/2014/main" id="{CF23D5AA-5332-48B0-9B09-92F00F3B9707}"/>
              </a:ext>
            </a:extLst>
          </p:cNvPr>
          <p:cNvSpPr>
            <a:spLocks noGrp="1" noChangeArrowheads="1"/>
          </p:cNvSpPr>
          <p:nvPr>
            <p:ph type="body" idx="1"/>
          </p:nvPr>
        </p:nvSpPr>
        <p:spPr bwMode="auto">
          <a:xfrm>
            <a:off x="916729" y="4427101"/>
            <a:ext cx="5042006" cy="4194096"/>
          </a:xfrm>
          <a:prstGeom prst="rect">
            <a:avLst/>
          </a:prstGeom>
          <a:solidFill>
            <a:srgbClr val="FFFFFF"/>
          </a:solidFill>
          <a:ln>
            <a:solidFill>
              <a:srgbClr val="000000"/>
            </a:solidFill>
            <a:miter lim="800000"/>
            <a:headEnd/>
            <a:tailEnd/>
          </a:ln>
        </p:spPr>
        <p:txBody>
          <a:bodyPr/>
          <a:lstStyle/>
          <a:p>
            <a:endParaRPr lang="en-GB" altLang="en-US" dirty="0"/>
          </a:p>
        </p:txBody>
      </p:sp>
    </p:spTree>
    <p:extLst>
      <p:ext uri="{BB962C8B-B14F-4D97-AF65-F5344CB8AC3E}">
        <p14:creationId xmlns:p14="http://schemas.microsoft.com/office/powerpoint/2010/main" val="3697896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dirty="0"/>
          </a:p>
        </p:txBody>
      </p:sp>
      <p:sp>
        <p:nvSpPr>
          <p:cNvPr id="5" name="Rectangle 3"/>
          <p:cNvSpPr>
            <a:spLocks noGrp="1" noChangeArrowheads="1"/>
          </p:cNvSpPr>
          <p:nvPr>
            <p:ph type="ftr" sz="quarter" idx="11"/>
          </p:nvPr>
        </p:nvSpPr>
        <p:spPr/>
        <p:txBody>
          <a:bodyPr/>
          <a:lstStyle>
            <a:lvl1pPr>
              <a:defRPr smtClean="0"/>
            </a:lvl1pPr>
          </a:lstStyle>
          <a:p>
            <a:pPr>
              <a:defRPr/>
            </a:pPr>
            <a:r>
              <a:rPr lang="en-IE" dirty="0"/>
              <a:t>DIRECT project - Bulgarian National Seminar 6 June 2018</a:t>
            </a:r>
            <a:endParaRPr lang="en-US" dirty="0"/>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dirty="0"/>
          </a:p>
        </p:txBody>
      </p:sp>
    </p:spTree>
    <p:extLst>
      <p:ext uri="{BB962C8B-B14F-4D97-AF65-F5344CB8AC3E}">
        <p14:creationId xmlns:p14="http://schemas.microsoft.com/office/powerpoint/2010/main" val="69227099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dirty="0"/>
          </a:p>
        </p:txBody>
      </p:sp>
    </p:spTree>
    <p:extLst>
      <p:ext uri="{BB962C8B-B14F-4D97-AF65-F5344CB8AC3E}">
        <p14:creationId xmlns:p14="http://schemas.microsoft.com/office/powerpoint/2010/main" val="153401959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dirty="0"/>
          </a:p>
        </p:txBody>
      </p:sp>
    </p:spTree>
    <p:extLst>
      <p:ext uri="{BB962C8B-B14F-4D97-AF65-F5344CB8AC3E}">
        <p14:creationId xmlns:p14="http://schemas.microsoft.com/office/powerpoint/2010/main" val="199445492"/>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dirty="0"/>
          </a:p>
        </p:txBody>
      </p:sp>
      <p:sp>
        <p:nvSpPr>
          <p:cNvPr id="5" name="Rectangle 3"/>
          <p:cNvSpPr>
            <a:spLocks noGrp="1" noChangeArrowheads="1"/>
          </p:cNvSpPr>
          <p:nvPr>
            <p:ph type="ftr" sz="quarter" idx="11"/>
          </p:nvPr>
        </p:nvSpPr>
        <p:spPr/>
        <p:txBody>
          <a:bodyPr/>
          <a:lstStyle>
            <a:lvl1pPr>
              <a:defRPr smtClean="0"/>
            </a:lvl1pPr>
          </a:lstStyle>
          <a:p>
            <a:pPr>
              <a:defRPr/>
            </a:pPr>
            <a:r>
              <a:rPr lang="en-IE"/>
              <a:t>DIRECT project - Bulgarian National Seminar 6 June 2018</a:t>
            </a:r>
            <a:endParaRPr lang="en-US" dirty="0"/>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dirty="0"/>
          </a:p>
        </p:txBody>
      </p:sp>
    </p:spTree>
    <p:extLst>
      <p:ext uri="{BB962C8B-B14F-4D97-AF65-F5344CB8AC3E}">
        <p14:creationId xmlns:p14="http://schemas.microsoft.com/office/powerpoint/2010/main" val="393412929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dirty="0"/>
          </a:p>
        </p:txBody>
      </p:sp>
    </p:spTree>
    <p:extLst>
      <p:ext uri="{BB962C8B-B14F-4D97-AF65-F5344CB8AC3E}">
        <p14:creationId xmlns:p14="http://schemas.microsoft.com/office/powerpoint/2010/main" val="116288088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dirty="0"/>
          </a:p>
        </p:txBody>
      </p:sp>
    </p:spTree>
    <p:extLst>
      <p:ext uri="{BB962C8B-B14F-4D97-AF65-F5344CB8AC3E}">
        <p14:creationId xmlns:p14="http://schemas.microsoft.com/office/powerpoint/2010/main" val="271456629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dirty="0"/>
          </a:p>
        </p:txBody>
      </p:sp>
    </p:spTree>
    <p:extLst>
      <p:ext uri="{BB962C8B-B14F-4D97-AF65-F5344CB8AC3E}">
        <p14:creationId xmlns:p14="http://schemas.microsoft.com/office/powerpoint/2010/main" val="82500146"/>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dirty="0"/>
          </a:p>
        </p:txBody>
      </p:sp>
    </p:spTree>
    <p:extLst>
      <p:ext uri="{BB962C8B-B14F-4D97-AF65-F5344CB8AC3E}">
        <p14:creationId xmlns:p14="http://schemas.microsoft.com/office/powerpoint/2010/main" val="1230712140"/>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dirty="0"/>
          </a:p>
        </p:txBody>
      </p:sp>
    </p:spTree>
    <p:extLst>
      <p:ext uri="{BB962C8B-B14F-4D97-AF65-F5344CB8AC3E}">
        <p14:creationId xmlns:p14="http://schemas.microsoft.com/office/powerpoint/2010/main" val="3842782055"/>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dirty="0"/>
          </a:p>
        </p:txBody>
      </p:sp>
    </p:spTree>
    <p:extLst>
      <p:ext uri="{BB962C8B-B14F-4D97-AF65-F5344CB8AC3E}">
        <p14:creationId xmlns:p14="http://schemas.microsoft.com/office/powerpoint/2010/main" val="2559977057"/>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dirty="0"/>
          </a:p>
        </p:txBody>
      </p:sp>
    </p:spTree>
    <p:extLst>
      <p:ext uri="{BB962C8B-B14F-4D97-AF65-F5344CB8AC3E}">
        <p14:creationId xmlns:p14="http://schemas.microsoft.com/office/powerpoint/2010/main" val="108630821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dirty="0"/>
          </a:p>
        </p:txBody>
      </p:sp>
    </p:spTree>
    <p:extLst>
      <p:ext uri="{BB962C8B-B14F-4D97-AF65-F5344CB8AC3E}">
        <p14:creationId xmlns:p14="http://schemas.microsoft.com/office/powerpoint/2010/main" val="1424127389"/>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dirty="0"/>
          </a:p>
        </p:txBody>
      </p:sp>
    </p:spTree>
    <p:extLst>
      <p:ext uri="{BB962C8B-B14F-4D97-AF65-F5344CB8AC3E}">
        <p14:creationId xmlns:p14="http://schemas.microsoft.com/office/powerpoint/2010/main" val="90863409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dirty="0"/>
          </a:p>
        </p:txBody>
      </p:sp>
    </p:spTree>
    <p:extLst>
      <p:ext uri="{BB962C8B-B14F-4D97-AF65-F5344CB8AC3E}">
        <p14:creationId xmlns:p14="http://schemas.microsoft.com/office/powerpoint/2010/main" val="2343307424"/>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dirty="0"/>
          </a:p>
        </p:txBody>
      </p:sp>
    </p:spTree>
    <p:extLst>
      <p:ext uri="{BB962C8B-B14F-4D97-AF65-F5344CB8AC3E}">
        <p14:creationId xmlns:p14="http://schemas.microsoft.com/office/powerpoint/2010/main" val="673224098"/>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A817D4-4BED-4D9E-A8E8-B5E9837E221D}"/>
              </a:ext>
            </a:extLst>
          </p:cNvPr>
          <p:cNvSpPr>
            <a:spLocks noGrp="1" noChangeArrowheads="1"/>
          </p:cNvSpPr>
          <p:nvPr>
            <p:ph type="dt" sz="half" idx="2"/>
          </p:nvPr>
        </p:nvSpPr>
        <p:spPr/>
        <p:txBody>
          <a:bodyPr/>
          <a:lstStyle>
            <a:lvl1pPr>
              <a:defRPr/>
            </a:lvl1pPr>
          </a:lstStyle>
          <a:p>
            <a:endParaRPr lang="en-US" altLang="en-US" dirty="0"/>
          </a:p>
        </p:txBody>
      </p:sp>
      <p:sp>
        <p:nvSpPr>
          <p:cNvPr id="4099" name="Rectangle 3">
            <a:extLst>
              <a:ext uri="{FF2B5EF4-FFF2-40B4-BE49-F238E27FC236}">
                <a16:creationId xmlns:a16="http://schemas.microsoft.com/office/drawing/2014/main" id="{8718D56F-82BC-46CF-8646-884B50DD35D3}"/>
              </a:ext>
            </a:extLst>
          </p:cNvPr>
          <p:cNvSpPr>
            <a:spLocks noGrp="1" noChangeArrowheads="1"/>
          </p:cNvSpPr>
          <p:nvPr>
            <p:ph type="ftr" sz="quarter" idx="3"/>
          </p:nvPr>
        </p:nvSpPr>
        <p:spPr/>
        <p:txBody>
          <a:bodyPr/>
          <a:lstStyle>
            <a:lvl1pPr>
              <a:defRPr/>
            </a:lvl1pPr>
          </a:lstStyle>
          <a:p>
            <a:r>
              <a:rPr lang="en-IE" altLang="en-US"/>
              <a:t>DIRECT project - Bulgarian National Seminar 6 June 2018</a:t>
            </a:r>
            <a:endParaRPr lang="en-US" altLang="en-US" dirty="0"/>
          </a:p>
        </p:txBody>
      </p:sp>
      <p:sp>
        <p:nvSpPr>
          <p:cNvPr id="4100" name="Rectangle 4">
            <a:extLst>
              <a:ext uri="{FF2B5EF4-FFF2-40B4-BE49-F238E27FC236}">
                <a16:creationId xmlns:a16="http://schemas.microsoft.com/office/drawing/2014/main" id="{4664FA22-AD94-4493-AE0A-E750DCB8AE05}"/>
              </a:ext>
            </a:extLst>
          </p:cNvPr>
          <p:cNvSpPr>
            <a:spLocks noGrp="1" noChangeArrowheads="1"/>
          </p:cNvSpPr>
          <p:nvPr>
            <p:ph type="sldNum" sz="quarter" idx="4"/>
          </p:nvPr>
        </p:nvSpPr>
        <p:spPr/>
        <p:txBody>
          <a:bodyPr/>
          <a:lstStyle>
            <a:lvl1pPr>
              <a:defRPr/>
            </a:lvl1pPr>
          </a:lstStyle>
          <a:p>
            <a:fld id="{3FB38EB1-AC8E-442F-98E2-91A176005333}" type="slidenum">
              <a:rPr lang="en-US" altLang="en-US"/>
              <a:pPr/>
              <a:t>‹#›</a:t>
            </a:fld>
            <a:endParaRPr lang="en-US" altLang="en-US" dirty="0"/>
          </a:p>
        </p:txBody>
      </p:sp>
      <p:sp>
        <p:nvSpPr>
          <p:cNvPr id="4101" name="Rectangle 5">
            <a:extLst>
              <a:ext uri="{FF2B5EF4-FFF2-40B4-BE49-F238E27FC236}">
                <a16:creationId xmlns:a16="http://schemas.microsoft.com/office/drawing/2014/main" id="{27CAD4F1-E849-4258-B195-9B36E14233E8}"/>
              </a:ext>
            </a:extLst>
          </p:cNvPr>
          <p:cNvSpPr>
            <a:spLocks noGrp="1" noChangeArrowheads="1"/>
          </p:cNvSpPr>
          <p:nvPr>
            <p:ph type="ctrTitle" sz="quarter"/>
          </p:nvPr>
        </p:nvSpPr>
        <p:spPr>
          <a:xfrm>
            <a:off x="914400" y="2209800"/>
            <a:ext cx="10363200" cy="1143000"/>
          </a:xfrm>
          <a:effectLst>
            <a:outerShdw blurRad="68580" dist="35921" dir="2700000" algn="ctr" rotWithShape="0">
              <a:srgbClr val="FFFFFF">
                <a:alpha val="75000"/>
              </a:srgbClr>
            </a:outerShdw>
          </a:effectLst>
        </p:spPr>
        <p:txBody>
          <a:bodyPr lIns="91440" tIns="45720" rIns="91440" bIns="45720"/>
          <a:lstStyle>
            <a:lvl1pPr>
              <a:defRPr/>
            </a:lvl1pPr>
          </a:lstStyle>
          <a:p>
            <a:pPr lvl="0"/>
            <a:r>
              <a:rPr lang="en-US" altLang="en-US" noProof="0"/>
              <a:t>Click to edit Master title style</a:t>
            </a:r>
          </a:p>
        </p:txBody>
      </p:sp>
      <p:sp>
        <p:nvSpPr>
          <p:cNvPr id="4102" name="Rectangle 6">
            <a:extLst>
              <a:ext uri="{FF2B5EF4-FFF2-40B4-BE49-F238E27FC236}">
                <a16:creationId xmlns:a16="http://schemas.microsoft.com/office/drawing/2014/main" id="{54DC239F-99FF-4472-9D76-1FB8C39C7DDB}"/>
              </a:ext>
            </a:extLst>
          </p:cNvPr>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panose="05000000000000000000" pitchFamily="2" charset="2"/>
              <a:buNone/>
              <a:defRPr i="1"/>
            </a:lvl1pPr>
          </a:lstStyle>
          <a:p>
            <a:pPr lvl="0"/>
            <a:r>
              <a:rPr lang="en-US" altLang="en-US" noProof="0"/>
              <a:t>Click to edit Master subtitle style</a:t>
            </a:r>
          </a:p>
        </p:txBody>
      </p:sp>
    </p:spTree>
    <p:extLst>
      <p:ext uri="{BB962C8B-B14F-4D97-AF65-F5344CB8AC3E}">
        <p14:creationId xmlns:p14="http://schemas.microsoft.com/office/powerpoint/2010/main" val="69861015"/>
      </p:ext>
    </p:extLst>
  </p:cSld>
  <p:clrMapOvr>
    <a:masterClrMapping/>
  </p:clrMapOvr>
  <p:transition spd="slow">
    <p:check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51659-5894-492A-A002-D9D9B775C7A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F6559A5-5A3B-4AD5-9F0A-F77A4F68A3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835EFA5-F141-4659-AC42-6F0D070A121B}"/>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CC0DB5F9-09FA-4838-AF70-876679132798}"/>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6" name="Slide Number Placeholder 5">
            <a:extLst>
              <a:ext uri="{FF2B5EF4-FFF2-40B4-BE49-F238E27FC236}">
                <a16:creationId xmlns:a16="http://schemas.microsoft.com/office/drawing/2014/main" id="{C5E4E119-8FAC-442D-B8A5-2FBF99DEAA72}"/>
              </a:ext>
            </a:extLst>
          </p:cNvPr>
          <p:cNvSpPr>
            <a:spLocks noGrp="1"/>
          </p:cNvSpPr>
          <p:nvPr>
            <p:ph type="sldNum" sz="quarter" idx="12"/>
          </p:nvPr>
        </p:nvSpPr>
        <p:spPr/>
        <p:txBody>
          <a:bodyPr/>
          <a:lstStyle>
            <a:lvl1pPr>
              <a:defRPr/>
            </a:lvl1pPr>
          </a:lstStyle>
          <a:p>
            <a:fld id="{53269FDC-5A3F-4E41-8E7C-B2DB164B54B7}" type="slidenum">
              <a:rPr lang="en-US" altLang="en-US"/>
              <a:pPr/>
              <a:t>‹#›</a:t>
            </a:fld>
            <a:endParaRPr lang="en-US" altLang="en-US" dirty="0"/>
          </a:p>
        </p:txBody>
      </p:sp>
    </p:spTree>
    <p:extLst>
      <p:ext uri="{BB962C8B-B14F-4D97-AF65-F5344CB8AC3E}">
        <p14:creationId xmlns:p14="http://schemas.microsoft.com/office/powerpoint/2010/main" val="793521079"/>
      </p:ext>
    </p:extLst>
  </p:cSld>
  <p:clrMapOvr>
    <a:masterClrMapping/>
  </p:clrMapOvr>
  <p:transition spd="slow">
    <p:check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C7D0-F8E5-4144-9374-911DBC7AA7EA}"/>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F594838-AAA8-4AE7-A969-408D624DEAF0}"/>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CBBD9758-712D-435F-9B3D-A86BBDC0EB4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40A3511-A7F9-4E36-BB45-443A66F9AB14}"/>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6" name="Slide Number Placeholder 5">
            <a:extLst>
              <a:ext uri="{FF2B5EF4-FFF2-40B4-BE49-F238E27FC236}">
                <a16:creationId xmlns:a16="http://schemas.microsoft.com/office/drawing/2014/main" id="{C9D0FE5B-8D64-4382-BBC5-680CFE7B324B}"/>
              </a:ext>
            </a:extLst>
          </p:cNvPr>
          <p:cNvSpPr>
            <a:spLocks noGrp="1"/>
          </p:cNvSpPr>
          <p:nvPr>
            <p:ph type="sldNum" sz="quarter" idx="12"/>
          </p:nvPr>
        </p:nvSpPr>
        <p:spPr/>
        <p:txBody>
          <a:bodyPr/>
          <a:lstStyle>
            <a:lvl1pPr>
              <a:defRPr/>
            </a:lvl1pPr>
          </a:lstStyle>
          <a:p>
            <a:fld id="{A2577366-3BEC-4068-ABF8-3A291203434C}" type="slidenum">
              <a:rPr lang="en-US" altLang="en-US"/>
              <a:pPr/>
              <a:t>‹#›</a:t>
            </a:fld>
            <a:endParaRPr lang="en-US" altLang="en-US" dirty="0"/>
          </a:p>
        </p:txBody>
      </p:sp>
    </p:spTree>
    <p:extLst>
      <p:ext uri="{BB962C8B-B14F-4D97-AF65-F5344CB8AC3E}">
        <p14:creationId xmlns:p14="http://schemas.microsoft.com/office/powerpoint/2010/main" val="3432678379"/>
      </p:ext>
    </p:extLst>
  </p:cSld>
  <p:clrMapOvr>
    <a:masterClrMapping/>
  </p:clrMapOvr>
  <p:transition spd="slow">
    <p:check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F0BD-580A-4013-8C82-FA05E6633D9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5FF20A3-16EC-4189-887B-9D57D7E1F74C}"/>
              </a:ext>
            </a:extLst>
          </p:cNvPr>
          <p:cNvSpPr>
            <a:spLocks noGrp="1"/>
          </p:cNvSpPr>
          <p:nvPr>
            <p:ph sz="half" idx="1"/>
          </p:nvPr>
        </p:nvSpPr>
        <p:spPr>
          <a:xfrm>
            <a:off x="914400" y="1676400"/>
            <a:ext cx="5232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691E54A-A799-44BB-AD6A-04291962379E}"/>
              </a:ext>
            </a:extLst>
          </p:cNvPr>
          <p:cNvSpPr>
            <a:spLocks noGrp="1"/>
          </p:cNvSpPr>
          <p:nvPr>
            <p:ph sz="half" idx="2"/>
          </p:nvPr>
        </p:nvSpPr>
        <p:spPr>
          <a:xfrm>
            <a:off x="6350000" y="1676400"/>
            <a:ext cx="5232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09BB953-33B5-403A-82C1-2087D0F5EBC1}"/>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D81D7AB1-BEFF-4DB4-8977-F9CE6AE7FE3B}"/>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7" name="Slide Number Placeholder 6">
            <a:extLst>
              <a:ext uri="{FF2B5EF4-FFF2-40B4-BE49-F238E27FC236}">
                <a16:creationId xmlns:a16="http://schemas.microsoft.com/office/drawing/2014/main" id="{4A8D2C68-FF45-497E-B84B-690062C198D8}"/>
              </a:ext>
            </a:extLst>
          </p:cNvPr>
          <p:cNvSpPr>
            <a:spLocks noGrp="1"/>
          </p:cNvSpPr>
          <p:nvPr>
            <p:ph type="sldNum" sz="quarter" idx="12"/>
          </p:nvPr>
        </p:nvSpPr>
        <p:spPr/>
        <p:txBody>
          <a:bodyPr/>
          <a:lstStyle>
            <a:lvl1pPr>
              <a:defRPr/>
            </a:lvl1pPr>
          </a:lstStyle>
          <a:p>
            <a:fld id="{32320E7B-5EFD-498A-AC73-D6B1753FDF61}" type="slidenum">
              <a:rPr lang="en-US" altLang="en-US"/>
              <a:pPr/>
              <a:t>‹#›</a:t>
            </a:fld>
            <a:endParaRPr lang="en-US" altLang="en-US" dirty="0"/>
          </a:p>
        </p:txBody>
      </p:sp>
    </p:spTree>
    <p:extLst>
      <p:ext uri="{BB962C8B-B14F-4D97-AF65-F5344CB8AC3E}">
        <p14:creationId xmlns:p14="http://schemas.microsoft.com/office/powerpoint/2010/main" val="476331459"/>
      </p:ext>
    </p:extLst>
  </p:cSld>
  <p:clrMapOvr>
    <a:masterClrMapping/>
  </p:clrMapOvr>
  <p:transition spd="slow">
    <p:check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44D5-FBA1-4FAD-B4D3-98BFF0BF9CB2}"/>
              </a:ext>
            </a:extLst>
          </p:cNvPr>
          <p:cNvSpPr>
            <a:spLocks noGrp="1"/>
          </p:cNvSpPr>
          <p:nvPr>
            <p:ph type="title"/>
          </p:nvPr>
        </p:nvSpPr>
        <p:spPr>
          <a:xfrm>
            <a:off x="840317" y="365126"/>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C2CC549-06C4-4496-9060-09572676F4E3}"/>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28C775-1443-4CF9-AA06-DE81DF0CAD0D}"/>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211C6A2-D0FE-4C87-B5D0-CCC562F4C68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B3698A-E5C6-40DF-B603-FE4668CC913D}"/>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9492B44-FB28-4C1E-B6C7-32FC2B484E54}"/>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493945F3-7643-458F-8BFB-9C0808AC73F6}"/>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9" name="Slide Number Placeholder 8">
            <a:extLst>
              <a:ext uri="{FF2B5EF4-FFF2-40B4-BE49-F238E27FC236}">
                <a16:creationId xmlns:a16="http://schemas.microsoft.com/office/drawing/2014/main" id="{F6168517-C2FA-46D1-BE15-719197B5C69C}"/>
              </a:ext>
            </a:extLst>
          </p:cNvPr>
          <p:cNvSpPr>
            <a:spLocks noGrp="1"/>
          </p:cNvSpPr>
          <p:nvPr>
            <p:ph type="sldNum" sz="quarter" idx="12"/>
          </p:nvPr>
        </p:nvSpPr>
        <p:spPr/>
        <p:txBody>
          <a:bodyPr/>
          <a:lstStyle>
            <a:lvl1pPr>
              <a:defRPr/>
            </a:lvl1pPr>
          </a:lstStyle>
          <a:p>
            <a:fld id="{B208CC3F-F609-4EFE-807F-B19C17A47B5C}" type="slidenum">
              <a:rPr lang="en-US" altLang="en-US"/>
              <a:pPr/>
              <a:t>‹#›</a:t>
            </a:fld>
            <a:endParaRPr lang="en-US" altLang="en-US" dirty="0"/>
          </a:p>
        </p:txBody>
      </p:sp>
    </p:spTree>
    <p:extLst>
      <p:ext uri="{BB962C8B-B14F-4D97-AF65-F5344CB8AC3E}">
        <p14:creationId xmlns:p14="http://schemas.microsoft.com/office/powerpoint/2010/main" val="2780189178"/>
      </p:ext>
    </p:extLst>
  </p:cSld>
  <p:clrMapOvr>
    <a:masterClrMapping/>
  </p:clrMapOvr>
  <p:transition spd="slow">
    <p:check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9D8A-EF1A-4085-B5ED-81290196C11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78F5757-3987-433E-904A-CAD41B9498E7}"/>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165253EE-0A85-499C-9F6F-88E146B154B5}"/>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9BE7D138-A18A-4482-9E9C-5A15C3AC12AB}"/>
              </a:ext>
            </a:extLst>
          </p:cNvPr>
          <p:cNvSpPr>
            <a:spLocks noGrp="1"/>
          </p:cNvSpPr>
          <p:nvPr>
            <p:ph type="sldNum" sz="quarter" idx="12"/>
          </p:nvPr>
        </p:nvSpPr>
        <p:spPr/>
        <p:txBody>
          <a:bodyPr/>
          <a:lstStyle>
            <a:lvl1pPr>
              <a:defRPr/>
            </a:lvl1pPr>
          </a:lstStyle>
          <a:p>
            <a:fld id="{E8188C14-C70E-40AB-AEB3-FC84C9ED84F1}" type="slidenum">
              <a:rPr lang="en-US" altLang="en-US"/>
              <a:pPr/>
              <a:t>‹#›</a:t>
            </a:fld>
            <a:endParaRPr lang="en-US" altLang="en-US" dirty="0"/>
          </a:p>
        </p:txBody>
      </p:sp>
    </p:spTree>
    <p:extLst>
      <p:ext uri="{BB962C8B-B14F-4D97-AF65-F5344CB8AC3E}">
        <p14:creationId xmlns:p14="http://schemas.microsoft.com/office/powerpoint/2010/main" val="2586631413"/>
      </p:ext>
    </p:extLst>
  </p:cSld>
  <p:clrMapOvr>
    <a:masterClrMapping/>
  </p:clrMapOvr>
  <p:transition spd="slow">
    <p:check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9B19DB-7B1F-4569-9D5F-A6C4140849E2}"/>
              </a:ext>
            </a:extLst>
          </p:cNvPr>
          <p:cNvSpPr>
            <a:spLocks noGrp="1"/>
          </p:cNvSpPr>
          <p:nvPr>
            <p:ph type="dt" sz="half" idx="10"/>
          </p:nvPr>
        </p:nvSpPr>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CE576833-9A4A-4D9D-8C86-47CFD11D1530}"/>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4" name="Slide Number Placeholder 3">
            <a:extLst>
              <a:ext uri="{FF2B5EF4-FFF2-40B4-BE49-F238E27FC236}">
                <a16:creationId xmlns:a16="http://schemas.microsoft.com/office/drawing/2014/main" id="{54FF6B31-99C8-46E3-AF36-59732393B0BB}"/>
              </a:ext>
            </a:extLst>
          </p:cNvPr>
          <p:cNvSpPr>
            <a:spLocks noGrp="1"/>
          </p:cNvSpPr>
          <p:nvPr>
            <p:ph type="sldNum" sz="quarter" idx="12"/>
          </p:nvPr>
        </p:nvSpPr>
        <p:spPr/>
        <p:txBody>
          <a:bodyPr/>
          <a:lstStyle>
            <a:lvl1pPr>
              <a:defRPr/>
            </a:lvl1pPr>
          </a:lstStyle>
          <a:p>
            <a:fld id="{8A42BCD7-784E-48F1-A1D1-F4FF326A0659}" type="slidenum">
              <a:rPr lang="en-US" altLang="en-US"/>
              <a:pPr/>
              <a:t>‹#›</a:t>
            </a:fld>
            <a:endParaRPr lang="en-US" altLang="en-US" dirty="0"/>
          </a:p>
        </p:txBody>
      </p:sp>
    </p:spTree>
    <p:extLst>
      <p:ext uri="{BB962C8B-B14F-4D97-AF65-F5344CB8AC3E}">
        <p14:creationId xmlns:p14="http://schemas.microsoft.com/office/powerpoint/2010/main" val="585958629"/>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dirty="0"/>
          </a:p>
        </p:txBody>
      </p:sp>
    </p:spTree>
    <p:extLst>
      <p:ext uri="{BB962C8B-B14F-4D97-AF65-F5344CB8AC3E}">
        <p14:creationId xmlns:p14="http://schemas.microsoft.com/office/powerpoint/2010/main" val="2154389657"/>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B28AC-5EA4-461C-9A2E-B05BED51A2D3}"/>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9722AB3-AE61-4B3C-979F-E64411ADFF50}"/>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91238CF-7AA6-490D-9453-D2DC87C831A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52925C-B393-4199-8DE8-11451970504D}"/>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677FEA63-9E5C-41B9-A7A8-B8F533ED5A93}"/>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7" name="Slide Number Placeholder 6">
            <a:extLst>
              <a:ext uri="{FF2B5EF4-FFF2-40B4-BE49-F238E27FC236}">
                <a16:creationId xmlns:a16="http://schemas.microsoft.com/office/drawing/2014/main" id="{629D0290-F81C-4D9E-92EE-4A7143F82410}"/>
              </a:ext>
            </a:extLst>
          </p:cNvPr>
          <p:cNvSpPr>
            <a:spLocks noGrp="1"/>
          </p:cNvSpPr>
          <p:nvPr>
            <p:ph type="sldNum" sz="quarter" idx="12"/>
          </p:nvPr>
        </p:nvSpPr>
        <p:spPr/>
        <p:txBody>
          <a:bodyPr/>
          <a:lstStyle>
            <a:lvl1pPr>
              <a:defRPr/>
            </a:lvl1pPr>
          </a:lstStyle>
          <a:p>
            <a:fld id="{072EC69B-7F6A-4048-A996-13FB60DD8421}" type="slidenum">
              <a:rPr lang="en-US" altLang="en-US"/>
              <a:pPr/>
              <a:t>‹#›</a:t>
            </a:fld>
            <a:endParaRPr lang="en-US" altLang="en-US" dirty="0"/>
          </a:p>
        </p:txBody>
      </p:sp>
    </p:spTree>
    <p:extLst>
      <p:ext uri="{BB962C8B-B14F-4D97-AF65-F5344CB8AC3E}">
        <p14:creationId xmlns:p14="http://schemas.microsoft.com/office/powerpoint/2010/main" val="2069812788"/>
      </p:ext>
    </p:extLst>
  </p:cSld>
  <p:clrMapOvr>
    <a:masterClrMapping/>
  </p:clrMapOvr>
  <p:transition spd="slow">
    <p:check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17A6-5F30-488D-A213-DBF5E8C69135}"/>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9B75395-61C5-4462-B7A8-5FEDA9E348E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6FB33FF4-3DBD-4665-B82A-51FA1571F94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439E18-2CC3-401F-A83F-A2E43A293C95}"/>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AAA3964B-3B13-49F3-8DB6-9E6C815BA354}"/>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7" name="Slide Number Placeholder 6">
            <a:extLst>
              <a:ext uri="{FF2B5EF4-FFF2-40B4-BE49-F238E27FC236}">
                <a16:creationId xmlns:a16="http://schemas.microsoft.com/office/drawing/2014/main" id="{A6A0AB31-DC64-4408-A491-D80DF17A2F78}"/>
              </a:ext>
            </a:extLst>
          </p:cNvPr>
          <p:cNvSpPr>
            <a:spLocks noGrp="1"/>
          </p:cNvSpPr>
          <p:nvPr>
            <p:ph type="sldNum" sz="quarter" idx="12"/>
          </p:nvPr>
        </p:nvSpPr>
        <p:spPr/>
        <p:txBody>
          <a:bodyPr/>
          <a:lstStyle>
            <a:lvl1pPr>
              <a:defRPr/>
            </a:lvl1pPr>
          </a:lstStyle>
          <a:p>
            <a:fld id="{BC447531-FA22-473D-BA12-F0C4A260B96B}" type="slidenum">
              <a:rPr lang="en-US" altLang="en-US"/>
              <a:pPr/>
              <a:t>‹#›</a:t>
            </a:fld>
            <a:endParaRPr lang="en-US" altLang="en-US" dirty="0"/>
          </a:p>
        </p:txBody>
      </p:sp>
    </p:spTree>
    <p:extLst>
      <p:ext uri="{BB962C8B-B14F-4D97-AF65-F5344CB8AC3E}">
        <p14:creationId xmlns:p14="http://schemas.microsoft.com/office/powerpoint/2010/main" val="1599627890"/>
      </p:ext>
    </p:extLst>
  </p:cSld>
  <p:clrMapOvr>
    <a:masterClrMapping/>
  </p:clrMapOvr>
  <p:transition spd="slow">
    <p:check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C10A-372C-486E-8D81-E603B8B84EB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17D2EA3-ADED-4059-AC59-45EE0CD61A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3BCBA0A-4924-45CD-9FE8-3866BDBD75ED}"/>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2B9514CD-7442-4DFC-AC91-3967D6D5F798}"/>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6" name="Slide Number Placeholder 5">
            <a:extLst>
              <a:ext uri="{FF2B5EF4-FFF2-40B4-BE49-F238E27FC236}">
                <a16:creationId xmlns:a16="http://schemas.microsoft.com/office/drawing/2014/main" id="{E30B4B6F-B226-456D-BCEF-86DFA1E58BDD}"/>
              </a:ext>
            </a:extLst>
          </p:cNvPr>
          <p:cNvSpPr>
            <a:spLocks noGrp="1"/>
          </p:cNvSpPr>
          <p:nvPr>
            <p:ph type="sldNum" sz="quarter" idx="12"/>
          </p:nvPr>
        </p:nvSpPr>
        <p:spPr/>
        <p:txBody>
          <a:bodyPr/>
          <a:lstStyle>
            <a:lvl1pPr>
              <a:defRPr/>
            </a:lvl1pPr>
          </a:lstStyle>
          <a:p>
            <a:fld id="{EA578157-9DDF-42F3-85C0-3DE2674593DE}" type="slidenum">
              <a:rPr lang="en-US" altLang="en-US"/>
              <a:pPr/>
              <a:t>‹#›</a:t>
            </a:fld>
            <a:endParaRPr lang="en-US" altLang="en-US" dirty="0"/>
          </a:p>
        </p:txBody>
      </p:sp>
    </p:spTree>
    <p:extLst>
      <p:ext uri="{BB962C8B-B14F-4D97-AF65-F5344CB8AC3E}">
        <p14:creationId xmlns:p14="http://schemas.microsoft.com/office/powerpoint/2010/main" val="1701751634"/>
      </p:ext>
    </p:extLst>
  </p:cSld>
  <p:clrMapOvr>
    <a:masterClrMapping/>
  </p:clrMapOvr>
  <p:transition spd="slow">
    <p:check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E4D60F-A56E-464B-BC20-FB23EB713C06}"/>
              </a:ext>
            </a:extLst>
          </p:cNvPr>
          <p:cNvSpPr>
            <a:spLocks noGrp="1"/>
          </p:cNvSpPr>
          <p:nvPr>
            <p:ph type="title" orient="vert"/>
          </p:nvPr>
        </p:nvSpPr>
        <p:spPr>
          <a:xfrm>
            <a:off x="8915400" y="533400"/>
            <a:ext cx="2667000" cy="5715000"/>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8CF555D-2C2C-4F37-8997-512350B9FE0E}"/>
              </a:ext>
            </a:extLst>
          </p:cNvPr>
          <p:cNvSpPr>
            <a:spLocks noGrp="1"/>
          </p:cNvSpPr>
          <p:nvPr>
            <p:ph type="body" orient="vert" idx="1"/>
          </p:nvPr>
        </p:nvSpPr>
        <p:spPr>
          <a:xfrm>
            <a:off x="914400" y="533400"/>
            <a:ext cx="7797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26CE2DD-6954-44D3-ADCD-92D930FE97DF}"/>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DB72E69-BA43-48E8-873A-641A363D57E2}"/>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dirty="0"/>
          </a:p>
        </p:txBody>
      </p:sp>
      <p:sp>
        <p:nvSpPr>
          <p:cNvPr id="6" name="Slide Number Placeholder 5">
            <a:extLst>
              <a:ext uri="{FF2B5EF4-FFF2-40B4-BE49-F238E27FC236}">
                <a16:creationId xmlns:a16="http://schemas.microsoft.com/office/drawing/2014/main" id="{BD3ED780-E8F3-4991-B792-69968134791B}"/>
              </a:ext>
            </a:extLst>
          </p:cNvPr>
          <p:cNvSpPr>
            <a:spLocks noGrp="1"/>
          </p:cNvSpPr>
          <p:nvPr>
            <p:ph type="sldNum" sz="quarter" idx="12"/>
          </p:nvPr>
        </p:nvSpPr>
        <p:spPr/>
        <p:txBody>
          <a:bodyPr/>
          <a:lstStyle>
            <a:lvl1pPr>
              <a:defRPr/>
            </a:lvl1pPr>
          </a:lstStyle>
          <a:p>
            <a:fld id="{F7D97D5A-9CE4-4EDB-A6B4-9EA1CF401B7C}" type="slidenum">
              <a:rPr lang="en-US" altLang="en-US"/>
              <a:pPr/>
              <a:t>‹#›</a:t>
            </a:fld>
            <a:endParaRPr lang="en-US" altLang="en-US" dirty="0"/>
          </a:p>
        </p:txBody>
      </p:sp>
    </p:spTree>
    <p:extLst>
      <p:ext uri="{BB962C8B-B14F-4D97-AF65-F5344CB8AC3E}">
        <p14:creationId xmlns:p14="http://schemas.microsoft.com/office/powerpoint/2010/main" val="492545314"/>
      </p:ext>
    </p:extLst>
  </p:cSld>
  <p:clrMapOvr>
    <a:masterClrMapping/>
  </p:clrMapOvr>
  <p:transition spd="slow">
    <p:check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dirty="0"/>
          </a:p>
        </p:txBody>
      </p:sp>
      <p:sp>
        <p:nvSpPr>
          <p:cNvPr id="5" name="Rectangle 3"/>
          <p:cNvSpPr>
            <a:spLocks noGrp="1" noChangeArrowheads="1"/>
          </p:cNvSpPr>
          <p:nvPr>
            <p:ph type="ftr" sz="quarter" idx="11"/>
          </p:nvPr>
        </p:nvSpPr>
        <p:spPr/>
        <p:txBody>
          <a:bodyPr/>
          <a:lstStyle>
            <a:lvl1pPr>
              <a:defRPr smtClean="0"/>
            </a:lvl1pPr>
          </a:lstStyle>
          <a:p>
            <a:pPr>
              <a:defRPr/>
            </a:pPr>
            <a:r>
              <a:rPr lang="en-US"/>
              <a:t>DIRECT project - Bulgarian National Seminar 6 June 2018</a:t>
            </a:r>
            <a:endParaRPr lang="en-US" dirty="0"/>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dirty="0"/>
          </a:p>
        </p:txBody>
      </p:sp>
    </p:spTree>
    <p:extLst>
      <p:ext uri="{BB962C8B-B14F-4D97-AF65-F5344CB8AC3E}">
        <p14:creationId xmlns:p14="http://schemas.microsoft.com/office/powerpoint/2010/main" val="964192913"/>
      </p:ext>
    </p:extLst>
  </p:cSld>
  <p:clrMapOvr>
    <a:masterClrMapping/>
  </p:clrMapOvr>
  <p:transition spd="slow">
    <p:check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dirty="0"/>
          </a:p>
        </p:txBody>
      </p:sp>
    </p:spTree>
    <p:extLst>
      <p:ext uri="{BB962C8B-B14F-4D97-AF65-F5344CB8AC3E}">
        <p14:creationId xmlns:p14="http://schemas.microsoft.com/office/powerpoint/2010/main" val="2454115802"/>
      </p:ext>
    </p:extLst>
  </p:cSld>
  <p:clrMapOvr>
    <a:masterClrMapping/>
  </p:clrMapOvr>
  <p:transition spd="slow">
    <p:check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dirty="0"/>
          </a:p>
        </p:txBody>
      </p:sp>
    </p:spTree>
    <p:extLst>
      <p:ext uri="{BB962C8B-B14F-4D97-AF65-F5344CB8AC3E}">
        <p14:creationId xmlns:p14="http://schemas.microsoft.com/office/powerpoint/2010/main" val="1570314117"/>
      </p:ext>
    </p:extLst>
  </p:cSld>
  <p:clrMapOvr>
    <a:masterClrMapping/>
  </p:clrMapOvr>
  <p:transition spd="slow">
    <p:check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dirty="0"/>
          </a:p>
        </p:txBody>
      </p:sp>
    </p:spTree>
    <p:extLst>
      <p:ext uri="{BB962C8B-B14F-4D97-AF65-F5344CB8AC3E}">
        <p14:creationId xmlns:p14="http://schemas.microsoft.com/office/powerpoint/2010/main" val="2462694379"/>
      </p:ext>
    </p:extLst>
  </p:cSld>
  <p:clrMapOvr>
    <a:masterClrMapping/>
  </p:clrMapOvr>
  <p:transition spd="slow">
    <p:check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dirty="0"/>
          </a:p>
        </p:txBody>
      </p:sp>
    </p:spTree>
    <p:extLst>
      <p:ext uri="{BB962C8B-B14F-4D97-AF65-F5344CB8AC3E}">
        <p14:creationId xmlns:p14="http://schemas.microsoft.com/office/powerpoint/2010/main" val="4208446591"/>
      </p:ext>
    </p:extLst>
  </p:cSld>
  <p:clrMapOvr>
    <a:masterClrMapping/>
  </p:clrMapOvr>
  <p:transition spd="slow">
    <p:check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dirty="0"/>
          </a:p>
        </p:txBody>
      </p:sp>
    </p:spTree>
    <p:extLst>
      <p:ext uri="{BB962C8B-B14F-4D97-AF65-F5344CB8AC3E}">
        <p14:creationId xmlns:p14="http://schemas.microsoft.com/office/powerpoint/2010/main" val="2319161676"/>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dirty="0"/>
          </a:p>
        </p:txBody>
      </p:sp>
    </p:spTree>
    <p:extLst>
      <p:ext uri="{BB962C8B-B14F-4D97-AF65-F5344CB8AC3E}">
        <p14:creationId xmlns:p14="http://schemas.microsoft.com/office/powerpoint/2010/main" val="2069529936"/>
      </p:ext>
    </p:extLst>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dirty="0"/>
          </a:p>
        </p:txBody>
      </p:sp>
    </p:spTree>
    <p:extLst>
      <p:ext uri="{BB962C8B-B14F-4D97-AF65-F5344CB8AC3E}">
        <p14:creationId xmlns:p14="http://schemas.microsoft.com/office/powerpoint/2010/main" val="3397422499"/>
      </p:ext>
    </p:extLst>
  </p:cSld>
  <p:clrMapOvr>
    <a:masterClrMapping/>
  </p:clrMapOvr>
  <p:transition spd="slow">
    <p:checke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dirty="0"/>
          </a:p>
        </p:txBody>
      </p:sp>
    </p:spTree>
    <p:extLst>
      <p:ext uri="{BB962C8B-B14F-4D97-AF65-F5344CB8AC3E}">
        <p14:creationId xmlns:p14="http://schemas.microsoft.com/office/powerpoint/2010/main" val="1202265262"/>
      </p:ext>
    </p:extLst>
  </p:cSld>
  <p:clrMapOvr>
    <a:masterClrMapping/>
  </p:clrMapOvr>
  <p:transition spd="slow">
    <p:checke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dirty="0"/>
          </a:p>
        </p:txBody>
      </p:sp>
    </p:spTree>
    <p:extLst>
      <p:ext uri="{BB962C8B-B14F-4D97-AF65-F5344CB8AC3E}">
        <p14:creationId xmlns:p14="http://schemas.microsoft.com/office/powerpoint/2010/main" val="1081603037"/>
      </p:ext>
    </p:extLst>
  </p:cSld>
  <p:clrMapOvr>
    <a:masterClrMapping/>
  </p:clrMapOvr>
  <p:transition spd="slow">
    <p:checke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dirty="0"/>
          </a:p>
        </p:txBody>
      </p:sp>
    </p:spTree>
    <p:extLst>
      <p:ext uri="{BB962C8B-B14F-4D97-AF65-F5344CB8AC3E}">
        <p14:creationId xmlns:p14="http://schemas.microsoft.com/office/powerpoint/2010/main" val="3344129651"/>
      </p:ext>
    </p:extLst>
  </p:cSld>
  <p:clrMapOvr>
    <a:masterClrMapping/>
  </p:clrMapOvr>
  <p:transition spd="slow">
    <p:checke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dirty="0"/>
          </a:p>
        </p:txBody>
      </p:sp>
    </p:spTree>
    <p:extLst>
      <p:ext uri="{BB962C8B-B14F-4D97-AF65-F5344CB8AC3E}">
        <p14:creationId xmlns:p14="http://schemas.microsoft.com/office/powerpoint/2010/main" val="2845145851"/>
      </p:ext>
    </p:extLst>
  </p:cSld>
  <p:clrMapOvr>
    <a:masterClrMapping/>
  </p:clrMapOvr>
  <p:transition spd="slow">
    <p:checke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a:p>
        </p:txBody>
      </p:sp>
      <p:sp>
        <p:nvSpPr>
          <p:cNvPr id="5" name="Rectangle 3"/>
          <p:cNvSpPr>
            <a:spLocks noGrp="1" noChangeArrowheads="1"/>
          </p:cNvSpPr>
          <p:nvPr>
            <p:ph type="ftr" sz="quarter" idx="11"/>
          </p:nvPr>
        </p:nvSpPr>
        <p:spPr/>
        <p:txBody>
          <a:bodyPr/>
          <a:lstStyle>
            <a:lvl1pPr>
              <a:defRPr smtClean="0"/>
            </a:lvl1pPr>
          </a:lstStyle>
          <a:p>
            <a:pPr>
              <a:defRPr/>
            </a:pPr>
            <a:r>
              <a:rPr lang="en-IE"/>
              <a:t>DIRECT project - Bulgarian National Seminar 6 June 2018</a:t>
            </a:r>
            <a:endParaRPr lang="en-US"/>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a:p>
        </p:txBody>
      </p:sp>
    </p:spTree>
    <p:extLst>
      <p:ext uri="{BB962C8B-B14F-4D97-AF65-F5344CB8AC3E}">
        <p14:creationId xmlns:p14="http://schemas.microsoft.com/office/powerpoint/2010/main" val="4264834595"/>
      </p:ext>
    </p:extLst>
  </p:cSld>
  <p:clrMapOvr>
    <a:masterClrMapping/>
  </p:clrMapOvr>
  <p:transition spd="slow">
    <p:checke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a:p>
        </p:txBody>
      </p:sp>
    </p:spTree>
    <p:extLst>
      <p:ext uri="{BB962C8B-B14F-4D97-AF65-F5344CB8AC3E}">
        <p14:creationId xmlns:p14="http://schemas.microsoft.com/office/powerpoint/2010/main" val="16691473"/>
      </p:ext>
    </p:extLst>
  </p:cSld>
  <p:clrMapOvr>
    <a:masterClrMapping/>
  </p:clrMapOvr>
  <p:transition spd="slow">
    <p:checke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a:p>
        </p:txBody>
      </p:sp>
    </p:spTree>
    <p:extLst>
      <p:ext uri="{BB962C8B-B14F-4D97-AF65-F5344CB8AC3E}">
        <p14:creationId xmlns:p14="http://schemas.microsoft.com/office/powerpoint/2010/main" val="2142347203"/>
      </p:ext>
    </p:extLst>
  </p:cSld>
  <p:clrMapOvr>
    <a:masterClrMapping/>
  </p:clrMapOvr>
  <p:transition spd="slow">
    <p:checke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a:p>
        </p:txBody>
      </p:sp>
    </p:spTree>
    <p:extLst>
      <p:ext uri="{BB962C8B-B14F-4D97-AF65-F5344CB8AC3E}">
        <p14:creationId xmlns:p14="http://schemas.microsoft.com/office/powerpoint/2010/main" val="2512524674"/>
      </p:ext>
    </p:extLst>
  </p:cSld>
  <p:clrMapOvr>
    <a:masterClrMapping/>
  </p:clrMapOvr>
  <p:transition spd="slow">
    <p:checke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a:p>
        </p:txBody>
      </p:sp>
    </p:spTree>
    <p:extLst>
      <p:ext uri="{BB962C8B-B14F-4D97-AF65-F5344CB8AC3E}">
        <p14:creationId xmlns:p14="http://schemas.microsoft.com/office/powerpoint/2010/main" val="947002058"/>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dirty="0"/>
          </a:p>
        </p:txBody>
      </p:sp>
    </p:spTree>
    <p:extLst>
      <p:ext uri="{BB962C8B-B14F-4D97-AF65-F5344CB8AC3E}">
        <p14:creationId xmlns:p14="http://schemas.microsoft.com/office/powerpoint/2010/main" val="2454641131"/>
      </p:ext>
    </p:extLst>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a:p>
        </p:txBody>
      </p:sp>
    </p:spTree>
    <p:extLst>
      <p:ext uri="{BB962C8B-B14F-4D97-AF65-F5344CB8AC3E}">
        <p14:creationId xmlns:p14="http://schemas.microsoft.com/office/powerpoint/2010/main" val="2448132535"/>
      </p:ext>
    </p:extLst>
  </p:cSld>
  <p:clrMapOvr>
    <a:masterClrMapping/>
  </p:clrMapOvr>
  <p:transition spd="slow">
    <p:checke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a:p>
        </p:txBody>
      </p:sp>
    </p:spTree>
    <p:extLst>
      <p:ext uri="{BB962C8B-B14F-4D97-AF65-F5344CB8AC3E}">
        <p14:creationId xmlns:p14="http://schemas.microsoft.com/office/powerpoint/2010/main" val="1183519136"/>
      </p:ext>
    </p:extLst>
  </p:cSld>
  <p:clrMapOvr>
    <a:masterClrMapping/>
  </p:clrMapOvr>
  <p:transition spd="slow">
    <p:checke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a:p>
        </p:txBody>
      </p:sp>
    </p:spTree>
    <p:extLst>
      <p:ext uri="{BB962C8B-B14F-4D97-AF65-F5344CB8AC3E}">
        <p14:creationId xmlns:p14="http://schemas.microsoft.com/office/powerpoint/2010/main" val="3283474514"/>
      </p:ext>
    </p:extLst>
  </p:cSld>
  <p:clrMapOvr>
    <a:masterClrMapping/>
  </p:clrMapOvr>
  <p:transition spd="slow">
    <p:checke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a:p>
        </p:txBody>
      </p:sp>
    </p:spTree>
    <p:extLst>
      <p:ext uri="{BB962C8B-B14F-4D97-AF65-F5344CB8AC3E}">
        <p14:creationId xmlns:p14="http://schemas.microsoft.com/office/powerpoint/2010/main" val="1744296572"/>
      </p:ext>
    </p:extLst>
  </p:cSld>
  <p:clrMapOvr>
    <a:masterClrMapping/>
  </p:clrMapOvr>
  <p:transition spd="slow">
    <p:checke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a:p>
        </p:txBody>
      </p:sp>
    </p:spTree>
    <p:extLst>
      <p:ext uri="{BB962C8B-B14F-4D97-AF65-F5344CB8AC3E}">
        <p14:creationId xmlns:p14="http://schemas.microsoft.com/office/powerpoint/2010/main" val="1634602009"/>
      </p:ext>
    </p:extLst>
  </p:cSld>
  <p:clrMapOvr>
    <a:masterClrMapping/>
  </p:clrMapOvr>
  <p:transition spd="slow">
    <p:checke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IE"/>
              <a:t>DIRECT project - Bulgarian National Seminar 6 June 2018</a:t>
            </a: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a:p>
        </p:txBody>
      </p:sp>
    </p:spTree>
    <p:extLst>
      <p:ext uri="{BB962C8B-B14F-4D97-AF65-F5344CB8AC3E}">
        <p14:creationId xmlns:p14="http://schemas.microsoft.com/office/powerpoint/2010/main" val="1591897359"/>
      </p:ext>
    </p:extLst>
  </p:cSld>
  <p:clrMapOvr>
    <a:masterClrMapping/>
  </p:clrMapOvr>
  <p:transition spd="slow">
    <p:checke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a:p>
        </p:txBody>
      </p:sp>
      <p:sp>
        <p:nvSpPr>
          <p:cNvPr id="5" name="Rectangle 3"/>
          <p:cNvSpPr>
            <a:spLocks noGrp="1" noChangeArrowheads="1"/>
          </p:cNvSpPr>
          <p:nvPr>
            <p:ph type="ftr" sz="quarter" idx="11"/>
          </p:nvPr>
        </p:nvSpPr>
        <p:spPr/>
        <p:txBody>
          <a:bodyPr/>
          <a:lstStyle>
            <a:lvl1pPr>
              <a:defRPr smtClean="0"/>
            </a:lvl1pPr>
          </a:lstStyle>
          <a:p>
            <a:pPr>
              <a:defRPr/>
            </a:pPr>
            <a:r>
              <a:rPr lang="en-US"/>
              <a:t>DIRECT project - Bulgarian National Seminar 6 June 2018</a:t>
            </a:r>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a:p>
        </p:txBody>
      </p:sp>
    </p:spTree>
    <p:extLst>
      <p:ext uri="{BB962C8B-B14F-4D97-AF65-F5344CB8AC3E}">
        <p14:creationId xmlns:p14="http://schemas.microsoft.com/office/powerpoint/2010/main" val="1815231266"/>
      </p:ext>
    </p:extLst>
  </p:cSld>
  <p:clrMapOvr>
    <a:masterClrMapping/>
  </p:clrMapOvr>
  <p:transition spd="slow">
    <p:checke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a:p>
        </p:txBody>
      </p:sp>
    </p:spTree>
    <p:extLst>
      <p:ext uri="{BB962C8B-B14F-4D97-AF65-F5344CB8AC3E}">
        <p14:creationId xmlns:p14="http://schemas.microsoft.com/office/powerpoint/2010/main" val="3293206109"/>
      </p:ext>
    </p:extLst>
  </p:cSld>
  <p:clrMapOvr>
    <a:masterClrMapping/>
  </p:clrMapOvr>
  <p:transition spd="slow">
    <p:checke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a:p>
        </p:txBody>
      </p:sp>
    </p:spTree>
    <p:extLst>
      <p:ext uri="{BB962C8B-B14F-4D97-AF65-F5344CB8AC3E}">
        <p14:creationId xmlns:p14="http://schemas.microsoft.com/office/powerpoint/2010/main" val="3566940515"/>
      </p:ext>
    </p:extLst>
  </p:cSld>
  <p:clrMapOvr>
    <a:masterClrMapping/>
  </p:clrMapOvr>
  <p:transition spd="slow">
    <p:checke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a:p>
        </p:txBody>
      </p:sp>
    </p:spTree>
    <p:extLst>
      <p:ext uri="{BB962C8B-B14F-4D97-AF65-F5344CB8AC3E}">
        <p14:creationId xmlns:p14="http://schemas.microsoft.com/office/powerpoint/2010/main" val="1780825259"/>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dirty="0"/>
          </a:p>
        </p:txBody>
      </p:sp>
    </p:spTree>
    <p:extLst>
      <p:ext uri="{BB962C8B-B14F-4D97-AF65-F5344CB8AC3E}">
        <p14:creationId xmlns:p14="http://schemas.microsoft.com/office/powerpoint/2010/main" val="947476026"/>
      </p:ext>
    </p:extLst>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a:p>
        </p:txBody>
      </p:sp>
    </p:spTree>
    <p:extLst>
      <p:ext uri="{BB962C8B-B14F-4D97-AF65-F5344CB8AC3E}">
        <p14:creationId xmlns:p14="http://schemas.microsoft.com/office/powerpoint/2010/main" val="3563178959"/>
      </p:ext>
    </p:extLst>
  </p:cSld>
  <p:clrMapOvr>
    <a:masterClrMapping/>
  </p:clrMapOvr>
  <p:transition spd="slow">
    <p:checke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a:p>
        </p:txBody>
      </p:sp>
    </p:spTree>
    <p:extLst>
      <p:ext uri="{BB962C8B-B14F-4D97-AF65-F5344CB8AC3E}">
        <p14:creationId xmlns:p14="http://schemas.microsoft.com/office/powerpoint/2010/main" val="1819967525"/>
      </p:ext>
    </p:extLst>
  </p:cSld>
  <p:clrMapOvr>
    <a:masterClrMapping/>
  </p:clrMapOvr>
  <p:transition spd="slow">
    <p:checke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a:p>
        </p:txBody>
      </p:sp>
    </p:spTree>
    <p:extLst>
      <p:ext uri="{BB962C8B-B14F-4D97-AF65-F5344CB8AC3E}">
        <p14:creationId xmlns:p14="http://schemas.microsoft.com/office/powerpoint/2010/main" val="3089955278"/>
      </p:ext>
    </p:extLst>
  </p:cSld>
  <p:clrMapOvr>
    <a:masterClrMapping/>
  </p:clrMapOvr>
  <p:transition spd="slow">
    <p:checke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a:p>
        </p:txBody>
      </p:sp>
    </p:spTree>
    <p:extLst>
      <p:ext uri="{BB962C8B-B14F-4D97-AF65-F5344CB8AC3E}">
        <p14:creationId xmlns:p14="http://schemas.microsoft.com/office/powerpoint/2010/main" val="4237025263"/>
      </p:ext>
    </p:extLst>
  </p:cSld>
  <p:clrMapOvr>
    <a:masterClrMapping/>
  </p:clrMapOvr>
  <p:transition spd="slow">
    <p:checke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a:p>
        </p:txBody>
      </p:sp>
    </p:spTree>
    <p:extLst>
      <p:ext uri="{BB962C8B-B14F-4D97-AF65-F5344CB8AC3E}">
        <p14:creationId xmlns:p14="http://schemas.microsoft.com/office/powerpoint/2010/main" val="3801317506"/>
      </p:ext>
    </p:extLst>
  </p:cSld>
  <p:clrMapOvr>
    <a:masterClrMapping/>
  </p:clrMapOvr>
  <p:transition spd="slow">
    <p:checke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a:p>
        </p:txBody>
      </p:sp>
    </p:spTree>
    <p:extLst>
      <p:ext uri="{BB962C8B-B14F-4D97-AF65-F5344CB8AC3E}">
        <p14:creationId xmlns:p14="http://schemas.microsoft.com/office/powerpoint/2010/main" val="621896373"/>
      </p:ext>
    </p:extLst>
  </p:cSld>
  <p:clrMapOvr>
    <a:masterClrMapping/>
  </p:clrMapOvr>
  <p:transition spd="slow">
    <p:checke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a:p>
        </p:txBody>
      </p:sp>
    </p:spTree>
    <p:extLst>
      <p:ext uri="{BB962C8B-B14F-4D97-AF65-F5344CB8AC3E}">
        <p14:creationId xmlns:p14="http://schemas.microsoft.com/office/powerpoint/2010/main" val="3580959580"/>
      </p:ext>
    </p:extLst>
  </p:cSld>
  <p:clrMapOvr>
    <a:masterClrMapping/>
  </p:clrMapOvr>
  <p:transition spd="slow">
    <p:checke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A817D4-4BED-4D9E-A8E8-B5E9837E221D}"/>
              </a:ext>
            </a:extLst>
          </p:cNvPr>
          <p:cNvSpPr>
            <a:spLocks noGrp="1" noChangeArrowheads="1"/>
          </p:cNvSpPr>
          <p:nvPr>
            <p:ph type="dt" sz="half" idx="2"/>
          </p:nvPr>
        </p:nvSpPr>
        <p:spPr/>
        <p:txBody>
          <a:bodyPr/>
          <a:lstStyle>
            <a:lvl1pPr>
              <a:defRPr/>
            </a:lvl1pPr>
          </a:lstStyle>
          <a:p>
            <a:endParaRPr lang="en-US" altLang="en-US"/>
          </a:p>
        </p:txBody>
      </p:sp>
      <p:sp>
        <p:nvSpPr>
          <p:cNvPr id="4099" name="Rectangle 3">
            <a:extLst>
              <a:ext uri="{FF2B5EF4-FFF2-40B4-BE49-F238E27FC236}">
                <a16:creationId xmlns:a16="http://schemas.microsoft.com/office/drawing/2014/main" id="{8718D56F-82BC-46CF-8646-884B50DD35D3}"/>
              </a:ext>
            </a:extLst>
          </p:cNvPr>
          <p:cNvSpPr>
            <a:spLocks noGrp="1" noChangeArrowheads="1"/>
          </p:cNvSpPr>
          <p:nvPr>
            <p:ph type="ftr" sz="quarter" idx="3"/>
          </p:nvPr>
        </p:nvSpPr>
        <p:spPr/>
        <p:txBody>
          <a:bodyPr/>
          <a:lstStyle>
            <a:lvl1pPr>
              <a:defRPr/>
            </a:lvl1pPr>
          </a:lstStyle>
          <a:p>
            <a:r>
              <a:rPr lang="en-IE" altLang="en-US"/>
              <a:t>DIRECT project - Bulgarian National Seminar 6 June 2018</a:t>
            </a:r>
            <a:endParaRPr lang="en-US" altLang="en-US"/>
          </a:p>
        </p:txBody>
      </p:sp>
      <p:sp>
        <p:nvSpPr>
          <p:cNvPr id="4100" name="Rectangle 4">
            <a:extLst>
              <a:ext uri="{FF2B5EF4-FFF2-40B4-BE49-F238E27FC236}">
                <a16:creationId xmlns:a16="http://schemas.microsoft.com/office/drawing/2014/main" id="{4664FA22-AD94-4493-AE0A-E750DCB8AE05}"/>
              </a:ext>
            </a:extLst>
          </p:cNvPr>
          <p:cNvSpPr>
            <a:spLocks noGrp="1" noChangeArrowheads="1"/>
          </p:cNvSpPr>
          <p:nvPr>
            <p:ph type="sldNum" sz="quarter" idx="4"/>
          </p:nvPr>
        </p:nvSpPr>
        <p:spPr/>
        <p:txBody>
          <a:bodyPr/>
          <a:lstStyle>
            <a:lvl1pPr>
              <a:defRPr/>
            </a:lvl1pPr>
          </a:lstStyle>
          <a:p>
            <a:fld id="{3FB38EB1-AC8E-442F-98E2-91A176005333}" type="slidenum">
              <a:rPr lang="en-US" altLang="en-US"/>
              <a:pPr/>
              <a:t>‹#›</a:t>
            </a:fld>
            <a:endParaRPr lang="en-US" altLang="en-US"/>
          </a:p>
        </p:txBody>
      </p:sp>
      <p:sp>
        <p:nvSpPr>
          <p:cNvPr id="4101" name="Rectangle 5">
            <a:extLst>
              <a:ext uri="{FF2B5EF4-FFF2-40B4-BE49-F238E27FC236}">
                <a16:creationId xmlns:a16="http://schemas.microsoft.com/office/drawing/2014/main" id="{27CAD4F1-E849-4258-B195-9B36E14233E8}"/>
              </a:ext>
            </a:extLst>
          </p:cNvPr>
          <p:cNvSpPr>
            <a:spLocks noGrp="1" noChangeArrowheads="1"/>
          </p:cNvSpPr>
          <p:nvPr>
            <p:ph type="ctrTitle" sz="quarter"/>
          </p:nvPr>
        </p:nvSpPr>
        <p:spPr>
          <a:xfrm>
            <a:off x="914400" y="2209800"/>
            <a:ext cx="10363200" cy="1143000"/>
          </a:xfrm>
          <a:effectLst>
            <a:outerShdw blurRad="68580" dist="35921" dir="2700000" algn="ctr" rotWithShape="0">
              <a:srgbClr val="FFFFFF">
                <a:alpha val="75000"/>
              </a:srgbClr>
            </a:outerShdw>
          </a:effectLst>
        </p:spPr>
        <p:txBody>
          <a:bodyPr lIns="91440" tIns="45720" rIns="91440" bIns="45720"/>
          <a:lstStyle>
            <a:lvl1pPr>
              <a:defRPr/>
            </a:lvl1pPr>
          </a:lstStyle>
          <a:p>
            <a:pPr lvl="0"/>
            <a:r>
              <a:rPr lang="en-US" altLang="en-US" noProof="0"/>
              <a:t>Click to edit Master title style</a:t>
            </a:r>
          </a:p>
        </p:txBody>
      </p:sp>
      <p:sp>
        <p:nvSpPr>
          <p:cNvPr id="4102" name="Rectangle 6">
            <a:extLst>
              <a:ext uri="{FF2B5EF4-FFF2-40B4-BE49-F238E27FC236}">
                <a16:creationId xmlns:a16="http://schemas.microsoft.com/office/drawing/2014/main" id="{54DC239F-99FF-4472-9D76-1FB8C39C7DDB}"/>
              </a:ext>
            </a:extLst>
          </p:cNvPr>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panose="05000000000000000000" pitchFamily="2" charset="2"/>
              <a:buNone/>
              <a:defRPr i="1"/>
            </a:lvl1pPr>
          </a:lstStyle>
          <a:p>
            <a:pPr lvl="0"/>
            <a:r>
              <a:rPr lang="en-US" altLang="en-US" noProof="0"/>
              <a:t>Click to edit Master subtitle style</a:t>
            </a:r>
          </a:p>
        </p:txBody>
      </p:sp>
    </p:spTree>
    <p:extLst>
      <p:ext uri="{BB962C8B-B14F-4D97-AF65-F5344CB8AC3E}">
        <p14:creationId xmlns:p14="http://schemas.microsoft.com/office/powerpoint/2010/main" val="2668888754"/>
      </p:ext>
    </p:extLst>
  </p:cSld>
  <p:clrMapOvr>
    <a:masterClrMapping/>
  </p:clrMapOvr>
  <p:transition spd="slow">
    <p:checke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51659-5894-492A-A002-D9D9B775C7A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F6559A5-5A3B-4AD5-9F0A-F77A4F68A3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835EFA5-F141-4659-AC42-6F0D070A121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C0DB5F9-09FA-4838-AF70-876679132798}"/>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6" name="Slide Number Placeholder 5">
            <a:extLst>
              <a:ext uri="{FF2B5EF4-FFF2-40B4-BE49-F238E27FC236}">
                <a16:creationId xmlns:a16="http://schemas.microsoft.com/office/drawing/2014/main" id="{C5E4E119-8FAC-442D-B8A5-2FBF99DEAA72}"/>
              </a:ext>
            </a:extLst>
          </p:cNvPr>
          <p:cNvSpPr>
            <a:spLocks noGrp="1"/>
          </p:cNvSpPr>
          <p:nvPr>
            <p:ph type="sldNum" sz="quarter" idx="12"/>
          </p:nvPr>
        </p:nvSpPr>
        <p:spPr/>
        <p:txBody>
          <a:bodyPr/>
          <a:lstStyle>
            <a:lvl1pPr>
              <a:defRPr/>
            </a:lvl1pPr>
          </a:lstStyle>
          <a:p>
            <a:fld id="{53269FDC-5A3F-4E41-8E7C-B2DB164B54B7}" type="slidenum">
              <a:rPr lang="en-US" altLang="en-US"/>
              <a:pPr/>
              <a:t>‹#›</a:t>
            </a:fld>
            <a:endParaRPr lang="en-US" altLang="en-US"/>
          </a:p>
        </p:txBody>
      </p:sp>
    </p:spTree>
    <p:extLst>
      <p:ext uri="{BB962C8B-B14F-4D97-AF65-F5344CB8AC3E}">
        <p14:creationId xmlns:p14="http://schemas.microsoft.com/office/powerpoint/2010/main" val="3282357569"/>
      </p:ext>
    </p:extLst>
  </p:cSld>
  <p:clrMapOvr>
    <a:masterClrMapping/>
  </p:clrMapOvr>
  <p:transition spd="slow">
    <p:checke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C7D0-F8E5-4144-9374-911DBC7AA7EA}"/>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F594838-AAA8-4AE7-A969-408D624DEAF0}"/>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CBBD9758-712D-435F-9B3D-A86BBDC0EB4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0A3511-A7F9-4E36-BB45-443A66F9AB14}"/>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6" name="Slide Number Placeholder 5">
            <a:extLst>
              <a:ext uri="{FF2B5EF4-FFF2-40B4-BE49-F238E27FC236}">
                <a16:creationId xmlns:a16="http://schemas.microsoft.com/office/drawing/2014/main" id="{C9D0FE5B-8D64-4382-BBC5-680CFE7B324B}"/>
              </a:ext>
            </a:extLst>
          </p:cNvPr>
          <p:cNvSpPr>
            <a:spLocks noGrp="1"/>
          </p:cNvSpPr>
          <p:nvPr>
            <p:ph type="sldNum" sz="quarter" idx="12"/>
          </p:nvPr>
        </p:nvSpPr>
        <p:spPr/>
        <p:txBody>
          <a:bodyPr/>
          <a:lstStyle>
            <a:lvl1pPr>
              <a:defRPr/>
            </a:lvl1pPr>
          </a:lstStyle>
          <a:p>
            <a:fld id="{A2577366-3BEC-4068-ABF8-3A291203434C}" type="slidenum">
              <a:rPr lang="en-US" altLang="en-US"/>
              <a:pPr/>
              <a:t>‹#›</a:t>
            </a:fld>
            <a:endParaRPr lang="en-US" altLang="en-US"/>
          </a:p>
        </p:txBody>
      </p:sp>
    </p:spTree>
    <p:extLst>
      <p:ext uri="{BB962C8B-B14F-4D97-AF65-F5344CB8AC3E}">
        <p14:creationId xmlns:p14="http://schemas.microsoft.com/office/powerpoint/2010/main" val="2711933492"/>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dirty="0"/>
          </a:p>
        </p:txBody>
      </p:sp>
    </p:spTree>
    <p:extLst>
      <p:ext uri="{BB962C8B-B14F-4D97-AF65-F5344CB8AC3E}">
        <p14:creationId xmlns:p14="http://schemas.microsoft.com/office/powerpoint/2010/main" val="808049732"/>
      </p:ext>
    </p:extLst>
  </p:cSld>
  <p:clrMapOvr>
    <a:masterClrMapping/>
  </p:clrMapOvr>
  <p:transition spd="slow"/>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F0BD-580A-4013-8C82-FA05E6633D9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5FF20A3-16EC-4189-887B-9D57D7E1F74C}"/>
              </a:ext>
            </a:extLst>
          </p:cNvPr>
          <p:cNvSpPr>
            <a:spLocks noGrp="1"/>
          </p:cNvSpPr>
          <p:nvPr>
            <p:ph sz="half" idx="1"/>
          </p:nvPr>
        </p:nvSpPr>
        <p:spPr>
          <a:xfrm>
            <a:off x="914400" y="1676400"/>
            <a:ext cx="5232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691E54A-A799-44BB-AD6A-04291962379E}"/>
              </a:ext>
            </a:extLst>
          </p:cNvPr>
          <p:cNvSpPr>
            <a:spLocks noGrp="1"/>
          </p:cNvSpPr>
          <p:nvPr>
            <p:ph sz="half" idx="2"/>
          </p:nvPr>
        </p:nvSpPr>
        <p:spPr>
          <a:xfrm>
            <a:off x="6350000" y="1676400"/>
            <a:ext cx="52324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09BB953-33B5-403A-82C1-2087D0F5EBC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81D7AB1-BEFF-4DB4-8977-F9CE6AE7FE3B}"/>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7" name="Slide Number Placeholder 6">
            <a:extLst>
              <a:ext uri="{FF2B5EF4-FFF2-40B4-BE49-F238E27FC236}">
                <a16:creationId xmlns:a16="http://schemas.microsoft.com/office/drawing/2014/main" id="{4A8D2C68-FF45-497E-B84B-690062C198D8}"/>
              </a:ext>
            </a:extLst>
          </p:cNvPr>
          <p:cNvSpPr>
            <a:spLocks noGrp="1"/>
          </p:cNvSpPr>
          <p:nvPr>
            <p:ph type="sldNum" sz="quarter" idx="12"/>
          </p:nvPr>
        </p:nvSpPr>
        <p:spPr/>
        <p:txBody>
          <a:bodyPr/>
          <a:lstStyle>
            <a:lvl1pPr>
              <a:defRPr/>
            </a:lvl1pPr>
          </a:lstStyle>
          <a:p>
            <a:fld id="{32320E7B-5EFD-498A-AC73-D6B1753FDF61}" type="slidenum">
              <a:rPr lang="en-US" altLang="en-US"/>
              <a:pPr/>
              <a:t>‹#›</a:t>
            </a:fld>
            <a:endParaRPr lang="en-US" altLang="en-US"/>
          </a:p>
        </p:txBody>
      </p:sp>
    </p:spTree>
    <p:extLst>
      <p:ext uri="{BB962C8B-B14F-4D97-AF65-F5344CB8AC3E}">
        <p14:creationId xmlns:p14="http://schemas.microsoft.com/office/powerpoint/2010/main" val="2455650883"/>
      </p:ext>
    </p:extLst>
  </p:cSld>
  <p:clrMapOvr>
    <a:masterClrMapping/>
  </p:clrMapOvr>
  <p:transition spd="slow">
    <p:checke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44D5-FBA1-4FAD-B4D3-98BFF0BF9CB2}"/>
              </a:ext>
            </a:extLst>
          </p:cNvPr>
          <p:cNvSpPr>
            <a:spLocks noGrp="1"/>
          </p:cNvSpPr>
          <p:nvPr>
            <p:ph type="title"/>
          </p:nvPr>
        </p:nvSpPr>
        <p:spPr>
          <a:xfrm>
            <a:off x="840317" y="365126"/>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C2CC549-06C4-4496-9060-09572676F4E3}"/>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28C775-1443-4CF9-AA06-DE81DF0CAD0D}"/>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211C6A2-D0FE-4C87-B5D0-CCC562F4C68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B3698A-E5C6-40DF-B603-FE4668CC913D}"/>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9492B44-FB28-4C1E-B6C7-32FC2B484E5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93945F3-7643-458F-8BFB-9C0808AC73F6}"/>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9" name="Slide Number Placeholder 8">
            <a:extLst>
              <a:ext uri="{FF2B5EF4-FFF2-40B4-BE49-F238E27FC236}">
                <a16:creationId xmlns:a16="http://schemas.microsoft.com/office/drawing/2014/main" id="{F6168517-C2FA-46D1-BE15-719197B5C69C}"/>
              </a:ext>
            </a:extLst>
          </p:cNvPr>
          <p:cNvSpPr>
            <a:spLocks noGrp="1"/>
          </p:cNvSpPr>
          <p:nvPr>
            <p:ph type="sldNum" sz="quarter" idx="12"/>
          </p:nvPr>
        </p:nvSpPr>
        <p:spPr/>
        <p:txBody>
          <a:bodyPr/>
          <a:lstStyle>
            <a:lvl1pPr>
              <a:defRPr/>
            </a:lvl1pPr>
          </a:lstStyle>
          <a:p>
            <a:fld id="{B208CC3F-F609-4EFE-807F-B19C17A47B5C}" type="slidenum">
              <a:rPr lang="en-US" altLang="en-US"/>
              <a:pPr/>
              <a:t>‹#›</a:t>
            </a:fld>
            <a:endParaRPr lang="en-US" altLang="en-US"/>
          </a:p>
        </p:txBody>
      </p:sp>
    </p:spTree>
    <p:extLst>
      <p:ext uri="{BB962C8B-B14F-4D97-AF65-F5344CB8AC3E}">
        <p14:creationId xmlns:p14="http://schemas.microsoft.com/office/powerpoint/2010/main" val="3290430608"/>
      </p:ext>
    </p:extLst>
  </p:cSld>
  <p:clrMapOvr>
    <a:masterClrMapping/>
  </p:clrMapOvr>
  <p:transition spd="slow">
    <p:checke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9D8A-EF1A-4085-B5ED-81290196C11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78F5757-3987-433E-904A-CAD41B9498E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65253EE-0A85-499C-9F6F-88E146B154B5}"/>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5" name="Slide Number Placeholder 4">
            <a:extLst>
              <a:ext uri="{FF2B5EF4-FFF2-40B4-BE49-F238E27FC236}">
                <a16:creationId xmlns:a16="http://schemas.microsoft.com/office/drawing/2014/main" id="{9BE7D138-A18A-4482-9E9C-5A15C3AC12AB}"/>
              </a:ext>
            </a:extLst>
          </p:cNvPr>
          <p:cNvSpPr>
            <a:spLocks noGrp="1"/>
          </p:cNvSpPr>
          <p:nvPr>
            <p:ph type="sldNum" sz="quarter" idx="12"/>
          </p:nvPr>
        </p:nvSpPr>
        <p:spPr/>
        <p:txBody>
          <a:bodyPr/>
          <a:lstStyle>
            <a:lvl1pPr>
              <a:defRPr/>
            </a:lvl1pPr>
          </a:lstStyle>
          <a:p>
            <a:fld id="{E8188C14-C70E-40AB-AEB3-FC84C9ED84F1}" type="slidenum">
              <a:rPr lang="en-US" altLang="en-US"/>
              <a:pPr/>
              <a:t>‹#›</a:t>
            </a:fld>
            <a:endParaRPr lang="en-US" altLang="en-US"/>
          </a:p>
        </p:txBody>
      </p:sp>
    </p:spTree>
    <p:extLst>
      <p:ext uri="{BB962C8B-B14F-4D97-AF65-F5344CB8AC3E}">
        <p14:creationId xmlns:p14="http://schemas.microsoft.com/office/powerpoint/2010/main" val="1059410443"/>
      </p:ext>
    </p:extLst>
  </p:cSld>
  <p:clrMapOvr>
    <a:masterClrMapping/>
  </p:clrMapOvr>
  <p:transition spd="slow">
    <p:checke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9B19DB-7B1F-4569-9D5F-A6C4140849E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E576833-9A4A-4D9D-8C86-47CFD11D1530}"/>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4" name="Slide Number Placeholder 3">
            <a:extLst>
              <a:ext uri="{FF2B5EF4-FFF2-40B4-BE49-F238E27FC236}">
                <a16:creationId xmlns:a16="http://schemas.microsoft.com/office/drawing/2014/main" id="{54FF6B31-99C8-46E3-AF36-59732393B0BB}"/>
              </a:ext>
            </a:extLst>
          </p:cNvPr>
          <p:cNvSpPr>
            <a:spLocks noGrp="1"/>
          </p:cNvSpPr>
          <p:nvPr>
            <p:ph type="sldNum" sz="quarter" idx="12"/>
          </p:nvPr>
        </p:nvSpPr>
        <p:spPr/>
        <p:txBody>
          <a:bodyPr/>
          <a:lstStyle>
            <a:lvl1pPr>
              <a:defRPr/>
            </a:lvl1pPr>
          </a:lstStyle>
          <a:p>
            <a:fld id="{8A42BCD7-784E-48F1-A1D1-F4FF326A0659}" type="slidenum">
              <a:rPr lang="en-US" altLang="en-US"/>
              <a:pPr/>
              <a:t>‹#›</a:t>
            </a:fld>
            <a:endParaRPr lang="en-US" altLang="en-US"/>
          </a:p>
        </p:txBody>
      </p:sp>
    </p:spTree>
    <p:extLst>
      <p:ext uri="{BB962C8B-B14F-4D97-AF65-F5344CB8AC3E}">
        <p14:creationId xmlns:p14="http://schemas.microsoft.com/office/powerpoint/2010/main" val="1898208459"/>
      </p:ext>
    </p:extLst>
  </p:cSld>
  <p:clrMapOvr>
    <a:masterClrMapping/>
  </p:clrMapOvr>
  <p:transition spd="slow">
    <p:checke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B28AC-5EA4-461C-9A2E-B05BED51A2D3}"/>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9722AB3-AE61-4B3C-979F-E64411ADFF50}"/>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91238CF-7AA6-490D-9453-D2DC87C831A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52925C-B393-4199-8DE8-11451970504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77FEA63-9E5C-41B9-A7A8-B8F533ED5A93}"/>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7" name="Slide Number Placeholder 6">
            <a:extLst>
              <a:ext uri="{FF2B5EF4-FFF2-40B4-BE49-F238E27FC236}">
                <a16:creationId xmlns:a16="http://schemas.microsoft.com/office/drawing/2014/main" id="{629D0290-F81C-4D9E-92EE-4A7143F82410}"/>
              </a:ext>
            </a:extLst>
          </p:cNvPr>
          <p:cNvSpPr>
            <a:spLocks noGrp="1"/>
          </p:cNvSpPr>
          <p:nvPr>
            <p:ph type="sldNum" sz="quarter" idx="12"/>
          </p:nvPr>
        </p:nvSpPr>
        <p:spPr/>
        <p:txBody>
          <a:bodyPr/>
          <a:lstStyle>
            <a:lvl1pPr>
              <a:defRPr/>
            </a:lvl1pPr>
          </a:lstStyle>
          <a:p>
            <a:fld id="{072EC69B-7F6A-4048-A996-13FB60DD8421}" type="slidenum">
              <a:rPr lang="en-US" altLang="en-US"/>
              <a:pPr/>
              <a:t>‹#›</a:t>
            </a:fld>
            <a:endParaRPr lang="en-US" altLang="en-US"/>
          </a:p>
        </p:txBody>
      </p:sp>
    </p:spTree>
    <p:extLst>
      <p:ext uri="{BB962C8B-B14F-4D97-AF65-F5344CB8AC3E}">
        <p14:creationId xmlns:p14="http://schemas.microsoft.com/office/powerpoint/2010/main" val="708782121"/>
      </p:ext>
    </p:extLst>
  </p:cSld>
  <p:clrMapOvr>
    <a:masterClrMapping/>
  </p:clrMapOvr>
  <p:transition spd="slow">
    <p:checke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17A6-5F30-488D-A213-DBF5E8C69135}"/>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9B75395-61C5-4462-B7A8-5FEDA9E348E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FB33FF4-3DBD-4665-B82A-51FA1571F94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439E18-2CC3-401F-A83F-A2E43A293C9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AA3964B-3B13-49F3-8DB6-9E6C815BA354}"/>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7" name="Slide Number Placeholder 6">
            <a:extLst>
              <a:ext uri="{FF2B5EF4-FFF2-40B4-BE49-F238E27FC236}">
                <a16:creationId xmlns:a16="http://schemas.microsoft.com/office/drawing/2014/main" id="{A6A0AB31-DC64-4408-A491-D80DF17A2F78}"/>
              </a:ext>
            </a:extLst>
          </p:cNvPr>
          <p:cNvSpPr>
            <a:spLocks noGrp="1"/>
          </p:cNvSpPr>
          <p:nvPr>
            <p:ph type="sldNum" sz="quarter" idx="12"/>
          </p:nvPr>
        </p:nvSpPr>
        <p:spPr/>
        <p:txBody>
          <a:bodyPr/>
          <a:lstStyle>
            <a:lvl1pPr>
              <a:defRPr/>
            </a:lvl1pPr>
          </a:lstStyle>
          <a:p>
            <a:fld id="{BC447531-FA22-473D-BA12-F0C4A260B96B}" type="slidenum">
              <a:rPr lang="en-US" altLang="en-US"/>
              <a:pPr/>
              <a:t>‹#›</a:t>
            </a:fld>
            <a:endParaRPr lang="en-US" altLang="en-US"/>
          </a:p>
        </p:txBody>
      </p:sp>
    </p:spTree>
    <p:extLst>
      <p:ext uri="{BB962C8B-B14F-4D97-AF65-F5344CB8AC3E}">
        <p14:creationId xmlns:p14="http://schemas.microsoft.com/office/powerpoint/2010/main" val="823800630"/>
      </p:ext>
    </p:extLst>
  </p:cSld>
  <p:clrMapOvr>
    <a:masterClrMapping/>
  </p:clrMapOvr>
  <p:transition spd="slow">
    <p:checke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C10A-372C-486E-8D81-E603B8B84EB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17D2EA3-ADED-4059-AC59-45EE0CD61A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3BCBA0A-4924-45CD-9FE8-3866BDBD75E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B9514CD-7442-4DFC-AC91-3967D6D5F798}"/>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6" name="Slide Number Placeholder 5">
            <a:extLst>
              <a:ext uri="{FF2B5EF4-FFF2-40B4-BE49-F238E27FC236}">
                <a16:creationId xmlns:a16="http://schemas.microsoft.com/office/drawing/2014/main" id="{E30B4B6F-B226-456D-BCEF-86DFA1E58BDD}"/>
              </a:ext>
            </a:extLst>
          </p:cNvPr>
          <p:cNvSpPr>
            <a:spLocks noGrp="1"/>
          </p:cNvSpPr>
          <p:nvPr>
            <p:ph type="sldNum" sz="quarter" idx="12"/>
          </p:nvPr>
        </p:nvSpPr>
        <p:spPr/>
        <p:txBody>
          <a:bodyPr/>
          <a:lstStyle>
            <a:lvl1pPr>
              <a:defRPr/>
            </a:lvl1pPr>
          </a:lstStyle>
          <a:p>
            <a:fld id="{EA578157-9DDF-42F3-85C0-3DE2674593DE}" type="slidenum">
              <a:rPr lang="en-US" altLang="en-US"/>
              <a:pPr/>
              <a:t>‹#›</a:t>
            </a:fld>
            <a:endParaRPr lang="en-US" altLang="en-US"/>
          </a:p>
        </p:txBody>
      </p:sp>
    </p:spTree>
    <p:extLst>
      <p:ext uri="{BB962C8B-B14F-4D97-AF65-F5344CB8AC3E}">
        <p14:creationId xmlns:p14="http://schemas.microsoft.com/office/powerpoint/2010/main" val="4108500849"/>
      </p:ext>
    </p:extLst>
  </p:cSld>
  <p:clrMapOvr>
    <a:masterClrMapping/>
  </p:clrMapOvr>
  <p:transition spd="slow">
    <p:checke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E4D60F-A56E-464B-BC20-FB23EB713C06}"/>
              </a:ext>
            </a:extLst>
          </p:cNvPr>
          <p:cNvSpPr>
            <a:spLocks noGrp="1"/>
          </p:cNvSpPr>
          <p:nvPr>
            <p:ph type="title" orient="vert"/>
          </p:nvPr>
        </p:nvSpPr>
        <p:spPr>
          <a:xfrm>
            <a:off x="8915400" y="533400"/>
            <a:ext cx="2667000" cy="5715000"/>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8CF555D-2C2C-4F37-8997-512350B9FE0E}"/>
              </a:ext>
            </a:extLst>
          </p:cNvPr>
          <p:cNvSpPr>
            <a:spLocks noGrp="1"/>
          </p:cNvSpPr>
          <p:nvPr>
            <p:ph type="body" orient="vert" idx="1"/>
          </p:nvPr>
        </p:nvSpPr>
        <p:spPr>
          <a:xfrm>
            <a:off x="914400" y="533400"/>
            <a:ext cx="7797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26CE2DD-6954-44D3-ADCD-92D930FE97D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DB72E69-BA43-48E8-873A-641A363D57E2}"/>
              </a:ext>
            </a:extLst>
          </p:cNvPr>
          <p:cNvSpPr>
            <a:spLocks noGrp="1"/>
          </p:cNvSpPr>
          <p:nvPr>
            <p:ph type="ftr" sz="quarter" idx="11"/>
          </p:nvPr>
        </p:nvSpPr>
        <p:spPr/>
        <p:txBody>
          <a:bodyPr/>
          <a:lstStyle>
            <a:lvl1pPr>
              <a:defRPr/>
            </a:lvl1pPr>
          </a:lstStyle>
          <a:p>
            <a:r>
              <a:rPr lang="en-IE" altLang="en-US"/>
              <a:t>DIRECT project - Bulgarian National Seminar 6 June 2018</a:t>
            </a:r>
            <a:endParaRPr lang="en-US" altLang="en-US"/>
          </a:p>
        </p:txBody>
      </p:sp>
      <p:sp>
        <p:nvSpPr>
          <p:cNvPr id="6" name="Slide Number Placeholder 5">
            <a:extLst>
              <a:ext uri="{FF2B5EF4-FFF2-40B4-BE49-F238E27FC236}">
                <a16:creationId xmlns:a16="http://schemas.microsoft.com/office/drawing/2014/main" id="{BD3ED780-E8F3-4991-B792-69968134791B}"/>
              </a:ext>
            </a:extLst>
          </p:cNvPr>
          <p:cNvSpPr>
            <a:spLocks noGrp="1"/>
          </p:cNvSpPr>
          <p:nvPr>
            <p:ph type="sldNum" sz="quarter" idx="12"/>
          </p:nvPr>
        </p:nvSpPr>
        <p:spPr/>
        <p:txBody>
          <a:bodyPr/>
          <a:lstStyle>
            <a:lvl1pPr>
              <a:defRPr/>
            </a:lvl1pPr>
          </a:lstStyle>
          <a:p>
            <a:fld id="{F7D97D5A-9CE4-4EDB-A6B4-9EA1CF401B7C}" type="slidenum">
              <a:rPr lang="en-US" altLang="en-US"/>
              <a:pPr/>
              <a:t>‹#›</a:t>
            </a:fld>
            <a:endParaRPr lang="en-US" altLang="en-US"/>
          </a:p>
        </p:txBody>
      </p:sp>
    </p:spTree>
    <p:extLst>
      <p:ext uri="{BB962C8B-B14F-4D97-AF65-F5344CB8AC3E}">
        <p14:creationId xmlns:p14="http://schemas.microsoft.com/office/powerpoint/2010/main" val="4030788779"/>
      </p:ext>
    </p:extLst>
  </p:cSld>
  <p:clrMapOvr>
    <a:masterClrMapping/>
  </p:clrMapOvr>
  <p:transition spd="slow">
    <p:checke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1" name="Rectangle 5"/>
          <p:cNvSpPr>
            <a:spLocks noGrp="1" noChangeArrowheads="1"/>
          </p:cNvSpPr>
          <p:nvPr>
            <p:ph type="ctrTitle" sz="quarter"/>
          </p:nvPr>
        </p:nvSpPr>
        <p:spPr>
          <a:xfrm>
            <a:off x="914400" y="2209800"/>
            <a:ext cx="10363200" cy="1143000"/>
          </a:xfrm>
          <a:effectLst>
            <a:outerShdw blurRad="68580" dist="38099" dir="2700000" algn="ctr" rotWithShape="0">
              <a:srgbClr val="FFFFFF">
                <a:alpha val="75000"/>
              </a:srgbClr>
            </a:outerShdw>
          </a:effectLst>
        </p:spPr>
        <p:txBody>
          <a:bodyPr lIns="91440" tIns="45720" rIns="91440" bIns="45720"/>
          <a:lstStyle>
            <a:lvl1pPr>
              <a:defRPr/>
            </a:lvl1pPr>
          </a:lstStyle>
          <a:p>
            <a:pPr lvl="0"/>
            <a:r>
              <a:rPr lang="ga-IE" noProof="0"/>
              <a:t>Click to edit Master title style</a:t>
            </a:r>
            <a:endParaRPr lang="en-US" noProof="0"/>
          </a:p>
        </p:txBody>
      </p:sp>
      <p:sp>
        <p:nvSpPr>
          <p:cNvPr id="4102" name="Rectangle 6"/>
          <p:cNvSpPr>
            <a:spLocks noGrp="1" noChangeArrowheads="1"/>
          </p:cNvSpPr>
          <p:nvPr>
            <p:ph type="subTitle" sz="quarter" idx="1"/>
          </p:nvPr>
        </p:nvSpPr>
        <p:spPr>
          <a:xfrm>
            <a:off x="914400" y="3581400"/>
            <a:ext cx="9347200" cy="1066800"/>
          </a:xfrm>
          <a:effectLst>
            <a:outerShdw blurRad="45720" dist="12700" dir="2700000" algn="ctr" rotWithShape="0">
              <a:srgbClr val="FFFFFF">
                <a:alpha val="75000"/>
              </a:srgbClr>
            </a:outerShdw>
          </a:effectLst>
        </p:spPr>
        <p:txBody>
          <a:bodyPr anchor="ctr"/>
          <a:lstStyle>
            <a:lvl1pPr marL="0" indent="0">
              <a:buFont typeface="Wingdings" charset="0"/>
              <a:buNone/>
              <a:defRPr i="1"/>
            </a:lvl1pPr>
          </a:lstStyle>
          <a:p>
            <a:pPr lvl="0"/>
            <a:r>
              <a:rPr lang="ga-IE" noProof="0"/>
              <a:t>Click to edit Master subtitle style</a:t>
            </a:r>
            <a:endParaRPr lang="en-US" noProof="0"/>
          </a:p>
        </p:txBody>
      </p:sp>
      <p:sp>
        <p:nvSpPr>
          <p:cNvPr id="4" name="Rectangle 2"/>
          <p:cNvSpPr>
            <a:spLocks noGrp="1" noChangeArrowheads="1"/>
          </p:cNvSpPr>
          <p:nvPr>
            <p:ph type="dt" sz="half" idx="10"/>
          </p:nvPr>
        </p:nvSpPr>
        <p:spPr/>
        <p:txBody>
          <a:bodyPr/>
          <a:lstStyle>
            <a:lvl1pPr>
              <a:defRPr smtClean="0"/>
            </a:lvl1pPr>
          </a:lstStyle>
          <a:p>
            <a:pPr>
              <a:defRPr/>
            </a:pPr>
            <a:endParaRPr lang="en-US" dirty="0"/>
          </a:p>
        </p:txBody>
      </p:sp>
      <p:sp>
        <p:nvSpPr>
          <p:cNvPr id="5" name="Rectangle 3"/>
          <p:cNvSpPr>
            <a:spLocks noGrp="1" noChangeArrowheads="1"/>
          </p:cNvSpPr>
          <p:nvPr>
            <p:ph type="ftr" sz="quarter" idx="11"/>
          </p:nvPr>
        </p:nvSpPr>
        <p:spPr/>
        <p:txBody>
          <a:bodyPr/>
          <a:lstStyle>
            <a:lvl1pPr>
              <a:defRPr smtClean="0"/>
            </a:lvl1pPr>
          </a:lstStyle>
          <a:p>
            <a:pPr>
              <a:defRPr/>
            </a:pPr>
            <a:r>
              <a:rPr lang="en-US"/>
              <a:t>DIRECT project - Bulgarian National Seminar 6 June 2018</a:t>
            </a:r>
            <a:endParaRPr lang="en-US" dirty="0"/>
          </a:p>
        </p:txBody>
      </p:sp>
      <p:sp>
        <p:nvSpPr>
          <p:cNvPr id="6" name="Rectangle 4"/>
          <p:cNvSpPr>
            <a:spLocks noGrp="1" noChangeArrowheads="1"/>
          </p:cNvSpPr>
          <p:nvPr>
            <p:ph type="sldNum" sz="quarter" idx="12"/>
          </p:nvPr>
        </p:nvSpPr>
        <p:spPr/>
        <p:txBody>
          <a:bodyPr/>
          <a:lstStyle>
            <a:lvl1pPr>
              <a:defRPr smtClean="0"/>
            </a:lvl1pPr>
          </a:lstStyle>
          <a:p>
            <a:pPr>
              <a:defRPr/>
            </a:pPr>
            <a:fld id="{183F9FEF-E873-0A4E-BC7A-16C6DF495A27}" type="slidenum">
              <a:rPr lang="en-US"/>
              <a:pPr>
                <a:defRPr/>
              </a:pPr>
              <a:t>‹#›</a:t>
            </a:fld>
            <a:endParaRPr lang="en-US" dirty="0"/>
          </a:p>
        </p:txBody>
      </p:sp>
    </p:spTree>
    <p:extLst>
      <p:ext uri="{BB962C8B-B14F-4D97-AF65-F5344CB8AC3E}">
        <p14:creationId xmlns:p14="http://schemas.microsoft.com/office/powerpoint/2010/main" val="3524511457"/>
      </p:ext>
    </p:extLst>
  </p:cSld>
  <p:clrMapOvr>
    <a:masterClrMapping/>
  </p:clrMapOvr>
  <p:transition spd="slow">
    <p:checke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A9D57D9-CA36-014C-BC6C-93AE935AD9D6}" type="slidenum">
              <a:rPr lang="en-US"/>
              <a:pPr>
                <a:defRPr/>
              </a:pPr>
              <a:t>‹#›</a:t>
            </a:fld>
            <a:endParaRPr lang="en-US" dirty="0"/>
          </a:p>
        </p:txBody>
      </p:sp>
    </p:spTree>
    <p:extLst>
      <p:ext uri="{BB962C8B-B14F-4D97-AF65-F5344CB8AC3E}">
        <p14:creationId xmlns:p14="http://schemas.microsoft.com/office/powerpoint/2010/main" val="2396618382"/>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dirty="0"/>
          </a:p>
        </p:txBody>
      </p:sp>
    </p:spTree>
    <p:extLst>
      <p:ext uri="{BB962C8B-B14F-4D97-AF65-F5344CB8AC3E}">
        <p14:creationId xmlns:p14="http://schemas.microsoft.com/office/powerpoint/2010/main" val="3203308999"/>
      </p:ext>
    </p:extLst>
  </p:cSld>
  <p:clrMapOvr>
    <a:masterClrMapping/>
  </p:clrMapOvr>
  <p:transition spd="slow"/>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ga-I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4F031FA-6897-D348-A97B-42C371559FE4}" type="slidenum">
              <a:rPr lang="en-US"/>
              <a:pPr>
                <a:defRPr/>
              </a:pPr>
              <a:t>‹#›</a:t>
            </a:fld>
            <a:endParaRPr lang="en-US" dirty="0"/>
          </a:p>
        </p:txBody>
      </p:sp>
    </p:spTree>
    <p:extLst>
      <p:ext uri="{BB962C8B-B14F-4D97-AF65-F5344CB8AC3E}">
        <p14:creationId xmlns:p14="http://schemas.microsoft.com/office/powerpoint/2010/main" val="531249264"/>
      </p:ext>
    </p:extLst>
  </p:cSld>
  <p:clrMapOvr>
    <a:masterClrMapping/>
  </p:clrMapOvr>
  <p:transition spd="slow">
    <p:checke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9144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350000" y="16764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E7ABDD06-2DEB-B045-AF4E-FF4502F026EC}" type="slidenum">
              <a:rPr lang="en-US"/>
              <a:pPr>
                <a:defRPr/>
              </a:pPr>
              <a:t>‹#›</a:t>
            </a:fld>
            <a:endParaRPr lang="en-US" dirty="0"/>
          </a:p>
        </p:txBody>
      </p:sp>
    </p:spTree>
    <p:extLst>
      <p:ext uri="{BB962C8B-B14F-4D97-AF65-F5344CB8AC3E}">
        <p14:creationId xmlns:p14="http://schemas.microsoft.com/office/powerpoint/2010/main" val="4119362562"/>
      </p:ext>
    </p:extLst>
  </p:cSld>
  <p:clrMapOvr>
    <a:masterClrMapping/>
  </p:clrMapOvr>
  <p:transition spd="slow">
    <p:checke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3E538CFC-35B0-B340-8D9D-73C2F4D18159}" type="slidenum">
              <a:rPr lang="en-US"/>
              <a:pPr>
                <a:defRPr/>
              </a:pPr>
              <a:t>‹#›</a:t>
            </a:fld>
            <a:endParaRPr lang="en-US" dirty="0"/>
          </a:p>
        </p:txBody>
      </p:sp>
    </p:spTree>
    <p:extLst>
      <p:ext uri="{BB962C8B-B14F-4D97-AF65-F5344CB8AC3E}">
        <p14:creationId xmlns:p14="http://schemas.microsoft.com/office/powerpoint/2010/main" val="2153197420"/>
      </p:ext>
    </p:extLst>
  </p:cSld>
  <p:clrMapOvr>
    <a:masterClrMapping/>
  </p:clrMapOvr>
  <p:transition spd="slow">
    <p:checke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7671E3E0-1517-1F4D-895A-D3F5F0678CFB}" type="slidenum">
              <a:rPr lang="en-US"/>
              <a:pPr>
                <a:defRPr/>
              </a:pPr>
              <a:t>‹#›</a:t>
            </a:fld>
            <a:endParaRPr lang="en-US" dirty="0"/>
          </a:p>
        </p:txBody>
      </p:sp>
    </p:spTree>
    <p:extLst>
      <p:ext uri="{BB962C8B-B14F-4D97-AF65-F5344CB8AC3E}">
        <p14:creationId xmlns:p14="http://schemas.microsoft.com/office/powerpoint/2010/main" val="2864994139"/>
      </p:ext>
    </p:extLst>
  </p:cSld>
  <p:clrMapOvr>
    <a:masterClrMapping/>
  </p:clrMapOvr>
  <p:transition spd="slow">
    <p:checke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AAE15B53-C398-5444-928E-E951FF0F8F9A}" type="slidenum">
              <a:rPr lang="en-US"/>
              <a:pPr>
                <a:defRPr/>
              </a:pPr>
              <a:t>‹#›</a:t>
            </a:fld>
            <a:endParaRPr lang="en-US" dirty="0"/>
          </a:p>
        </p:txBody>
      </p:sp>
    </p:spTree>
    <p:extLst>
      <p:ext uri="{BB962C8B-B14F-4D97-AF65-F5344CB8AC3E}">
        <p14:creationId xmlns:p14="http://schemas.microsoft.com/office/powerpoint/2010/main" val="3082988250"/>
      </p:ext>
    </p:extLst>
  </p:cSld>
  <p:clrMapOvr>
    <a:masterClrMapping/>
  </p:clrMapOvr>
  <p:transition spd="slow">
    <p:checke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ga-I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47CC9D95-CF5E-CC45-B0B6-61732F06ACA0}" type="slidenum">
              <a:rPr lang="en-US"/>
              <a:pPr>
                <a:defRPr/>
              </a:pPr>
              <a:t>‹#›</a:t>
            </a:fld>
            <a:endParaRPr lang="en-US" dirty="0"/>
          </a:p>
        </p:txBody>
      </p:sp>
    </p:spTree>
    <p:extLst>
      <p:ext uri="{BB962C8B-B14F-4D97-AF65-F5344CB8AC3E}">
        <p14:creationId xmlns:p14="http://schemas.microsoft.com/office/powerpoint/2010/main" val="3496166145"/>
      </p:ext>
    </p:extLst>
  </p:cSld>
  <p:clrMapOvr>
    <a:masterClrMapping/>
  </p:clrMapOvr>
  <p:transition spd="slow">
    <p:checke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dirty="0"/>
          </a:p>
        </p:txBody>
      </p:sp>
    </p:spTree>
    <p:extLst>
      <p:ext uri="{BB962C8B-B14F-4D97-AF65-F5344CB8AC3E}">
        <p14:creationId xmlns:p14="http://schemas.microsoft.com/office/powerpoint/2010/main" val="4285413740"/>
      </p:ext>
    </p:extLst>
  </p:cSld>
  <p:clrMapOvr>
    <a:masterClrMapping/>
  </p:clrMapOvr>
  <p:transition spd="slow">
    <p:checke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9B0C2EB-32C3-604E-9742-FF8A4CCB16FA}" type="slidenum">
              <a:rPr lang="en-US"/>
              <a:pPr>
                <a:defRPr/>
              </a:pPr>
              <a:t>‹#›</a:t>
            </a:fld>
            <a:endParaRPr lang="en-US" dirty="0"/>
          </a:p>
        </p:txBody>
      </p:sp>
    </p:spTree>
    <p:extLst>
      <p:ext uri="{BB962C8B-B14F-4D97-AF65-F5344CB8AC3E}">
        <p14:creationId xmlns:p14="http://schemas.microsoft.com/office/powerpoint/2010/main" val="1667606369"/>
      </p:ext>
    </p:extLst>
  </p:cSld>
  <p:clrMapOvr>
    <a:masterClrMapping/>
  </p:clrMapOvr>
  <p:transition spd="slow">
    <p:checke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533400"/>
            <a:ext cx="2667000" cy="5715000"/>
          </a:xfrm>
        </p:spPr>
        <p:txBody>
          <a:bodyPr vert="eaVert"/>
          <a:lstStyle/>
          <a:p>
            <a:r>
              <a:rPr lang="ga-IE"/>
              <a:t>Click to edit Master title style</a:t>
            </a:r>
            <a:endParaRPr lang="en-US"/>
          </a:p>
        </p:txBody>
      </p:sp>
      <p:sp>
        <p:nvSpPr>
          <p:cNvPr id="3" name="Vertical Text Placeholder 2"/>
          <p:cNvSpPr>
            <a:spLocks noGrp="1"/>
          </p:cNvSpPr>
          <p:nvPr>
            <p:ph type="body" orient="vert" idx="1"/>
          </p:nvPr>
        </p:nvSpPr>
        <p:spPr>
          <a:xfrm>
            <a:off x="914400" y="533400"/>
            <a:ext cx="7797800" cy="57150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r>
              <a:rPr lang="en-US"/>
              <a:t>DIRECT project - Bulgarian National Seminar 6 June 2018</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2278BBFF-DDA3-4C41-A719-D809FC53D810}" type="slidenum">
              <a:rPr lang="en-US"/>
              <a:pPr>
                <a:defRPr/>
              </a:pPr>
              <a:t>‹#›</a:t>
            </a:fld>
            <a:endParaRPr lang="en-US" dirty="0"/>
          </a:p>
        </p:txBody>
      </p:sp>
    </p:spTree>
    <p:extLst>
      <p:ext uri="{BB962C8B-B14F-4D97-AF65-F5344CB8AC3E}">
        <p14:creationId xmlns:p14="http://schemas.microsoft.com/office/powerpoint/2010/main" val="2506262678"/>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ga-I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ga-IE" noProof="0"/>
              <a:t>Drag picture to placeholder or click icon to add</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r>
              <a:rPr lang="en-IE" dirty="0"/>
              <a:t>DIRECT project - Bulgarian National Seminar 6 June 2018</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1849768-0A6C-4F49-A8BD-D4AA95FAFA1C}" type="slidenum">
              <a:rPr lang="en-US"/>
              <a:pPr>
                <a:defRPr/>
              </a:pPr>
              <a:t>‹#›</a:t>
            </a:fld>
            <a:endParaRPr lang="en-US" dirty="0"/>
          </a:p>
        </p:txBody>
      </p:sp>
    </p:spTree>
    <p:extLst>
      <p:ext uri="{BB962C8B-B14F-4D97-AF65-F5344CB8AC3E}">
        <p14:creationId xmlns:p14="http://schemas.microsoft.com/office/powerpoint/2010/main" val="149166223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dirty="0"/>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IE" dirty="0"/>
              <a:t>DIRECT project - Bulgarian National Seminar 6 June 2018</a:t>
            </a:r>
            <a:endParaRPr lang="en-US" dirty="0"/>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dirty="0"/>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2096393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dirty="0"/>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IE"/>
              <a:t>DIRECT project - Bulgarian National Seminar 6 June 2018</a:t>
            </a:r>
            <a:endParaRPr lang="en-US" dirty="0"/>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dirty="0"/>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2256607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D976D7-464D-4B0A-85DD-A8837E368E95}"/>
              </a:ext>
            </a:extLst>
          </p:cNvPr>
          <p:cNvSpPr>
            <a:spLocks noGrp="1" noChangeArrowheads="1"/>
          </p:cNvSpPr>
          <p:nvPr>
            <p:ph type="title"/>
          </p:nvPr>
        </p:nvSpPr>
        <p:spPr bwMode="auto">
          <a:xfrm>
            <a:off x="914400" y="533400"/>
            <a:ext cx="10668000" cy="990600"/>
          </a:xfrm>
          <a:prstGeom prst="rect">
            <a:avLst/>
          </a:prstGeom>
          <a:noFill/>
          <a:ln>
            <a:noFill/>
          </a:ln>
          <a:effectLst>
            <a:outerShdw dist="35921" dir="27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53911229-74BD-4322-A336-37161E37E3F2}"/>
              </a:ext>
            </a:extLst>
          </p:cNvPr>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1400">
                <a:solidFill>
                  <a:srgbClr val="FFFFFF"/>
                </a:solidFill>
              </a:defRPr>
            </a:lvl1pPr>
          </a:lstStyle>
          <a:p>
            <a:endParaRPr lang="en-US" altLang="en-US" dirty="0"/>
          </a:p>
        </p:txBody>
      </p:sp>
      <p:sp>
        <p:nvSpPr>
          <p:cNvPr id="3076" name="Rectangle 4">
            <a:extLst>
              <a:ext uri="{FF2B5EF4-FFF2-40B4-BE49-F238E27FC236}">
                <a16:creationId xmlns:a16="http://schemas.microsoft.com/office/drawing/2014/main" id="{A309EF65-5758-47A5-BED5-FD686140F092}"/>
              </a:ext>
            </a:extLst>
          </p:cNvPr>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400">
                <a:solidFill>
                  <a:srgbClr val="FFFFFF"/>
                </a:solidFill>
              </a:defRPr>
            </a:lvl1pPr>
          </a:lstStyle>
          <a:p>
            <a:r>
              <a:rPr lang="en-IE" altLang="en-US"/>
              <a:t>DIRECT project - Bulgarian National Seminar 6 June 2018</a:t>
            </a:r>
            <a:endParaRPr lang="en-US" altLang="en-US" dirty="0"/>
          </a:p>
        </p:txBody>
      </p:sp>
      <p:sp>
        <p:nvSpPr>
          <p:cNvPr id="3077" name="Rectangle 5">
            <a:extLst>
              <a:ext uri="{FF2B5EF4-FFF2-40B4-BE49-F238E27FC236}">
                <a16:creationId xmlns:a16="http://schemas.microsoft.com/office/drawing/2014/main" id="{552B8B1A-10AD-4E80-A089-295BC6FD4834}"/>
              </a:ext>
            </a:extLst>
          </p:cNvPr>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400">
                <a:solidFill>
                  <a:srgbClr val="FFFFFF"/>
                </a:solidFill>
              </a:defRPr>
            </a:lvl1pPr>
          </a:lstStyle>
          <a:p>
            <a:fld id="{2D3EA7D6-07D6-4C7B-825D-A8AAA2FB4124}" type="slidenum">
              <a:rPr lang="en-US" altLang="en-US"/>
              <a:pPr/>
              <a:t>‹#›</a:t>
            </a:fld>
            <a:endParaRPr lang="en-US" altLang="en-US" dirty="0"/>
          </a:p>
        </p:txBody>
      </p:sp>
      <p:sp>
        <p:nvSpPr>
          <p:cNvPr id="3078" name="Rectangle 6">
            <a:extLst>
              <a:ext uri="{FF2B5EF4-FFF2-40B4-BE49-F238E27FC236}">
                <a16:creationId xmlns:a16="http://schemas.microsoft.com/office/drawing/2014/main" id="{17692B3C-8CC9-4D59-9E61-2771BFC5E3CD}"/>
              </a:ext>
            </a:extLst>
          </p:cNvPr>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0049305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hecker/>
  </p:transition>
  <p:hf hdr="0" dt="0"/>
  <p:txStyles>
    <p:titleStyle>
      <a:lvl1pPr algn="l" rtl="0" fontAlgn="base">
        <a:spcBef>
          <a:spcPct val="20000"/>
        </a:spcBef>
        <a:spcAft>
          <a:spcPct val="0"/>
        </a:spcAft>
        <a:defRPr sz="3600" b="1" kern="1200">
          <a:solidFill>
            <a:schemeClr val="tx2"/>
          </a:solidFill>
          <a:latin typeface="+mj-lt"/>
          <a:ea typeface="+mj-ea"/>
          <a:cs typeface="+mj-cs"/>
        </a:defRPr>
      </a:lvl1pPr>
      <a:lvl2pPr algn="l" rtl="0" fontAlgn="base">
        <a:spcBef>
          <a:spcPct val="20000"/>
        </a:spcBef>
        <a:spcAft>
          <a:spcPct val="0"/>
        </a:spcAft>
        <a:defRPr sz="3600" b="1">
          <a:solidFill>
            <a:schemeClr val="tx2"/>
          </a:solidFill>
          <a:latin typeface="Arial" panose="020B0604020202020204" pitchFamily="34" charset="0"/>
        </a:defRPr>
      </a:lvl2pPr>
      <a:lvl3pPr algn="l" rtl="0" fontAlgn="base">
        <a:spcBef>
          <a:spcPct val="20000"/>
        </a:spcBef>
        <a:spcAft>
          <a:spcPct val="0"/>
        </a:spcAft>
        <a:defRPr sz="3600" b="1">
          <a:solidFill>
            <a:schemeClr val="tx2"/>
          </a:solidFill>
          <a:latin typeface="Arial" panose="020B0604020202020204" pitchFamily="34" charset="0"/>
        </a:defRPr>
      </a:lvl3pPr>
      <a:lvl4pPr algn="l" rtl="0" fontAlgn="base">
        <a:spcBef>
          <a:spcPct val="20000"/>
        </a:spcBef>
        <a:spcAft>
          <a:spcPct val="0"/>
        </a:spcAft>
        <a:defRPr sz="3600" b="1">
          <a:solidFill>
            <a:schemeClr val="tx2"/>
          </a:solidFill>
          <a:latin typeface="Arial" panose="020B0604020202020204" pitchFamily="34" charset="0"/>
        </a:defRPr>
      </a:lvl4pPr>
      <a:lvl5pPr algn="l" rtl="0" fontAlgn="base">
        <a:spcBef>
          <a:spcPct val="20000"/>
        </a:spcBef>
        <a:spcAft>
          <a:spcPct val="0"/>
        </a:spcAft>
        <a:defRPr sz="3600" b="1">
          <a:solidFill>
            <a:schemeClr val="tx2"/>
          </a:solidFill>
          <a:latin typeface="Arial" panose="020B0604020202020204" pitchFamily="34" charset="0"/>
        </a:defRPr>
      </a:lvl5pPr>
      <a:lvl6pPr marL="457200" algn="l" rtl="0" fontAlgn="base">
        <a:spcBef>
          <a:spcPct val="20000"/>
        </a:spcBef>
        <a:spcAft>
          <a:spcPct val="0"/>
        </a:spcAft>
        <a:defRPr sz="3600" b="1">
          <a:solidFill>
            <a:schemeClr val="tx2"/>
          </a:solidFill>
          <a:latin typeface="Arial" panose="020B0604020202020204" pitchFamily="34" charset="0"/>
        </a:defRPr>
      </a:lvl6pPr>
      <a:lvl7pPr marL="914400" algn="l" rtl="0" fontAlgn="base">
        <a:spcBef>
          <a:spcPct val="20000"/>
        </a:spcBef>
        <a:spcAft>
          <a:spcPct val="0"/>
        </a:spcAft>
        <a:defRPr sz="3600" b="1">
          <a:solidFill>
            <a:schemeClr val="tx2"/>
          </a:solidFill>
          <a:latin typeface="Arial" panose="020B0604020202020204" pitchFamily="34" charset="0"/>
        </a:defRPr>
      </a:lvl7pPr>
      <a:lvl8pPr marL="1371600" algn="l" rtl="0" fontAlgn="base">
        <a:spcBef>
          <a:spcPct val="20000"/>
        </a:spcBef>
        <a:spcAft>
          <a:spcPct val="0"/>
        </a:spcAft>
        <a:defRPr sz="3600" b="1">
          <a:solidFill>
            <a:schemeClr val="tx2"/>
          </a:solidFill>
          <a:latin typeface="Arial" panose="020B0604020202020204" pitchFamily="34" charset="0"/>
        </a:defRPr>
      </a:lvl8pPr>
      <a:lvl9pPr marL="1828800" algn="l" rtl="0" fontAlgn="base">
        <a:spcBef>
          <a:spcPct val="2000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70000"/>
        <a:buFont typeface="Wingdings" panose="05000000000000000000" pitchFamily="2" charset="2"/>
        <a:buChar char="n"/>
        <a:defRPr sz="22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70000"/>
        <a:buFont typeface="Wingdings" panose="05000000000000000000" pitchFamily="2" charset="2"/>
        <a:buChar char="n"/>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dirty="0"/>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US"/>
              <a:t>DIRECT project - Bulgarian National Seminar 6 June 2018</a:t>
            </a:r>
            <a:endParaRPr lang="en-US" dirty="0"/>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dirty="0"/>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5340389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hecker/>
  </p:transition>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IE"/>
              <a:t>DIRECT project - Bulgarian National Seminar 6 June 2018</a:t>
            </a:r>
            <a:endParaRPr lang="en-US"/>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364473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checker/>
  </p:transition>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US"/>
              <a:t>DIRECT project - Bulgarian National Seminar 6 June 2018</a:t>
            </a:r>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410665889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checker/>
  </p:transition>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D976D7-464D-4B0A-85DD-A8837E368E95}"/>
              </a:ext>
            </a:extLst>
          </p:cNvPr>
          <p:cNvSpPr>
            <a:spLocks noGrp="1" noChangeArrowheads="1"/>
          </p:cNvSpPr>
          <p:nvPr>
            <p:ph type="title"/>
          </p:nvPr>
        </p:nvSpPr>
        <p:spPr bwMode="auto">
          <a:xfrm>
            <a:off x="914400" y="533400"/>
            <a:ext cx="10668000" cy="990600"/>
          </a:xfrm>
          <a:prstGeom prst="rect">
            <a:avLst/>
          </a:prstGeom>
          <a:noFill/>
          <a:ln>
            <a:noFill/>
          </a:ln>
          <a:effectLst>
            <a:outerShdw dist="35921" dir="27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53911229-74BD-4322-A336-37161E37E3F2}"/>
              </a:ext>
            </a:extLst>
          </p:cNvPr>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1400">
                <a:solidFill>
                  <a:srgbClr val="FFFFFF"/>
                </a:solidFill>
              </a:defRPr>
            </a:lvl1pPr>
          </a:lstStyle>
          <a:p>
            <a:endParaRPr lang="en-US" altLang="en-US"/>
          </a:p>
        </p:txBody>
      </p:sp>
      <p:sp>
        <p:nvSpPr>
          <p:cNvPr id="3076" name="Rectangle 4">
            <a:extLst>
              <a:ext uri="{FF2B5EF4-FFF2-40B4-BE49-F238E27FC236}">
                <a16:creationId xmlns:a16="http://schemas.microsoft.com/office/drawing/2014/main" id="{A309EF65-5758-47A5-BED5-FD686140F092}"/>
              </a:ext>
            </a:extLst>
          </p:cNvPr>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400">
                <a:solidFill>
                  <a:srgbClr val="FFFFFF"/>
                </a:solidFill>
              </a:defRPr>
            </a:lvl1pPr>
          </a:lstStyle>
          <a:p>
            <a:r>
              <a:rPr lang="en-IE" altLang="en-US"/>
              <a:t>DIRECT project - Bulgarian National Seminar 6 June 2018</a:t>
            </a:r>
            <a:endParaRPr lang="en-US" altLang="en-US"/>
          </a:p>
        </p:txBody>
      </p:sp>
      <p:sp>
        <p:nvSpPr>
          <p:cNvPr id="3077" name="Rectangle 5">
            <a:extLst>
              <a:ext uri="{FF2B5EF4-FFF2-40B4-BE49-F238E27FC236}">
                <a16:creationId xmlns:a16="http://schemas.microsoft.com/office/drawing/2014/main" id="{552B8B1A-10AD-4E80-A089-295BC6FD4834}"/>
              </a:ext>
            </a:extLst>
          </p:cNvPr>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400">
                <a:solidFill>
                  <a:srgbClr val="FFFFFF"/>
                </a:solidFill>
              </a:defRPr>
            </a:lvl1pPr>
          </a:lstStyle>
          <a:p>
            <a:fld id="{2D3EA7D6-07D6-4C7B-825D-A8AAA2FB4124}" type="slidenum">
              <a:rPr lang="en-US" altLang="en-US"/>
              <a:pPr/>
              <a:t>‹#›</a:t>
            </a:fld>
            <a:endParaRPr lang="en-US" altLang="en-US"/>
          </a:p>
        </p:txBody>
      </p:sp>
      <p:sp>
        <p:nvSpPr>
          <p:cNvPr id="3078" name="Rectangle 6">
            <a:extLst>
              <a:ext uri="{FF2B5EF4-FFF2-40B4-BE49-F238E27FC236}">
                <a16:creationId xmlns:a16="http://schemas.microsoft.com/office/drawing/2014/main" id="{17692B3C-8CC9-4D59-9E61-2771BFC5E3CD}"/>
              </a:ext>
            </a:extLst>
          </p:cNvPr>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8647327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checker/>
  </p:transition>
  <p:hf hdr="0" dt="0"/>
  <p:txStyles>
    <p:titleStyle>
      <a:lvl1pPr algn="l" rtl="0" fontAlgn="base">
        <a:spcBef>
          <a:spcPct val="20000"/>
        </a:spcBef>
        <a:spcAft>
          <a:spcPct val="0"/>
        </a:spcAft>
        <a:defRPr sz="3600" b="1" kern="1200">
          <a:solidFill>
            <a:schemeClr val="tx2"/>
          </a:solidFill>
          <a:latin typeface="+mj-lt"/>
          <a:ea typeface="+mj-ea"/>
          <a:cs typeface="+mj-cs"/>
        </a:defRPr>
      </a:lvl1pPr>
      <a:lvl2pPr algn="l" rtl="0" fontAlgn="base">
        <a:spcBef>
          <a:spcPct val="20000"/>
        </a:spcBef>
        <a:spcAft>
          <a:spcPct val="0"/>
        </a:spcAft>
        <a:defRPr sz="3600" b="1">
          <a:solidFill>
            <a:schemeClr val="tx2"/>
          </a:solidFill>
          <a:latin typeface="Arial" panose="020B0604020202020204" pitchFamily="34" charset="0"/>
        </a:defRPr>
      </a:lvl2pPr>
      <a:lvl3pPr algn="l" rtl="0" fontAlgn="base">
        <a:spcBef>
          <a:spcPct val="20000"/>
        </a:spcBef>
        <a:spcAft>
          <a:spcPct val="0"/>
        </a:spcAft>
        <a:defRPr sz="3600" b="1">
          <a:solidFill>
            <a:schemeClr val="tx2"/>
          </a:solidFill>
          <a:latin typeface="Arial" panose="020B0604020202020204" pitchFamily="34" charset="0"/>
        </a:defRPr>
      </a:lvl3pPr>
      <a:lvl4pPr algn="l" rtl="0" fontAlgn="base">
        <a:spcBef>
          <a:spcPct val="20000"/>
        </a:spcBef>
        <a:spcAft>
          <a:spcPct val="0"/>
        </a:spcAft>
        <a:defRPr sz="3600" b="1">
          <a:solidFill>
            <a:schemeClr val="tx2"/>
          </a:solidFill>
          <a:latin typeface="Arial" panose="020B0604020202020204" pitchFamily="34" charset="0"/>
        </a:defRPr>
      </a:lvl4pPr>
      <a:lvl5pPr algn="l" rtl="0" fontAlgn="base">
        <a:spcBef>
          <a:spcPct val="20000"/>
        </a:spcBef>
        <a:spcAft>
          <a:spcPct val="0"/>
        </a:spcAft>
        <a:defRPr sz="3600" b="1">
          <a:solidFill>
            <a:schemeClr val="tx2"/>
          </a:solidFill>
          <a:latin typeface="Arial" panose="020B0604020202020204" pitchFamily="34" charset="0"/>
        </a:defRPr>
      </a:lvl5pPr>
      <a:lvl6pPr marL="457200" algn="l" rtl="0" fontAlgn="base">
        <a:spcBef>
          <a:spcPct val="20000"/>
        </a:spcBef>
        <a:spcAft>
          <a:spcPct val="0"/>
        </a:spcAft>
        <a:defRPr sz="3600" b="1">
          <a:solidFill>
            <a:schemeClr val="tx2"/>
          </a:solidFill>
          <a:latin typeface="Arial" panose="020B0604020202020204" pitchFamily="34" charset="0"/>
        </a:defRPr>
      </a:lvl6pPr>
      <a:lvl7pPr marL="914400" algn="l" rtl="0" fontAlgn="base">
        <a:spcBef>
          <a:spcPct val="20000"/>
        </a:spcBef>
        <a:spcAft>
          <a:spcPct val="0"/>
        </a:spcAft>
        <a:defRPr sz="3600" b="1">
          <a:solidFill>
            <a:schemeClr val="tx2"/>
          </a:solidFill>
          <a:latin typeface="Arial" panose="020B0604020202020204" pitchFamily="34" charset="0"/>
        </a:defRPr>
      </a:lvl7pPr>
      <a:lvl8pPr marL="1371600" algn="l" rtl="0" fontAlgn="base">
        <a:spcBef>
          <a:spcPct val="20000"/>
        </a:spcBef>
        <a:spcAft>
          <a:spcPct val="0"/>
        </a:spcAft>
        <a:defRPr sz="3600" b="1">
          <a:solidFill>
            <a:schemeClr val="tx2"/>
          </a:solidFill>
          <a:latin typeface="Arial" panose="020B0604020202020204" pitchFamily="34" charset="0"/>
        </a:defRPr>
      </a:lvl8pPr>
      <a:lvl9pPr marL="1828800" algn="l" rtl="0" fontAlgn="base">
        <a:spcBef>
          <a:spcPct val="2000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70000"/>
        <a:buFont typeface="Wingdings" panose="05000000000000000000" pitchFamily="2" charset="2"/>
        <a:buChar char="n"/>
        <a:defRPr sz="22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70000"/>
        <a:buFont typeface="Wingdings" panose="05000000000000000000" pitchFamily="2" charset="2"/>
        <a:buChar char="n"/>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533400"/>
            <a:ext cx="10668000" cy="990600"/>
          </a:xfrm>
          <a:prstGeom prst="rect">
            <a:avLst/>
          </a:prstGeom>
          <a:noFill/>
          <a:ln>
            <a:noFill/>
          </a:ln>
          <a:effectLst>
            <a:outerShdw blurRad="63500" dist="38099"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ga-IE"/>
              <a:t>Click to edit Master title style</a:t>
            </a:r>
            <a:endParaRPr lang="en-US"/>
          </a:p>
        </p:txBody>
      </p:sp>
      <p:sp>
        <p:nvSpPr>
          <p:cNvPr id="3075" name="Rectangle 3"/>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eaLnBrk="1" hangingPunct="1">
              <a:defRPr sz="1400" smtClean="0">
                <a:solidFill>
                  <a:srgbClr val="FFFFFF"/>
                </a:solidFill>
              </a:defRPr>
            </a:lvl1pPr>
          </a:lstStyle>
          <a:p>
            <a:pPr>
              <a:defRPr/>
            </a:pPr>
            <a:endParaRPr lang="en-US" dirty="0"/>
          </a:p>
        </p:txBody>
      </p:sp>
      <p:sp>
        <p:nvSpPr>
          <p:cNvPr id="3076" name="Rectangle 4"/>
          <p:cNvSpPr>
            <a:spLocks noGrp="1" noChangeArrowheads="1"/>
          </p:cNvSpPr>
          <p:nvPr>
            <p:ph type="ftr" sz="quarter" idx="3"/>
          </p:nvPr>
        </p:nvSpPr>
        <p:spPr bwMode="auto">
          <a:xfrm>
            <a:off x="4318000" y="64008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ctr" eaLnBrk="1" hangingPunct="1">
              <a:defRPr sz="1400" smtClean="0">
                <a:solidFill>
                  <a:srgbClr val="FFFFFF"/>
                </a:solidFill>
              </a:defRPr>
            </a:lvl1pPr>
          </a:lstStyle>
          <a:p>
            <a:pPr>
              <a:defRPr/>
            </a:pPr>
            <a:r>
              <a:rPr lang="en-US"/>
              <a:t>DIRECT project - Bulgarian National Seminar 6 June 2018</a:t>
            </a:r>
            <a:endParaRPr lang="en-US" dirty="0"/>
          </a:p>
        </p:txBody>
      </p:sp>
      <p:sp>
        <p:nvSpPr>
          <p:cNvPr id="3077" name="Rectangle 5"/>
          <p:cNvSpPr>
            <a:spLocks noGrp="1" noChangeArrowheads="1"/>
          </p:cNvSpPr>
          <p:nvPr>
            <p:ph type="sldNum" sz="quarter" idx="4"/>
          </p:nvPr>
        </p:nvSpPr>
        <p:spPr bwMode="auto">
          <a:xfrm>
            <a:off x="9042400" y="64008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b" anchorCtr="0" compatLnSpc="1">
            <a:prstTxWarp prst="textNoShape">
              <a:avLst/>
            </a:prstTxWarp>
          </a:bodyPr>
          <a:lstStyle>
            <a:lvl1pPr algn="r" eaLnBrk="1" hangingPunct="1">
              <a:defRPr sz="1400" smtClean="0">
                <a:solidFill>
                  <a:srgbClr val="FFFFFF"/>
                </a:solidFill>
              </a:defRPr>
            </a:lvl1pPr>
          </a:lstStyle>
          <a:p>
            <a:pPr>
              <a:defRPr/>
            </a:pPr>
            <a:fld id="{E5CB3A55-1EE4-6D4A-9506-661F96ABFED6}" type="slidenum">
              <a:rPr lang="en-US"/>
              <a:pPr>
                <a:defRPr/>
              </a:pPr>
              <a:t>‹#›</a:t>
            </a:fld>
            <a:endParaRPr lang="en-US" dirty="0"/>
          </a:p>
        </p:txBody>
      </p:sp>
      <p:sp>
        <p:nvSpPr>
          <p:cNvPr id="3078" name="Rectangle 6"/>
          <p:cNvSpPr>
            <a:spLocks noGrp="1" noChangeArrowheads="1"/>
          </p:cNvSpPr>
          <p:nvPr>
            <p:ph type="body" idx="1"/>
          </p:nvPr>
        </p:nvSpPr>
        <p:spPr bwMode="auto">
          <a:xfrm>
            <a:off x="914400" y="1676400"/>
            <a:ext cx="10668000" cy="4572000"/>
          </a:xfrm>
          <a:prstGeom prst="rect">
            <a:avLst/>
          </a:prstGeom>
          <a:noFill/>
          <a:ln>
            <a:noFill/>
          </a:ln>
          <a:effectLst>
            <a:outerShdw blurRad="50800" dist="12700" dir="2700000" algn="ctr" rotWithShape="0">
              <a:srgbClr val="FFFFFF">
                <a:alpha val="7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Tree>
    <p:extLst>
      <p:ext uri="{BB962C8B-B14F-4D97-AF65-F5344CB8AC3E}">
        <p14:creationId xmlns:p14="http://schemas.microsoft.com/office/powerpoint/2010/main" val="57669583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checker/>
  </p:transition>
  <p:hf hdr="0" dt="0"/>
  <p:txStyles>
    <p:titleStyle>
      <a:lvl1pPr algn="l" rtl="0" eaLnBrk="1" fontAlgn="base" hangingPunct="1">
        <a:spcBef>
          <a:spcPct val="20000"/>
        </a:spcBef>
        <a:spcAft>
          <a:spcPct val="0"/>
        </a:spcAft>
        <a:defRPr sz="3600" b="1">
          <a:solidFill>
            <a:schemeClr val="tx2"/>
          </a:solidFill>
          <a:latin typeface="+mj-lt"/>
          <a:ea typeface="+mj-ea"/>
          <a:cs typeface="ＭＳ Ｐゴシック" charset="0"/>
        </a:defRPr>
      </a:lvl1pPr>
      <a:lvl2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2pPr>
      <a:lvl3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3pPr>
      <a:lvl4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4pPr>
      <a:lvl5pPr algn="l" rtl="0" eaLnBrk="1" fontAlgn="base" hangingPunct="1">
        <a:spcBef>
          <a:spcPct val="20000"/>
        </a:spcBef>
        <a:spcAft>
          <a:spcPct val="0"/>
        </a:spcAft>
        <a:defRPr sz="3600" b="1">
          <a:solidFill>
            <a:schemeClr val="tx2"/>
          </a:solidFill>
          <a:latin typeface="Arial" charset="0"/>
          <a:ea typeface="ＭＳ Ｐゴシック" charset="0"/>
          <a:cs typeface="ＭＳ Ｐゴシック" charset="0"/>
        </a:defRPr>
      </a:lvl5pPr>
      <a:lvl6pPr marL="457200" algn="l" rtl="0" eaLnBrk="1" fontAlgn="base" hangingPunct="1">
        <a:spcBef>
          <a:spcPct val="20000"/>
        </a:spcBef>
        <a:spcAft>
          <a:spcPct val="0"/>
        </a:spcAft>
        <a:defRPr sz="3600" b="1">
          <a:solidFill>
            <a:schemeClr val="tx2"/>
          </a:solidFill>
          <a:latin typeface="Arial" charset="0"/>
          <a:ea typeface="ＭＳ Ｐゴシック" charset="0"/>
        </a:defRPr>
      </a:lvl6pPr>
      <a:lvl7pPr marL="914400" algn="l" rtl="0" eaLnBrk="1" fontAlgn="base" hangingPunct="1">
        <a:spcBef>
          <a:spcPct val="20000"/>
        </a:spcBef>
        <a:spcAft>
          <a:spcPct val="0"/>
        </a:spcAft>
        <a:defRPr sz="3600" b="1">
          <a:solidFill>
            <a:schemeClr val="tx2"/>
          </a:solidFill>
          <a:latin typeface="Arial" charset="0"/>
          <a:ea typeface="ＭＳ Ｐゴシック" charset="0"/>
        </a:defRPr>
      </a:lvl7pPr>
      <a:lvl8pPr marL="1371600" algn="l" rtl="0" eaLnBrk="1" fontAlgn="base" hangingPunct="1">
        <a:spcBef>
          <a:spcPct val="20000"/>
        </a:spcBef>
        <a:spcAft>
          <a:spcPct val="0"/>
        </a:spcAft>
        <a:defRPr sz="3600" b="1">
          <a:solidFill>
            <a:schemeClr val="tx2"/>
          </a:solidFill>
          <a:latin typeface="Arial" charset="0"/>
          <a:ea typeface="ＭＳ Ｐゴシック" charset="0"/>
        </a:defRPr>
      </a:lvl8pPr>
      <a:lvl9pPr marL="1828800" algn="l" rtl="0" eaLnBrk="1" fontAlgn="base" hangingPunct="1">
        <a:spcBef>
          <a:spcPct val="20000"/>
        </a:spcBef>
        <a:spcAft>
          <a:spcPct val="0"/>
        </a:spcAft>
        <a:defRPr sz="36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n"/>
        <a:defRPr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2"/>
        </a:buClr>
        <a:buSzPct val="70000"/>
        <a:buFont typeface="Wingdings" charset="0"/>
        <a:buChar char="n"/>
        <a:defRPr sz="2600">
          <a:solidFill>
            <a:schemeClr val="tx1"/>
          </a:solidFill>
          <a:latin typeface="+mn-lt"/>
          <a:ea typeface="+mn-ea"/>
        </a:defRPr>
      </a:lvl2pPr>
      <a:lvl3pPr marL="1143000" indent="-228600" algn="l" rtl="0" eaLnBrk="1" fontAlgn="base" hangingPunct="1">
        <a:spcBef>
          <a:spcPct val="20000"/>
        </a:spcBef>
        <a:spcAft>
          <a:spcPct val="0"/>
        </a:spcAft>
        <a:buClr>
          <a:schemeClr val="tx2"/>
        </a:buClr>
        <a:buSzPct val="7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70000"/>
        <a:buFont typeface="Wingdings" charset="0"/>
        <a:buChar char="n"/>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1.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1.xml"/><Relationship Id="rId4" Type="http://schemas.openxmlformats.org/officeDocument/2006/relationships/image" Target="../media/image5.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C10C-FF4E-43EA-9AF6-5AB32CDCC5B6}"/>
              </a:ext>
            </a:extLst>
          </p:cNvPr>
          <p:cNvSpPr>
            <a:spLocks noGrp="1"/>
          </p:cNvSpPr>
          <p:nvPr>
            <p:ph type="ctrTitle" sz="quarter"/>
          </p:nvPr>
        </p:nvSpPr>
        <p:spPr>
          <a:xfrm>
            <a:off x="914399" y="1666461"/>
            <a:ext cx="10363200" cy="1143000"/>
          </a:xfrm>
        </p:spPr>
        <p:txBody>
          <a:bodyPr/>
          <a:lstStyle/>
          <a:p>
            <a:pPr algn="ctr"/>
            <a:r>
              <a:rPr lang="en-IE" sz="4000" dirty="0">
                <a:solidFill>
                  <a:schemeClr val="accent2"/>
                </a:solidFill>
              </a:rPr>
              <a:t>DIRECT Project </a:t>
            </a:r>
            <a:br>
              <a:rPr lang="en-IE" sz="4000" dirty="0">
                <a:solidFill>
                  <a:schemeClr val="accent2"/>
                </a:solidFill>
              </a:rPr>
            </a:br>
            <a:r>
              <a:rPr lang="en-IE" sz="4000" dirty="0">
                <a:solidFill>
                  <a:schemeClr val="accent2"/>
                </a:solidFill>
              </a:rPr>
              <a:t>Bulgarian National Seminar</a:t>
            </a:r>
          </a:p>
        </p:txBody>
      </p:sp>
      <p:sp>
        <p:nvSpPr>
          <p:cNvPr id="3" name="Subtitle 2">
            <a:extLst>
              <a:ext uri="{FF2B5EF4-FFF2-40B4-BE49-F238E27FC236}">
                <a16:creationId xmlns:a16="http://schemas.microsoft.com/office/drawing/2014/main" id="{18739944-42A9-484C-81C8-D1B559FCB748}"/>
              </a:ext>
            </a:extLst>
          </p:cNvPr>
          <p:cNvSpPr>
            <a:spLocks noGrp="1"/>
          </p:cNvSpPr>
          <p:nvPr>
            <p:ph type="subTitle" sz="quarter" idx="1"/>
          </p:nvPr>
        </p:nvSpPr>
        <p:spPr>
          <a:xfrm>
            <a:off x="1422399" y="3151750"/>
            <a:ext cx="9347200" cy="1600199"/>
          </a:xfrm>
        </p:spPr>
        <p:txBody>
          <a:bodyPr/>
          <a:lstStyle/>
          <a:p>
            <a:pPr algn="ctr"/>
            <a:r>
              <a:rPr lang="en-IE" sz="3200" b="1" i="0" dirty="0">
                <a:solidFill>
                  <a:srgbClr val="002060"/>
                </a:solidFill>
                <a:latin typeface="Arial Black" panose="020B0A04020102020204" pitchFamily="34" charset="0"/>
              </a:rPr>
              <a:t>KEVIN P O’KELLY</a:t>
            </a:r>
          </a:p>
          <a:p>
            <a:pPr algn="ctr"/>
            <a:r>
              <a:rPr lang="en-IE" sz="3200" b="1" dirty="0">
                <a:solidFill>
                  <a:srgbClr val="002060"/>
                </a:solidFill>
                <a:latin typeface="Arial Black" panose="020B0A04020102020204" pitchFamily="34" charset="0"/>
              </a:rPr>
              <a:t>ASSOCIATE RESEARCHER </a:t>
            </a:r>
          </a:p>
          <a:p>
            <a:pPr algn="ctr"/>
            <a:r>
              <a:rPr lang="en-IE" sz="3200" b="1" dirty="0">
                <a:solidFill>
                  <a:srgbClr val="002060"/>
                </a:solidFill>
                <a:latin typeface="Arial Black" panose="020B0A04020102020204" pitchFamily="34" charset="0"/>
              </a:rPr>
              <a:t>European Trade Union Institute</a:t>
            </a:r>
          </a:p>
        </p:txBody>
      </p:sp>
      <p:sp>
        <p:nvSpPr>
          <p:cNvPr id="5" name="TextBox 4">
            <a:extLst>
              <a:ext uri="{FF2B5EF4-FFF2-40B4-BE49-F238E27FC236}">
                <a16:creationId xmlns:a16="http://schemas.microsoft.com/office/drawing/2014/main" id="{0F35A5FF-9EF0-415B-9191-CE5AFF452128}"/>
              </a:ext>
            </a:extLst>
          </p:cNvPr>
          <p:cNvSpPr txBox="1"/>
          <p:nvPr/>
        </p:nvSpPr>
        <p:spPr>
          <a:xfrm>
            <a:off x="3244733" y="4870775"/>
            <a:ext cx="5702531" cy="86177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20000"/>
              </a:spcBef>
              <a:spcAft>
                <a:spcPct val="0"/>
              </a:spcAft>
              <a:buClr>
                <a:srgbClr val="360096"/>
              </a:buClr>
              <a:buSzPct val="70000"/>
              <a:buFontTx/>
              <a:buNone/>
              <a:tabLst/>
              <a:defRPr/>
            </a:pPr>
            <a:r>
              <a:rPr kumimoji="0" lang="en-IE" sz="3200" b="0"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cs typeface="+mn-cs"/>
              </a:rPr>
              <a:t>okellykevinp@gmail.com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 name="Footer Placeholder 3">
            <a:extLst>
              <a:ext uri="{FF2B5EF4-FFF2-40B4-BE49-F238E27FC236}">
                <a16:creationId xmlns:a16="http://schemas.microsoft.com/office/drawing/2014/main" id="{6BF60250-5922-4C7E-A655-EE4E7E9D8322}"/>
              </a:ext>
            </a:extLst>
          </p:cNvPr>
          <p:cNvSpPr>
            <a:spLocks noGrp="1"/>
          </p:cNvSpPr>
          <p:nvPr>
            <p:ph type="ftr" sz="quarter" idx="11"/>
          </p:nvPr>
        </p:nvSpPr>
        <p:spPr/>
        <p:txBody>
          <a:bodyPr/>
          <a:lstStyle/>
          <a:p>
            <a:pPr>
              <a:defRPr/>
            </a:pPr>
            <a:r>
              <a:rPr lang="en-IE" dirty="0"/>
              <a:t>DIRECT project - Bulgarian National Seminar 6 June 2018</a:t>
            </a:r>
            <a:endParaRPr lang="en-US" dirty="0"/>
          </a:p>
        </p:txBody>
      </p:sp>
      <p:sp>
        <p:nvSpPr>
          <p:cNvPr id="6" name="Slide Number Placeholder 5">
            <a:extLst>
              <a:ext uri="{FF2B5EF4-FFF2-40B4-BE49-F238E27FC236}">
                <a16:creationId xmlns:a16="http://schemas.microsoft.com/office/drawing/2014/main" id="{EB7C7529-8DF0-4736-AE25-352958AB2878}"/>
              </a:ext>
            </a:extLst>
          </p:cNvPr>
          <p:cNvSpPr>
            <a:spLocks noGrp="1"/>
          </p:cNvSpPr>
          <p:nvPr>
            <p:ph type="sldNum" sz="quarter" idx="12"/>
          </p:nvPr>
        </p:nvSpPr>
        <p:spPr/>
        <p:txBody>
          <a:bodyPr/>
          <a:lstStyle/>
          <a:p>
            <a:pPr>
              <a:defRPr/>
            </a:pPr>
            <a:fld id="{183F9FEF-E873-0A4E-BC7A-16C6DF495A27}" type="slidenum">
              <a:rPr lang="en-US" smtClean="0"/>
              <a:pPr>
                <a:defRPr/>
              </a:pPr>
              <a:t>1</a:t>
            </a:fld>
            <a:endParaRPr lang="en-US" dirty="0"/>
          </a:p>
        </p:txBody>
      </p:sp>
    </p:spTree>
    <p:extLst>
      <p:ext uri="{BB962C8B-B14F-4D97-AF65-F5344CB8AC3E}">
        <p14:creationId xmlns:p14="http://schemas.microsoft.com/office/powerpoint/2010/main" val="1711476946"/>
      </p:ext>
    </p:extLst>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7E285-0E38-4BA7-8CD8-3359CF78B07B}"/>
              </a:ext>
            </a:extLst>
          </p:cNvPr>
          <p:cNvSpPr>
            <a:spLocks noGrp="1"/>
          </p:cNvSpPr>
          <p:nvPr>
            <p:ph type="title"/>
          </p:nvPr>
        </p:nvSpPr>
        <p:spPr/>
        <p:txBody>
          <a:bodyPr/>
          <a:lstStyle/>
          <a:p>
            <a:pPr algn="ctr"/>
            <a:r>
              <a:rPr lang="en-IE" sz="3400" dirty="0">
                <a:solidFill>
                  <a:srgbClr val="360096"/>
                </a:solidFill>
              </a:rPr>
              <a:t>44 SECTORAL SOCIAL DIALOGUE COMMITTEES</a:t>
            </a:r>
            <a:endParaRPr lang="en-IE" sz="3400" dirty="0"/>
          </a:p>
        </p:txBody>
      </p:sp>
      <p:sp>
        <p:nvSpPr>
          <p:cNvPr id="3" name="Content Placeholder 2">
            <a:extLst>
              <a:ext uri="{FF2B5EF4-FFF2-40B4-BE49-F238E27FC236}">
                <a16:creationId xmlns:a16="http://schemas.microsoft.com/office/drawing/2014/main" id="{D4E93FED-18DA-4169-81E7-BF738057E946}"/>
              </a:ext>
            </a:extLst>
          </p:cNvPr>
          <p:cNvSpPr>
            <a:spLocks noGrp="1"/>
          </p:cNvSpPr>
          <p:nvPr>
            <p:ph sz="half" idx="1"/>
          </p:nvPr>
        </p:nvSpPr>
        <p:spPr>
          <a:xfrm>
            <a:off x="1113183" y="1524000"/>
            <a:ext cx="4982818" cy="4724400"/>
          </a:xfrm>
        </p:spPr>
        <p:txBody>
          <a:bodyPr/>
          <a:lstStyle/>
          <a:p>
            <a:pPr marL="0" lvl="0" indent="0">
              <a:buClr>
                <a:srgbClr val="360096"/>
              </a:buClr>
              <a:buNone/>
            </a:pPr>
            <a:r>
              <a:rPr lang="en-IE" dirty="0">
                <a:solidFill>
                  <a:srgbClr val="002060"/>
                </a:solidFill>
                <a:latin typeface="Arial Black" panose="020B0A04020102020204" pitchFamily="34" charset="0"/>
              </a:rPr>
              <a:t> </a:t>
            </a:r>
            <a:r>
              <a:rPr lang="en-IE" b="1" dirty="0">
                <a:solidFill>
                  <a:srgbClr val="002060"/>
                </a:solidFill>
                <a:latin typeface="Arial Black" panose="020B0A04020102020204" pitchFamily="34" charset="0"/>
              </a:rPr>
              <a:t>Examples:</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Agriculture</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Banking</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Construction</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Electricity</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Footwear</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Tourism</a:t>
            </a:r>
          </a:p>
          <a:p>
            <a:pPr marL="857250" lvl="1" indent="-457200">
              <a:buClr>
                <a:srgbClr val="C00000"/>
              </a:buClr>
              <a:buSzPct val="90000"/>
              <a:buFont typeface="Wingdings" panose="05000000000000000000" pitchFamily="2" charset="2"/>
              <a:buChar char="v"/>
            </a:pPr>
            <a:r>
              <a:rPr lang="en-IE" sz="2800" dirty="0">
                <a:solidFill>
                  <a:srgbClr val="002060"/>
                </a:solidFill>
                <a:latin typeface="Arial Black" panose="020B0A04020102020204" pitchFamily="34" charset="0"/>
              </a:rPr>
              <a:t>Inland waterways</a:t>
            </a:r>
          </a:p>
          <a:p>
            <a:endParaRPr lang="en-IE" dirty="0"/>
          </a:p>
        </p:txBody>
      </p:sp>
      <p:sp>
        <p:nvSpPr>
          <p:cNvPr id="4" name="Content Placeholder 3">
            <a:extLst>
              <a:ext uri="{FF2B5EF4-FFF2-40B4-BE49-F238E27FC236}">
                <a16:creationId xmlns:a16="http://schemas.microsoft.com/office/drawing/2014/main" id="{928333AD-4AD5-4A12-BF93-BD9671DF461E}"/>
              </a:ext>
            </a:extLst>
          </p:cNvPr>
          <p:cNvSpPr>
            <a:spLocks noGrp="1"/>
          </p:cNvSpPr>
          <p:nvPr>
            <p:ph sz="half" idx="2"/>
          </p:nvPr>
        </p:nvSpPr>
        <p:spPr>
          <a:xfrm>
            <a:off x="6294784" y="1524000"/>
            <a:ext cx="5287616" cy="4724400"/>
          </a:xfrm>
        </p:spPr>
        <p:txBody>
          <a:bodyPr/>
          <a:lstStyle/>
          <a:p>
            <a:pPr>
              <a:buClr>
                <a:srgbClr val="C00000"/>
              </a:buClr>
              <a:buSzPct val="90000"/>
              <a:buFont typeface="Wingdings" panose="05000000000000000000" pitchFamily="2" charset="2"/>
              <a:buChar char="v"/>
            </a:pPr>
            <a:endParaRPr lang="en-IE" dirty="0">
              <a:solidFill>
                <a:srgbClr val="002060"/>
              </a:solidFill>
              <a:latin typeface="Arial Black" panose="020B0A04020102020204" pitchFamily="34" charset="0"/>
            </a:endParaRP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Hospitals</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Local and regional  government </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Hairdressing</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Postal services</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Professional footballers</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Sugar</a:t>
            </a: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 Woodworking</a:t>
            </a:r>
          </a:p>
        </p:txBody>
      </p:sp>
      <p:sp>
        <p:nvSpPr>
          <p:cNvPr id="5" name="Footer Placeholder 4">
            <a:extLst>
              <a:ext uri="{FF2B5EF4-FFF2-40B4-BE49-F238E27FC236}">
                <a16:creationId xmlns:a16="http://schemas.microsoft.com/office/drawing/2014/main" id="{8603B7AD-2123-4F00-B245-77529E4E82C4}"/>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6" name="Slide Number Placeholder 5">
            <a:extLst>
              <a:ext uri="{FF2B5EF4-FFF2-40B4-BE49-F238E27FC236}">
                <a16:creationId xmlns:a16="http://schemas.microsoft.com/office/drawing/2014/main" id="{66ACE6FF-AEA6-4712-B905-82095CB0AE80}"/>
              </a:ext>
            </a:extLst>
          </p:cNvPr>
          <p:cNvSpPr>
            <a:spLocks noGrp="1"/>
          </p:cNvSpPr>
          <p:nvPr>
            <p:ph type="sldNum" sz="quarter" idx="12"/>
          </p:nvPr>
        </p:nvSpPr>
        <p:spPr/>
        <p:txBody>
          <a:bodyPr/>
          <a:lstStyle/>
          <a:p>
            <a:fld id="{32320E7B-5EFD-498A-AC73-D6B1753FDF61}" type="slidenum">
              <a:rPr lang="en-US" altLang="en-US" smtClean="0"/>
              <a:pPr/>
              <a:t>10</a:t>
            </a:fld>
            <a:endParaRPr lang="en-US" altLang="en-US" dirty="0"/>
          </a:p>
        </p:txBody>
      </p:sp>
    </p:spTree>
    <p:extLst>
      <p:ext uri="{BB962C8B-B14F-4D97-AF65-F5344CB8AC3E}">
        <p14:creationId xmlns:p14="http://schemas.microsoft.com/office/powerpoint/2010/main" val="2711521051"/>
      </p:ext>
    </p:extLst>
  </p:cSld>
  <p:clrMapOvr>
    <a:masterClrMapping/>
  </p:clrMapOvr>
  <p:transition spd="slow">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B7A7B-1A20-42FD-8626-EB87B9C91FE1}"/>
              </a:ext>
            </a:extLst>
          </p:cNvPr>
          <p:cNvSpPr>
            <a:spLocks noGrp="1"/>
          </p:cNvSpPr>
          <p:nvPr>
            <p:ph type="title"/>
          </p:nvPr>
        </p:nvSpPr>
        <p:spPr/>
        <p:txBody>
          <a:bodyPr/>
          <a:lstStyle/>
          <a:p>
            <a:pPr algn="ctr"/>
            <a:r>
              <a:rPr lang="en-IE" dirty="0"/>
              <a:t>SSDCs Agreements</a:t>
            </a:r>
          </a:p>
        </p:txBody>
      </p:sp>
      <p:sp>
        <p:nvSpPr>
          <p:cNvPr id="3" name="Content Placeholder 2">
            <a:extLst>
              <a:ext uri="{FF2B5EF4-FFF2-40B4-BE49-F238E27FC236}">
                <a16:creationId xmlns:a16="http://schemas.microsoft.com/office/drawing/2014/main" id="{B243DC3B-4D7C-423B-AD3C-B41DD2FA9782}"/>
              </a:ext>
            </a:extLst>
          </p:cNvPr>
          <p:cNvSpPr>
            <a:spLocks noGrp="1"/>
          </p:cNvSpPr>
          <p:nvPr>
            <p:ph idx="1"/>
          </p:nvPr>
        </p:nvSpPr>
        <p:spPr>
          <a:xfrm>
            <a:off x="914400" y="1524000"/>
            <a:ext cx="10668000" cy="4724400"/>
          </a:xfrm>
        </p:spPr>
        <p:txBody>
          <a:bodyPr/>
          <a:lstStyle/>
          <a:p>
            <a:pPr marL="0" indent="0">
              <a:buClr>
                <a:srgbClr val="C00000"/>
              </a:buClr>
              <a:buSzPct val="90000"/>
              <a:buNone/>
            </a:pPr>
            <a:r>
              <a:rPr lang="en-IE" dirty="0"/>
              <a:t> </a:t>
            </a:r>
            <a:r>
              <a:rPr lang="en-IE" dirty="0">
                <a:solidFill>
                  <a:srgbClr val="002060"/>
                </a:solidFill>
                <a:latin typeface="Arial Black" panose="020B0A04020102020204" pitchFamily="34" charset="0"/>
              </a:rPr>
              <a:t>Examples of recent joint positions/agreements:</a:t>
            </a:r>
          </a:p>
          <a:p>
            <a:pPr>
              <a:buClr>
                <a:srgbClr val="C00000"/>
              </a:buClr>
              <a:buSzPct val="90000"/>
              <a:buFont typeface="Wingdings" panose="05000000000000000000" pitchFamily="2" charset="2"/>
              <a:buChar char="v"/>
            </a:pPr>
            <a:r>
              <a:rPr lang="en-IE" dirty="0"/>
              <a:t> </a:t>
            </a:r>
            <a:r>
              <a:rPr lang="en-IE" dirty="0">
                <a:solidFill>
                  <a:srgbClr val="002060"/>
                </a:solidFill>
                <a:latin typeface="Arial Black" panose="020B0A04020102020204" pitchFamily="34" charset="0"/>
              </a:rPr>
              <a:t>Electricity SSDC: </a:t>
            </a:r>
          </a:p>
          <a:p>
            <a:pPr lvl="1">
              <a:lnSpc>
                <a:spcPct val="107000"/>
              </a:lnSpc>
              <a:spcAft>
                <a:spcPts val="0"/>
              </a:spcAft>
              <a:buClr>
                <a:srgbClr val="C00000"/>
              </a:buClr>
              <a:buSzPct val="90000"/>
              <a:buFont typeface="Courier New" panose="02070309020205020404" pitchFamily="49" charset="0"/>
              <a:buChar char="o"/>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Measures to </a:t>
            </a: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mitigate the social impacts</a:t>
            </a: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for UN Climate Change Conference (COP21)</a:t>
            </a:r>
          </a:p>
          <a:p>
            <a:pPr lvl="1">
              <a:lnSpc>
                <a:spcPct val="107000"/>
              </a:lnSpc>
              <a:spcAft>
                <a:spcPts val="0"/>
              </a:spcAft>
              <a:buClr>
                <a:srgbClr val="C00000"/>
              </a:buClr>
              <a:buSzPct val="90000"/>
              <a:buFont typeface="Courier New" panose="02070309020205020404" pitchFamily="49" charset="0"/>
              <a:buChar char="o"/>
            </a:pP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Corporate Social Responsibility</a:t>
            </a: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 Positive actions on training / health &amp; Safety / equal opportunity &amp; diversity</a:t>
            </a:r>
          </a:p>
          <a:p>
            <a:pPr lvl="1">
              <a:lnSpc>
                <a:spcPct val="107000"/>
              </a:lnSpc>
              <a:spcAft>
                <a:spcPts val="0"/>
              </a:spcAft>
              <a:buClr>
                <a:srgbClr val="C00000"/>
              </a:buClr>
              <a:buSzPct val="90000"/>
              <a:buFont typeface="Courier New" panose="02070309020205020404" pitchFamily="49" charset="0"/>
              <a:buChar char="o"/>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2030 Framework for </a:t>
            </a: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Climate and Energy Policies</a:t>
            </a:r>
            <a:endPar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endParaRPr>
          </a:p>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rPr>
              <a:t>Civil aviation SSDC:</a:t>
            </a:r>
          </a:p>
          <a:p>
            <a:pPr lvl="1">
              <a:buClr>
                <a:srgbClr val="C00000"/>
              </a:buClr>
              <a:buSzPct val="90000"/>
              <a:buFont typeface="Courier New" panose="02070309020205020404" pitchFamily="49" charset="0"/>
              <a:buChar char="o"/>
            </a:pPr>
            <a:r>
              <a:rPr lang="en-IE" dirty="0">
                <a:solidFill>
                  <a:srgbClr val="002060"/>
                </a:solidFill>
                <a:latin typeface="Arial Black" panose="020B0A04020102020204" pitchFamily="34" charset="0"/>
              </a:rPr>
              <a:t> </a:t>
            </a:r>
            <a:r>
              <a:rPr lang="en-IE" sz="2400" dirty="0">
                <a:solidFill>
                  <a:srgbClr val="002060"/>
                </a:solidFill>
                <a:latin typeface="Arial Black" panose="020B0A04020102020204" pitchFamily="34" charset="0"/>
              </a:rPr>
              <a:t>Single European Sky policy</a:t>
            </a:r>
          </a:p>
          <a:p>
            <a:pPr lvl="1">
              <a:buClr>
                <a:srgbClr val="C00000"/>
              </a:buClr>
              <a:buSzPct val="90000"/>
              <a:buFont typeface="Courier New" panose="02070309020205020404" pitchFamily="49" charset="0"/>
              <a:buChar char="o"/>
            </a:pPr>
            <a:r>
              <a:rPr lang="en-IE" sz="2400" dirty="0">
                <a:solidFill>
                  <a:srgbClr val="002060"/>
                </a:solidFill>
                <a:latin typeface="Arial Black" panose="020B0A04020102020204" pitchFamily="34" charset="0"/>
              </a:rPr>
              <a:t> Ground staff services</a:t>
            </a:r>
          </a:p>
          <a:p>
            <a:pPr lvl="1">
              <a:buClr>
                <a:srgbClr val="C00000"/>
              </a:buClr>
              <a:buSzPct val="90000"/>
              <a:buFont typeface="Courier New" panose="02070309020205020404" pitchFamily="49" charset="0"/>
              <a:buChar char="o"/>
            </a:pPr>
            <a:r>
              <a:rPr lang="en-IE" sz="2400" dirty="0">
                <a:solidFill>
                  <a:srgbClr val="002060"/>
                </a:solidFill>
                <a:latin typeface="Arial Black" panose="020B0A04020102020204" pitchFamily="34" charset="0"/>
              </a:rPr>
              <a:t> Social security provisions for flight staff </a:t>
            </a:r>
          </a:p>
        </p:txBody>
      </p:sp>
      <p:sp>
        <p:nvSpPr>
          <p:cNvPr id="4" name="Footer Placeholder 3">
            <a:extLst>
              <a:ext uri="{FF2B5EF4-FFF2-40B4-BE49-F238E27FC236}">
                <a16:creationId xmlns:a16="http://schemas.microsoft.com/office/drawing/2014/main" id="{9EE6EFB2-3263-4FD2-BE2F-BDDD3A55C337}"/>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EA26BD5A-A67B-4B08-BAF6-AC83A5716B1B}"/>
              </a:ext>
            </a:extLst>
          </p:cNvPr>
          <p:cNvSpPr>
            <a:spLocks noGrp="1"/>
          </p:cNvSpPr>
          <p:nvPr>
            <p:ph type="sldNum" sz="quarter" idx="12"/>
          </p:nvPr>
        </p:nvSpPr>
        <p:spPr/>
        <p:txBody>
          <a:bodyPr/>
          <a:lstStyle/>
          <a:p>
            <a:fld id="{53269FDC-5A3F-4E41-8E7C-B2DB164B54B7}" type="slidenum">
              <a:rPr lang="en-US" altLang="en-US" smtClean="0"/>
              <a:pPr/>
              <a:t>11</a:t>
            </a:fld>
            <a:endParaRPr lang="en-US" altLang="en-US" dirty="0"/>
          </a:p>
        </p:txBody>
      </p:sp>
    </p:spTree>
    <p:extLst>
      <p:ext uri="{BB962C8B-B14F-4D97-AF65-F5344CB8AC3E}">
        <p14:creationId xmlns:p14="http://schemas.microsoft.com/office/powerpoint/2010/main" val="1482487239"/>
      </p:ext>
    </p:extLst>
  </p:cSld>
  <p:clrMapOvr>
    <a:masterClrMapping/>
  </p:clrMapOvr>
  <p:transition spd="slow">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FEA02-8E4C-424E-A4A8-4DED7497D722}"/>
              </a:ext>
            </a:extLst>
          </p:cNvPr>
          <p:cNvSpPr>
            <a:spLocks noGrp="1"/>
          </p:cNvSpPr>
          <p:nvPr>
            <p:ph type="title"/>
          </p:nvPr>
        </p:nvSpPr>
        <p:spPr/>
        <p:txBody>
          <a:bodyPr/>
          <a:lstStyle/>
          <a:p>
            <a:pPr algn="ctr"/>
            <a:r>
              <a:rPr lang="en-IE" dirty="0">
                <a:solidFill>
                  <a:srgbClr val="360096"/>
                </a:solidFill>
              </a:rPr>
              <a:t>SSDCs Agreements</a:t>
            </a:r>
            <a:endParaRPr lang="en-IE" dirty="0"/>
          </a:p>
        </p:txBody>
      </p:sp>
      <p:sp>
        <p:nvSpPr>
          <p:cNvPr id="3" name="Content Placeholder 2">
            <a:extLst>
              <a:ext uri="{FF2B5EF4-FFF2-40B4-BE49-F238E27FC236}">
                <a16:creationId xmlns:a16="http://schemas.microsoft.com/office/drawing/2014/main" id="{BB9C2522-E421-47D5-8ED6-9B194C1E89F7}"/>
              </a:ext>
            </a:extLst>
          </p:cNvPr>
          <p:cNvSpPr>
            <a:spLocks noGrp="1"/>
          </p:cNvSpPr>
          <p:nvPr>
            <p:ph idx="1"/>
          </p:nvPr>
        </p:nvSpPr>
        <p:spPr>
          <a:xfrm>
            <a:off x="914400" y="1524000"/>
            <a:ext cx="10787270" cy="4724400"/>
          </a:xfrm>
        </p:spPr>
        <p:txBody>
          <a:bodyPr/>
          <a:lstStyle/>
          <a:p>
            <a:pPr>
              <a:buClr>
                <a:srgbClr val="C00000"/>
              </a:buClr>
              <a:buSzPct val="90000"/>
            </a:pPr>
            <a:r>
              <a:rPr lang="en-IE" dirty="0"/>
              <a:t> </a:t>
            </a:r>
            <a:r>
              <a:rPr lang="en-IE" dirty="0">
                <a:solidFill>
                  <a:srgbClr val="002060"/>
                </a:solidFill>
                <a:latin typeface="Arial Black" panose="020B0A04020102020204" pitchFamily="34" charset="0"/>
              </a:rPr>
              <a:t>Local and </a:t>
            </a:r>
            <a:r>
              <a:rPr lang="en-IE" dirty="0" err="1">
                <a:solidFill>
                  <a:srgbClr val="002060"/>
                </a:solidFill>
                <a:latin typeface="Arial Black" panose="020B0A04020102020204" pitchFamily="34" charset="0"/>
              </a:rPr>
              <a:t>regonal</a:t>
            </a:r>
            <a:r>
              <a:rPr lang="en-IE" dirty="0">
                <a:solidFill>
                  <a:srgbClr val="002060"/>
                </a:solidFill>
                <a:latin typeface="Arial Black" panose="020B0A04020102020204" pitchFamily="34" charset="0"/>
              </a:rPr>
              <a:t> government SSDC</a:t>
            </a:r>
          </a:p>
          <a:p>
            <a:pPr lvl="1">
              <a:lnSpc>
                <a:spcPct val="107000"/>
              </a:lnSpc>
              <a:spcAft>
                <a:spcPts val="0"/>
              </a:spcAft>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a:t>
            </a: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Joint Guidelines on strengthening migration and anti-discrimination in local and regional government</a:t>
            </a:r>
          </a:p>
          <a:p>
            <a:pPr lvl="1">
              <a:spcAft>
                <a:spcPts val="0"/>
              </a:spcAft>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Inclusion of persons excluded from the labour market</a:t>
            </a:r>
          </a:p>
          <a:p>
            <a:pPr lvl="1">
              <a:spcAft>
                <a:spcPts val="0"/>
              </a:spcAft>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Health and safety issues</a:t>
            </a:r>
          </a:p>
          <a:p>
            <a:pPr>
              <a:buClr>
                <a:srgbClr val="C00000"/>
              </a:buClr>
              <a:buSzPct val="90000"/>
            </a:pPr>
            <a:r>
              <a:rPr lang="en-IE" dirty="0">
                <a:solidFill>
                  <a:srgbClr val="002060"/>
                </a:solidFill>
                <a:latin typeface="Arial Black" panose="020B0A04020102020204" pitchFamily="34" charset="0"/>
              </a:rPr>
              <a:t> Construction SSDC</a:t>
            </a:r>
          </a:p>
          <a:p>
            <a:pPr lvl="1">
              <a:buClr>
                <a:srgbClr val="C00000"/>
              </a:buClr>
              <a:buSzPct val="90000"/>
              <a:buFont typeface="Wingdings" panose="05000000000000000000" pitchFamily="2" charset="2"/>
              <a:buChar char="§"/>
            </a:pPr>
            <a:r>
              <a:rPr lang="en-IE" dirty="0">
                <a:solidFill>
                  <a:srgbClr val="002060"/>
                </a:solidFill>
                <a:latin typeface="Arial Black" panose="020B0A04020102020204" pitchFamily="34" charset="0"/>
              </a:rPr>
              <a:t> </a:t>
            </a:r>
            <a:r>
              <a:rPr lang="en-IE" sz="2400" dirty="0">
                <a:solidFill>
                  <a:srgbClr val="002060"/>
                </a:solidFill>
                <a:latin typeface="Arial Black" panose="020B0A04020102020204" pitchFamily="34" charset="0"/>
              </a:rPr>
              <a:t>Posting of workers and inter-group transfers</a:t>
            </a:r>
          </a:p>
          <a:p>
            <a:pPr lvl="1">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Public works tenders</a:t>
            </a:r>
          </a:p>
          <a:p>
            <a:pPr lvl="1">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H&amp;S Strategy 2013-2020</a:t>
            </a:r>
          </a:p>
          <a:p>
            <a:pPr lvl="1">
              <a:buClr>
                <a:srgbClr val="C00000"/>
              </a:buClr>
              <a:buSzPct val="90000"/>
              <a:buFont typeface="Wingdings" panose="05000000000000000000" pitchFamily="2" charset="2"/>
              <a:buChar char="§"/>
            </a:pPr>
            <a:r>
              <a:rPr lang="en-IE" sz="2400" dirty="0">
                <a:solidFill>
                  <a:srgbClr val="002060"/>
                </a:solidFill>
                <a:latin typeface="Arial Black" panose="020B0A04020102020204" pitchFamily="34" charset="0"/>
              </a:rPr>
              <a:t> Recommendation on the employment of bogus self-employed workers </a:t>
            </a:r>
          </a:p>
          <a:p>
            <a:pPr marL="457200" lvl="1" indent="0">
              <a:buClr>
                <a:srgbClr val="C00000"/>
              </a:buClr>
              <a:buSzPct val="90000"/>
              <a:buNone/>
            </a:pPr>
            <a:r>
              <a:rPr lang="en-IE" sz="2400" dirty="0"/>
              <a:t> </a:t>
            </a:r>
          </a:p>
        </p:txBody>
      </p:sp>
      <p:sp>
        <p:nvSpPr>
          <p:cNvPr id="4" name="Footer Placeholder 3">
            <a:extLst>
              <a:ext uri="{FF2B5EF4-FFF2-40B4-BE49-F238E27FC236}">
                <a16:creationId xmlns:a16="http://schemas.microsoft.com/office/drawing/2014/main" id="{93648CE4-DCD3-43FE-B0E2-3099E432E8F0}"/>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240DE502-D697-4AC9-92B4-5ABFD199C21C}"/>
              </a:ext>
            </a:extLst>
          </p:cNvPr>
          <p:cNvSpPr>
            <a:spLocks noGrp="1"/>
          </p:cNvSpPr>
          <p:nvPr>
            <p:ph type="sldNum" sz="quarter" idx="12"/>
          </p:nvPr>
        </p:nvSpPr>
        <p:spPr/>
        <p:txBody>
          <a:bodyPr/>
          <a:lstStyle/>
          <a:p>
            <a:fld id="{53269FDC-5A3F-4E41-8E7C-B2DB164B54B7}" type="slidenum">
              <a:rPr lang="en-US" altLang="en-US" smtClean="0"/>
              <a:pPr/>
              <a:t>12</a:t>
            </a:fld>
            <a:endParaRPr lang="en-US" altLang="en-US" dirty="0"/>
          </a:p>
        </p:txBody>
      </p:sp>
    </p:spTree>
    <p:extLst>
      <p:ext uri="{BB962C8B-B14F-4D97-AF65-F5344CB8AC3E}">
        <p14:creationId xmlns:p14="http://schemas.microsoft.com/office/powerpoint/2010/main" val="2937823228"/>
      </p:ext>
    </p:extLst>
  </p:cSld>
  <p:clrMapOvr>
    <a:masterClrMapping/>
  </p:clrMapOvr>
  <p:transition spd="slow">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4788AE3-3EF8-48B5-A742-6C7E8F50A172}"/>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3" name="TextBox 2">
            <a:extLst>
              <a:ext uri="{FF2B5EF4-FFF2-40B4-BE49-F238E27FC236}">
                <a16:creationId xmlns:a16="http://schemas.microsoft.com/office/drawing/2014/main" id="{38913E48-C27D-4687-A54F-74CCA0DED656}"/>
              </a:ext>
            </a:extLst>
          </p:cNvPr>
          <p:cNvSpPr txBox="1"/>
          <p:nvPr/>
        </p:nvSpPr>
        <p:spPr>
          <a:xfrm>
            <a:off x="3719593" y="2727702"/>
            <a:ext cx="4602997" cy="923330"/>
          </a:xfrm>
          <a:prstGeom prst="rect">
            <a:avLst/>
          </a:prstGeom>
          <a:noFill/>
        </p:spPr>
        <p:txBody>
          <a:bodyPr wrap="square" rtlCol="0">
            <a:spAutoFit/>
          </a:bodyPr>
          <a:lstStyle/>
          <a:p>
            <a:endParaRPr lang="en-IE" dirty="0"/>
          </a:p>
          <a:p>
            <a:pPr algn="ctr"/>
            <a:r>
              <a:rPr lang="en-IE" sz="3600" dirty="0">
                <a:solidFill>
                  <a:srgbClr val="002060"/>
                </a:solidFill>
                <a:latin typeface="Arial Black" panose="020B0A04020102020204" pitchFamily="34" charset="0"/>
              </a:rPr>
              <a:t>QUESTIONS?? </a:t>
            </a:r>
          </a:p>
        </p:txBody>
      </p:sp>
      <p:sp>
        <p:nvSpPr>
          <p:cNvPr id="4" name="Slide Number Placeholder 3">
            <a:extLst>
              <a:ext uri="{FF2B5EF4-FFF2-40B4-BE49-F238E27FC236}">
                <a16:creationId xmlns:a16="http://schemas.microsoft.com/office/drawing/2014/main" id="{3C0F2559-92F4-4A85-8865-9CC870FBCB04}"/>
              </a:ext>
            </a:extLst>
          </p:cNvPr>
          <p:cNvSpPr>
            <a:spLocks noGrp="1"/>
          </p:cNvSpPr>
          <p:nvPr>
            <p:ph type="sldNum" sz="quarter" idx="12"/>
          </p:nvPr>
        </p:nvSpPr>
        <p:spPr/>
        <p:txBody>
          <a:bodyPr/>
          <a:lstStyle/>
          <a:p>
            <a:fld id="{8A42BCD7-784E-48F1-A1D1-F4FF326A0659}" type="slidenum">
              <a:rPr lang="en-US" altLang="en-US" smtClean="0"/>
              <a:pPr/>
              <a:t>13</a:t>
            </a:fld>
            <a:endParaRPr lang="en-US" altLang="en-US" dirty="0"/>
          </a:p>
        </p:txBody>
      </p:sp>
      <p:sp>
        <p:nvSpPr>
          <p:cNvPr id="5" name="TextBox 4">
            <a:extLst>
              <a:ext uri="{FF2B5EF4-FFF2-40B4-BE49-F238E27FC236}">
                <a16:creationId xmlns:a16="http://schemas.microsoft.com/office/drawing/2014/main" id="{78B7C5B1-E08F-473E-BACC-9636F917A9CE}"/>
              </a:ext>
            </a:extLst>
          </p:cNvPr>
          <p:cNvSpPr txBox="1"/>
          <p:nvPr/>
        </p:nvSpPr>
        <p:spPr>
          <a:xfrm>
            <a:off x="675862" y="4656584"/>
            <a:ext cx="11661912" cy="738664"/>
          </a:xfrm>
          <a:prstGeom prst="rect">
            <a:avLst/>
          </a:prstGeom>
          <a:noFill/>
        </p:spPr>
        <p:txBody>
          <a:bodyPr wrap="square" rtlCol="0">
            <a:spAutoFit/>
          </a:bodyPr>
          <a:lstStyle/>
          <a:p>
            <a:pPr lvl="0"/>
            <a:r>
              <a:rPr lang="en-IE" sz="2400" dirty="0">
                <a:solidFill>
                  <a:srgbClr val="002060"/>
                </a:solidFill>
                <a:latin typeface="Arial Black" panose="020B0A04020102020204" pitchFamily="34" charset="0"/>
              </a:rPr>
              <a:t>http://ec.europa.eu/growth/industry/innovation/policy/workplace_en</a:t>
            </a:r>
          </a:p>
          <a:p>
            <a:endParaRPr lang="en-IE" dirty="0"/>
          </a:p>
        </p:txBody>
      </p:sp>
      <p:sp>
        <p:nvSpPr>
          <p:cNvPr id="6" name="TextBox 5">
            <a:extLst>
              <a:ext uri="{FF2B5EF4-FFF2-40B4-BE49-F238E27FC236}">
                <a16:creationId xmlns:a16="http://schemas.microsoft.com/office/drawing/2014/main" id="{B0C4C3FE-C3AB-4D4F-A46D-589FE43E83CA}"/>
              </a:ext>
            </a:extLst>
          </p:cNvPr>
          <p:cNvSpPr txBox="1"/>
          <p:nvPr/>
        </p:nvSpPr>
        <p:spPr>
          <a:xfrm>
            <a:off x="808384" y="4041913"/>
            <a:ext cx="7116416" cy="461665"/>
          </a:xfrm>
          <a:prstGeom prst="rect">
            <a:avLst/>
          </a:prstGeom>
          <a:noFill/>
        </p:spPr>
        <p:txBody>
          <a:bodyPr wrap="square" rtlCol="0">
            <a:spAutoFit/>
          </a:bodyPr>
          <a:lstStyle/>
          <a:p>
            <a:r>
              <a:rPr lang="en-IE" sz="2400" u="sng" dirty="0">
                <a:solidFill>
                  <a:srgbClr val="002060"/>
                </a:solidFill>
                <a:effectLst>
                  <a:outerShdw blurRad="38100" dist="38100" dir="2700000" algn="tl">
                    <a:srgbClr val="000000">
                      <a:alpha val="43137"/>
                    </a:srgbClr>
                  </a:outerShdw>
                </a:effectLst>
                <a:latin typeface="Arial Black" panose="020B0A04020102020204" pitchFamily="34" charset="0"/>
              </a:rPr>
              <a:t>European Commission’s SSDC website: </a:t>
            </a:r>
          </a:p>
        </p:txBody>
      </p:sp>
    </p:spTree>
    <p:extLst>
      <p:ext uri="{BB962C8B-B14F-4D97-AF65-F5344CB8AC3E}">
        <p14:creationId xmlns:p14="http://schemas.microsoft.com/office/powerpoint/2010/main" val="2199909145"/>
      </p:ext>
    </p:extLst>
  </p:cSld>
  <p:clrMapOvr>
    <a:masterClrMapping/>
  </p:clrMapOvr>
  <p:transition spd="slow">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2F9E-82E7-4EA0-864D-D02696A8A8C1}"/>
              </a:ext>
            </a:extLst>
          </p:cNvPr>
          <p:cNvSpPr>
            <a:spLocks noGrp="1"/>
          </p:cNvSpPr>
          <p:nvPr>
            <p:ph type="title"/>
          </p:nvPr>
        </p:nvSpPr>
        <p:spPr/>
        <p:txBody>
          <a:bodyPr/>
          <a:lstStyle/>
          <a:p>
            <a:pPr algn="ctr"/>
            <a:r>
              <a:rPr lang="en-IE" dirty="0"/>
              <a:t>Direct Participation - </a:t>
            </a:r>
          </a:p>
        </p:txBody>
      </p:sp>
      <p:sp>
        <p:nvSpPr>
          <p:cNvPr id="3" name="Content Placeholder 2">
            <a:extLst>
              <a:ext uri="{FF2B5EF4-FFF2-40B4-BE49-F238E27FC236}">
                <a16:creationId xmlns:a16="http://schemas.microsoft.com/office/drawing/2014/main" id="{84790C9A-D185-495F-89DE-0B8E4D5DBD7A}"/>
              </a:ext>
            </a:extLst>
          </p:cNvPr>
          <p:cNvSpPr>
            <a:spLocks noGrp="1"/>
          </p:cNvSpPr>
          <p:nvPr>
            <p:ph idx="1"/>
          </p:nvPr>
        </p:nvSpPr>
        <p:spPr/>
        <p:txBody>
          <a:bodyPr/>
          <a:lstStyle/>
          <a:p>
            <a:pPr marL="0" indent="0" algn="ctr">
              <a:buNone/>
            </a:pPr>
            <a:endParaRPr lang="en-GB"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endParaRPr>
          </a:p>
          <a:p>
            <a:pPr marL="0" indent="0" algn="ctr">
              <a:buNone/>
            </a:pPr>
            <a:r>
              <a:rPr lang="en-GB"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allows employees greater scope to organise their work tasks and for greater self-manage either individually or through team working</a:t>
            </a:r>
            <a:endParaRPr lang="en-IE" b="1" dirty="0">
              <a:solidFill>
                <a:srgbClr val="00206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82347209-9C60-49BC-AF96-13CEC78029B6}"/>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33F92442-0513-4396-83FA-EF2610B00343}"/>
              </a:ext>
            </a:extLst>
          </p:cNvPr>
          <p:cNvSpPr>
            <a:spLocks noGrp="1"/>
          </p:cNvSpPr>
          <p:nvPr>
            <p:ph type="sldNum" sz="quarter" idx="12"/>
          </p:nvPr>
        </p:nvSpPr>
        <p:spPr/>
        <p:txBody>
          <a:bodyPr/>
          <a:lstStyle/>
          <a:p>
            <a:fld id="{53269FDC-5A3F-4E41-8E7C-B2DB164B54B7}" type="slidenum">
              <a:rPr lang="en-US" altLang="en-US" smtClean="0"/>
              <a:pPr/>
              <a:t>14</a:t>
            </a:fld>
            <a:endParaRPr lang="en-US" altLang="en-US" dirty="0"/>
          </a:p>
        </p:txBody>
      </p:sp>
    </p:spTree>
    <p:extLst>
      <p:ext uri="{BB962C8B-B14F-4D97-AF65-F5344CB8AC3E}">
        <p14:creationId xmlns:p14="http://schemas.microsoft.com/office/powerpoint/2010/main" val="1998887759"/>
      </p:ext>
    </p:extLst>
  </p:cSld>
  <p:clrMapOvr>
    <a:masterClrMapping/>
  </p:clrMapOvr>
  <p:transition spd="slow">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B9C8-61F2-4041-A3CF-9919FC21211C}"/>
              </a:ext>
            </a:extLst>
          </p:cNvPr>
          <p:cNvSpPr>
            <a:spLocks noGrp="1"/>
          </p:cNvSpPr>
          <p:nvPr>
            <p:ph type="title"/>
          </p:nvPr>
        </p:nvSpPr>
        <p:spPr/>
        <p:txBody>
          <a:bodyPr/>
          <a:lstStyle/>
          <a:p>
            <a:pPr algn="ctr"/>
            <a:r>
              <a:rPr lang="en-IE" sz="3000" dirty="0">
                <a:solidFill>
                  <a:srgbClr val="C00000"/>
                </a:solidFill>
              </a:rPr>
              <a:t>E</a:t>
            </a:r>
            <a:r>
              <a:rPr lang="en-IE" sz="3000" dirty="0"/>
              <a:t>mployee direct </a:t>
            </a:r>
            <a:r>
              <a:rPr lang="en-IE" sz="3000" dirty="0">
                <a:solidFill>
                  <a:srgbClr val="C00000"/>
                </a:solidFill>
              </a:rPr>
              <a:t>P</a:t>
            </a:r>
            <a:r>
              <a:rPr lang="en-IE" sz="3000" dirty="0"/>
              <a:t>articipation in </a:t>
            </a:r>
            <a:r>
              <a:rPr lang="en-IE" sz="3000" dirty="0">
                <a:solidFill>
                  <a:srgbClr val="C00000"/>
                </a:solidFill>
              </a:rPr>
              <a:t>O</a:t>
            </a:r>
            <a:r>
              <a:rPr lang="en-IE" sz="3000" dirty="0"/>
              <a:t>rganisational </a:t>
            </a:r>
            <a:r>
              <a:rPr lang="en-IE" sz="3000" dirty="0">
                <a:solidFill>
                  <a:srgbClr val="C00000"/>
                </a:solidFill>
              </a:rPr>
              <a:t>C</a:t>
            </a:r>
            <a:r>
              <a:rPr lang="en-IE" sz="3000" dirty="0"/>
              <a:t>hange – </a:t>
            </a:r>
            <a:r>
              <a:rPr lang="en-IE" sz="3000" dirty="0">
                <a:solidFill>
                  <a:srgbClr val="C00000"/>
                </a:solidFill>
              </a:rPr>
              <a:t>EPOC Project</a:t>
            </a:r>
          </a:p>
        </p:txBody>
      </p:sp>
      <p:sp>
        <p:nvSpPr>
          <p:cNvPr id="3" name="Content Placeholder 2">
            <a:extLst>
              <a:ext uri="{FF2B5EF4-FFF2-40B4-BE49-F238E27FC236}">
                <a16:creationId xmlns:a16="http://schemas.microsoft.com/office/drawing/2014/main" id="{5AC8F8A7-0AD2-4BF8-B302-1C3086F327BC}"/>
              </a:ext>
            </a:extLst>
          </p:cNvPr>
          <p:cNvSpPr>
            <a:spLocks noGrp="1"/>
          </p:cNvSpPr>
          <p:nvPr>
            <p:ph idx="1"/>
          </p:nvPr>
        </p:nvSpPr>
        <p:spPr>
          <a:xfrm>
            <a:off x="914400" y="1749287"/>
            <a:ext cx="10668000" cy="4572000"/>
          </a:xfrm>
        </p:spPr>
        <p:txBody>
          <a:bodyPr/>
          <a:lstStyle/>
          <a:p>
            <a:pPr marL="0" indent="0" algn="ctr">
              <a:buNone/>
            </a:pPr>
            <a:r>
              <a:rPr lang="en-GB" sz="3200" b="1" i="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Opportunities provided by management, or initiatives to which they lend their support at the workplace level, for consultation with and/or delegation of responsibilities and authority for decision-making to their subordinates either as individuals or as a group of employees, relating to the immediate work task, work organisation and/or working conditions </a:t>
            </a:r>
            <a:endParaRPr lang="en-IE" sz="3200" b="1" dirty="0">
              <a:solidFill>
                <a:srgbClr val="00206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093CE9FB-8CBA-4949-85CE-54EE861CE4B3}"/>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916133C4-1B54-4151-83A1-9912A8291EB2}"/>
              </a:ext>
            </a:extLst>
          </p:cNvPr>
          <p:cNvSpPr>
            <a:spLocks noGrp="1"/>
          </p:cNvSpPr>
          <p:nvPr>
            <p:ph type="sldNum" sz="quarter" idx="12"/>
          </p:nvPr>
        </p:nvSpPr>
        <p:spPr/>
        <p:txBody>
          <a:bodyPr/>
          <a:lstStyle/>
          <a:p>
            <a:fld id="{53269FDC-5A3F-4E41-8E7C-B2DB164B54B7}" type="slidenum">
              <a:rPr lang="en-US" altLang="en-US" smtClean="0"/>
              <a:pPr/>
              <a:t>15</a:t>
            </a:fld>
            <a:endParaRPr lang="en-US" altLang="en-US" dirty="0"/>
          </a:p>
        </p:txBody>
      </p:sp>
    </p:spTree>
    <p:extLst>
      <p:ext uri="{BB962C8B-B14F-4D97-AF65-F5344CB8AC3E}">
        <p14:creationId xmlns:p14="http://schemas.microsoft.com/office/powerpoint/2010/main" val="2842117602"/>
      </p:ext>
    </p:extLst>
  </p:cSld>
  <p:clrMapOvr>
    <a:masterClrMapping/>
  </p:clrMapOvr>
  <p:transition spd="slow">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4F488-942E-4290-AEA9-D084F32AC7AB}"/>
              </a:ext>
            </a:extLst>
          </p:cNvPr>
          <p:cNvSpPr>
            <a:spLocks noGrp="1"/>
          </p:cNvSpPr>
          <p:nvPr>
            <p:ph type="title"/>
          </p:nvPr>
        </p:nvSpPr>
        <p:spPr/>
        <p:txBody>
          <a:bodyPr/>
          <a:lstStyle/>
          <a:p>
            <a:pPr algn="ctr"/>
            <a:r>
              <a:rPr lang="en-IE" dirty="0"/>
              <a:t>EPOC Definition</a:t>
            </a:r>
          </a:p>
        </p:txBody>
      </p:sp>
      <p:sp>
        <p:nvSpPr>
          <p:cNvPr id="3" name="Text Placeholder 2">
            <a:extLst>
              <a:ext uri="{FF2B5EF4-FFF2-40B4-BE49-F238E27FC236}">
                <a16:creationId xmlns:a16="http://schemas.microsoft.com/office/drawing/2014/main" id="{C304AFA0-AC18-40CE-9FDC-254EF898D5A2}"/>
              </a:ext>
            </a:extLst>
          </p:cNvPr>
          <p:cNvSpPr>
            <a:spLocks noGrp="1"/>
          </p:cNvSpPr>
          <p:nvPr>
            <p:ph type="body" idx="1"/>
          </p:nvPr>
        </p:nvSpPr>
        <p:spPr>
          <a:xfrm>
            <a:off x="840318" y="1550504"/>
            <a:ext cx="5158316" cy="650255"/>
          </a:xfrm>
        </p:spPr>
        <p:txBody>
          <a:bodyPr/>
          <a:lstStyle/>
          <a:p>
            <a:endParaRPr lang="en-IE" sz="3200" dirty="0">
              <a:solidFill>
                <a:srgbClr val="002060"/>
              </a:solidFill>
              <a:latin typeface="Arial Black" panose="020B0A04020102020204" pitchFamily="34" charset="0"/>
            </a:endParaRPr>
          </a:p>
        </p:txBody>
      </p:sp>
      <p:sp>
        <p:nvSpPr>
          <p:cNvPr id="4" name="Content Placeholder 3">
            <a:extLst>
              <a:ext uri="{FF2B5EF4-FFF2-40B4-BE49-F238E27FC236}">
                <a16:creationId xmlns:a16="http://schemas.microsoft.com/office/drawing/2014/main" id="{EB95FB9B-735F-4DF1-80BC-8FCEAA31727C}"/>
              </a:ext>
            </a:extLst>
          </p:cNvPr>
          <p:cNvSpPr>
            <a:spLocks noGrp="1"/>
          </p:cNvSpPr>
          <p:nvPr>
            <p:ph sz="half" idx="2"/>
          </p:nvPr>
        </p:nvSpPr>
        <p:spPr>
          <a:xfrm>
            <a:off x="836083" y="2200760"/>
            <a:ext cx="5162551" cy="3988904"/>
          </a:xfrm>
        </p:spPr>
        <p:txBody>
          <a:bodyPr/>
          <a:lstStyle/>
          <a:p>
            <a:pPr marL="0" lvl="0" indent="0">
              <a:spcAft>
                <a:spcPts val="0"/>
              </a:spcAft>
              <a:buNone/>
              <a:tabLst>
                <a:tab pos="685800" algn="l"/>
              </a:tabLst>
            </a:pPr>
            <a:r>
              <a:rPr lang="en-GB"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Consultative:</a:t>
            </a:r>
            <a:r>
              <a:rPr lang="en-GB"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when management put in place systems for employees to give their views on work-related issues, but management continue to have the right to decision-making;</a:t>
            </a:r>
            <a:endParaRPr lang="en-IE" dirty="0">
              <a:solidFill>
                <a:srgbClr val="002060"/>
              </a:solidFill>
              <a:latin typeface="Arial Black" panose="020B0A04020102020204" pitchFamily="34" charset="0"/>
              <a:ea typeface="Times New Roman" panose="02020603050405020304" pitchFamily="18" charset="0"/>
            </a:endParaRPr>
          </a:p>
          <a:p>
            <a:pPr marL="0" indent="0">
              <a:buNone/>
            </a:pPr>
            <a:endParaRPr lang="en-IE" dirty="0"/>
          </a:p>
        </p:txBody>
      </p:sp>
      <p:sp>
        <p:nvSpPr>
          <p:cNvPr id="5" name="Text Placeholder 4">
            <a:extLst>
              <a:ext uri="{FF2B5EF4-FFF2-40B4-BE49-F238E27FC236}">
                <a16:creationId xmlns:a16="http://schemas.microsoft.com/office/drawing/2014/main" id="{8DCD425B-C6E6-40C1-BC8A-F4C731E3A83D}"/>
              </a:ext>
            </a:extLst>
          </p:cNvPr>
          <p:cNvSpPr>
            <a:spLocks noGrp="1"/>
          </p:cNvSpPr>
          <p:nvPr>
            <p:ph type="body" sz="quarter" idx="3"/>
          </p:nvPr>
        </p:nvSpPr>
        <p:spPr>
          <a:xfrm>
            <a:off x="6172200" y="1550504"/>
            <a:ext cx="5183717" cy="650255"/>
          </a:xfrm>
        </p:spPr>
        <p:txBody>
          <a:bodyPr/>
          <a:lstStyle/>
          <a:p>
            <a:endParaRPr lang="en-IE" dirty="0"/>
          </a:p>
        </p:txBody>
      </p:sp>
      <p:sp>
        <p:nvSpPr>
          <p:cNvPr id="6" name="Content Placeholder 5">
            <a:extLst>
              <a:ext uri="{FF2B5EF4-FFF2-40B4-BE49-F238E27FC236}">
                <a16:creationId xmlns:a16="http://schemas.microsoft.com/office/drawing/2014/main" id="{F0BC3E67-2F4B-4D09-B315-348C3769A921}"/>
              </a:ext>
            </a:extLst>
          </p:cNvPr>
          <p:cNvSpPr>
            <a:spLocks noGrp="1"/>
          </p:cNvSpPr>
          <p:nvPr>
            <p:ph sz="quarter" idx="4"/>
          </p:nvPr>
        </p:nvSpPr>
        <p:spPr>
          <a:xfrm>
            <a:off x="6294783" y="2200760"/>
            <a:ext cx="5061134" cy="3988904"/>
          </a:xfrm>
        </p:spPr>
        <p:txBody>
          <a:bodyPr/>
          <a:lstStyle/>
          <a:p>
            <a:pPr marL="0" lvl="0" indent="0">
              <a:spcAft>
                <a:spcPts val="0"/>
              </a:spcAft>
              <a:buNone/>
              <a:tabLst>
                <a:tab pos="685800" algn="l"/>
              </a:tabLst>
            </a:pPr>
            <a:r>
              <a:rPr lang="en-GB"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Delegative:</a:t>
            </a:r>
            <a:r>
              <a:rPr lang="en-GB"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when management give employees greater discretion and responsibility to organise and undertake their work tasks without reference back to management.</a:t>
            </a:r>
            <a:endParaRPr lang="en-IE" dirty="0">
              <a:solidFill>
                <a:srgbClr val="002060"/>
              </a:solidFill>
              <a:latin typeface="Arial Black" panose="020B0A04020102020204" pitchFamily="34" charset="0"/>
              <a:ea typeface="Times New Roman" panose="02020603050405020304" pitchFamily="18" charset="0"/>
            </a:endParaRPr>
          </a:p>
          <a:p>
            <a:pPr marL="0" indent="0">
              <a:buNone/>
            </a:pPr>
            <a:endParaRPr lang="en-IE" dirty="0"/>
          </a:p>
        </p:txBody>
      </p:sp>
      <p:sp>
        <p:nvSpPr>
          <p:cNvPr id="7" name="Footer Placeholder 6">
            <a:extLst>
              <a:ext uri="{FF2B5EF4-FFF2-40B4-BE49-F238E27FC236}">
                <a16:creationId xmlns:a16="http://schemas.microsoft.com/office/drawing/2014/main" id="{CD318084-D57A-437D-BA6D-610FC663324C}"/>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8" name="Slide Number Placeholder 7">
            <a:extLst>
              <a:ext uri="{FF2B5EF4-FFF2-40B4-BE49-F238E27FC236}">
                <a16:creationId xmlns:a16="http://schemas.microsoft.com/office/drawing/2014/main" id="{7ADFAEB0-C7E7-4342-B1C1-40CC23A6F85F}"/>
              </a:ext>
            </a:extLst>
          </p:cNvPr>
          <p:cNvSpPr>
            <a:spLocks noGrp="1"/>
          </p:cNvSpPr>
          <p:nvPr>
            <p:ph type="sldNum" sz="quarter" idx="12"/>
          </p:nvPr>
        </p:nvSpPr>
        <p:spPr/>
        <p:txBody>
          <a:bodyPr/>
          <a:lstStyle/>
          <a:p>
            <a:fld id="{B208CC3F-F609-4EFE-807F-B19C17A47B5C}" type="slidenum">
              <a:rPr lang="en-US" altLang="en-US" smtClean="0"/>
              <a:pPr/>
              <a:t>16</a:t>
            </a:fld>
            <a:endParaRPr lang="en-US" altLang="en-US" dirty="0"/>
          </a:p>
        </p:txBody>
      </p:sp>
      <p:cxnSp>
        <p:nvCxnSpPr>
          <p:cNvPr id="10" name="Straight Connector 9">
            <a:extLst>
              <a:ext uri="{FF2B5EF4-FFF2-40B4-BE49-F238E27FC236}">
                <a16:creationId xmlns:a16="http://schemas.microsoft.com/office/drawing/2014/main" id="{2580D765-14E1-4BC0-934C-F5E5DF435336}"/>
              </a:ext>
            </a:extLst>
          </p:cNvPr>
          <p:cNvCxnSpPr/>
          <p:nvPr/>
        </p:nvCxnSpPr>
        <p:spPr bwMode="auto">
          <a:xfrm>
            <a:off x="6096000" y="2200759"/>
            <a:ext cx="76200" cy="3988905"/>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020483818"/>
      </p:ext>
    </p:extLst>
  </p:cSld>
  <p:clrMapOvr>
    <a:masterClrMapping/>
  </p:clrMapOvr>
  <p:transition spd="slow">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3B75-47E5-46C1-A6B8-06048B1877CC}"/>
              </a:ext>
            </a:extLst>
          </p:cNvPr>
          <p:cNvSpPr>
            <a:spLocks noGrp="1"/>
          </p:cNvSpPr>
          <p:nvPr>
            <p:ph type="title"/>
          </p:nvPr>
        </p:nvSpPr>
        <p:spPr/>
        <p:txBody>
          <a:bodyPr/>
          <a:lstStyle/>
          <a:p>
            <a:pPr algn="ctr"/>
            <a:r>
              <a:rPr lang="en-IE" dirty="0">
                <a:solidFill>
                  <a:srgbClr val="360096"/>
                </a:solidFill>
              </a:rPr>
              <a:t>Forms of Direct Participation - Individual</a:t>
            </a:r>
            <a:endParaRPr lang="en-IE" dirty="0"/>
          </a:p>
        </p:txBody>
      </p:sp>
      <p:sp>
        <p:nvSpPr>
          <p:cNvPr id="3" name="Content Placeholder 2">
            <a:extLst>
              <a:ext uri="{FF2B5EF4-FFF2-40B4-BE49-F238E27FC236}">
                <a16:creationId xmlns:a16="http://schemas.microsoft.com/office/drawing/2014/main" id="{B97DE82B-34F4-4204-A3C7-00E8A7CAC6A5}"/>
              </a:ext>
            </a:extLst>
          </p:cNvPr>
          <p:cNvSpPr>
            <a:spLocks noGrp="1"/>
          </p:cNvSpPr>
          <p:nvPr>
            <p:ph sz="half" idx="1"/>
          </p:nvPr>
        </p:nvSpPr>
        <p:spPr>
          <a:xfrm>
            <a:off x="1073425" y="1524000"/>
            <a:ext cx="5128591" cy="4800600"/>
          </a:xfrm>
        </p:spPr>
        <p:txBody>
          <a:bodyPr/>
          <a:lstStyle/>
          <a:p>
            <a:pPr marL="0" lvl="0" indent="0">
              <a:buClr>
                <a:srgbClr val="360096"/>
              </a:buClr>
              <a:buNone/>
            </a:pPr>
            <a:r>
              <a:rPr lang="en-IE" sz="2600" b="1" u="sng" dirty="0">
                <a:solidFill>
                  <a:srgbClr val="002060"/>
                </a:solidFill>
                <a:latin typeface="Arial Black" panose="020B0A04020102020204" pitchFamily="34" charset="0"/>
              </a:rPr>
              <a:t>Consultative</a:t>
            </a:r>
          </a:p>
          <a:p>
            <a:pPr lvl="0">
              <a:spcAft>
                <a:spcPts val="0"/>
              </a:spcAft>
              <a:buClr>
                <a:srgbClr val="FF0000"/>
              </a:buClr>
              <a:buSzPct val="90000"/>
              <a:buFont typeface="Wingdings" panose="05000000000000000000" pitchFamily="2" charset="2"/>
              <a:buChar char="Ø"/>
            </a:pP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Regular review meetings between employee and immediate man</a:t>
            </a:r>
            <a:r>
              <a:rPr lang="en-IE"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a</a:t>
            </a: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ge</a:t>
            </a:r>
            <a:r>
              <a:rPr lang="en-IE"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r</a:t>
            </a:r>
          </a:p>
          <a:p>
            <a:pPr lvl="0">
              <a:spcAft>
                <a:spcPts val="0"/>
              </a:spcAft>
              <a:buClr>
                <a:srgbClr val="FF0000"/>
              </a:buClr>
              <a:buSzPct val="90000"/>
              <a:buFont typeface="Wingdings" panose="05000000000000000000" pitchFamily="2" charset="2"/>
              <a:buChar char="Ø"/>
            </a:pP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Employee attitude surveys</a:t>
            </a:r>
            <a:endParaRPr lang="en-IE" sz="2200" dirty="0">
              <a:solidFill>
                <a:srgbClr val="002060"/>
              </a:solidFill>
              <a:latin typeface="Arial Black" panose="020B0A04020102020204" pitchFamily="34" charset="0"/>
              <a:ea typeface="Times New Roman" panose="02020603050405020304" pitchFamily="18" charset="0"/>
            </a:endParaRPr>
          </a:p>
          <a:p>
            <a:pPr lvl="0">
              <a:spcAft>
                <a:spcPts val="0"/>
              </a:spcAft>
              <a:buClr>
                <a:srgbClr val="FF0000"/>
              </a:buClr>
              <a:buSzPct val="90000"/>
              <a:buFont typeface="Wingdings" panose="05000000000000000000" pitchFamily="2" charset="2"/>
              <a:buChar char="Ø"/>
            </a:pP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Suggestions schemes</a:t>
            </a:r>
            <a:endParaRPr lang="en-IE" sz="2200" dirty="0">
              <a:solidFill>
                <a:srgbClr val="002060"/>
              </a:solidFill>
              <a:latin typeface="Arial Black" panose="020B0A04020102020204" pitchFamily="34" charset="0"/>
              <a:ea typeface="Times New Roman" panose="02020603050405020304" pitchFamily="18" charset="0"/>
            </a:endParaRPr>
          </a:p>
          <a:p>
            <a:pPr lvl="0">
              <a:spcAft>
                <a:spcPts val="0"/>
              </a:spcAft>
              <a:buClr>
                <a:srgbClr val="FF0000"/>
              </a:buClr>
              <a:buSzPct val="90000"/>
              <a:buFont typeface="Wingdings" panose="05000000000000000000" pitchFamily="2" charset="2"/>
              <a:buChar char="Ø"/>
            </a:pP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Other internal arrangements that allow for employees to express their views, such as through social media, on-line discussion boards,</a:t>
            </a:r>
            <a:r>
              <a:rPr lang="en-IE"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t>
            </a:r>
            <a:r>
              <a:rPr lang="bg-BG" sz="22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company newsletters, notice boards, etc</a:t>
            </a:r>
            <a:r>
              <a:rPr lang="bg-BG" sz="2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endParaRPr lang="en-IE" sz="2200" dirty="0">
              <a:solidFill>
                <a:srgbClr val="000000"/>
              </a:solidFill>
              <a:latin typeface="Arial Black" panose="020B0A04020102020204" pitchFamily="34" charset="0"/>
              <a:ea typeface="Times New Roman" panose="02020603050405020304" pitchFamily="18" charset="0"/>
            </a:endParaRPr>
          </a:p>
          <a:p>
            <a:pPr marL="0" indent="0">
              <a:buNone/>
            </a:pPr>
            <a:endParaRPr lang="en-IE" dirty="0"/>
          </a:p>
        </p:txBody>
      </p:sp>
      <p:sp>
        <p:nvSpPr>
          <p:cNvPr id="4" name="Content Placeholder 3">
            <a:extLst>
              <a:ext uri="{FF2B5EF4-FFF2-40B4-BE49-F238E27FC236}">
                <a16:creationId xmlns:a16="http://schemas.microsoft.com/office/drawing/2014/main" id="{CF89D926-0855-474B-8339-9093C396E048}"/>
              </a:ext>
            </a:extLst>
          </p:cNvPr>
          <p:cNvSpPr>
            <a:spLocks noGrp="1"/>
          </p:cNvSpPr>
          <p:nvPr>
            <p:ph sz="half" idx="2"/>
          </p:nvPr>
        </p:nvSpPr>
        <p:spPr>
          <a:xfrm>
            <a:off x="6361040" y="1524000"/>
            <a:ext cx="5329212" cy="4724400"/>
          </a:xfrm>
        </p:spPr>
        <p:txBody>
          <a:bodyPr/>
          <a:lstStyle/>
          <a:p>
            <a:pPr marL="0" indent="0">
              <a:spcAft>
                <a:spcPts val="0"/>
              </a:spcAft>
              <a:buNone/>
            </a:pPr>
            <a:r>
              <a:rPr lang="bg-BG" sz="2600" b="1"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D</a:t>
            </a:r>
            <a:r>
              <a:rPr lang="en-IE" sz="2600" b="1" u="sng" dirty="0" err="1">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elegative</a:t>
            </a:r>
            <a:endParaRPr lang="en-IE" sz="2600" u="sng" dirty="0">
              <a:solidFill>
                <a:srgbClr val="002060"/>
              </a:solidFill>
              <a:latin typeface="Arial Black" panose="020B0A04020102020204" pitchFamily="34" charset="0"/>
              <a:ea typeface="Times New Roman" panose="02020603050405020304" pitchFamily="18" charset="0"/>
            </a:endParaRPr>
          </a:p>
          <a:p>
            <a:pPr marL="0" indent="0" algn="ctr">
              <a:spcAft>
                <a:spcPts val="0"/>
              </a:spcAft>
              <a:buNone/>
            </a:pP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Individual employees </a:t>
            </a:r>
            <a:r>
              <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t>
            </a: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have the right and responsibility to undertake their work tasks without constant reference back to </a:t>
            </a:r>
            <a:r>
              <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t>
            </a: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his/her manager</a:t>
            </a:r>
            <a:endParaRPr lang="en-IE" sz="2600" dirty="0">
              <a:solidFill>
                <a:srgbClr val="002060"/>
              </a:solidFill>
              <a:latin typeface="Arial Black" panose="020B0A04020102020204" pitchFamily="34" charset="0"/>
              <a:ea typeface="Times New Roman" panose="02020603050405020304" pitchFamily="18" charset="0"/>
            </a:endParaRPr>
          </a:p>
          <a:p>
            <a:pPr marL="0" indent="0">
              <a:spcAft>
                <a:spcPts val="0"/>
              </a:spcAft>
              <a:buNone/>
            </a:pPr>
            <a:r>
              <a:rPr lang="bg-BG" sz="2600" dirty="0">
                <a:latin typeface="Arial Black" panose="020B0A04020102020204" pitchFamily="34" charset="0"/>
                <a:ea typeface="Times New Roman" panose="02020603050405020304" pitchFamily="18" charset="0"/>
                <a:cs typeface="Times New Roman" panose="02020603050405020304" pitchFamily="18" charset="0"/>
              </a:rPr>
              <a:t> </a:t>
            </a:r>
            <a:endParaRPr lang="en-IE" sz="2600" dirty="0">
              <a:latin typeface="Arial Black" panose="020B0A04020102020204" pitchFamily="34" charset="0"/>
              <a:ea typeface="Times New Roman" panose="02020603050405020304" pitchFamily="18" charset="0"/>
            </a:endParaRPr>
          </a:p>
          <a:p>
            <a:pPr marL="0" indent="0">
              <a:buNone/>
            </a:pPr>
            <a:endParaRPr lang="en-IE" dirty="0"/>
          </a:p>
        </p:txBody>
      </p:sp>
      <p:sp>
        <p:nvSpPr>
          <p:cNvPr id="5" name="Footer Placeholder 4">
            <a:extLst>
              <a:ext uri="{FF2B5EF4-FFF2-40B4-BE49-F238E27FC236}">
                <a16:creationId xmlns:a16="http://schemas.microsoft.com/office/drawing/2014/main" id="{3734DE33-40A0-44AA-9C4E-64A8CAC3AB91}"/>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cxnSp>
        <p:nvCxnSpPr>
          <p:cNvPr id="10" name="Straight Connector 9">
            <a:extLst>
              <a:ext uri="{FF2B5EF4-FFF2-40B4-BE49-F238E27FC236}">
                <a16:creationId xmlns:a16="http://schemas.microsoft.com/office/drawing/2014/main" id="{850E63B0-AD6A-4DE7-964E-62AE1499E5D7}"/>
              </a:ext>
            </a:extLst>
          </p:cNvPr>
          <p:cNvCxnSpPr/>
          <p:nvPr/>
        </p:nvCxnSpPr>
        <p:spPr bwMode="auto">
          <a:xfrm>
            <a:off x="6294778" y="1524000"/>
            <a:ext cx="0" cy="480060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6"/>
          </a:lnRef>
          <a:fillRef idx="0">
            <a:schemeClr val="accent6"/>
          </a:fillRef>
          <a:effectRef idx="2">
            <a:schemeClr val="accent6"/>
          </a:effectRef>
          <a:fontRef idx="minor">
            <a:schemeClr val="tx1"/>
          </a:fontRef>
        </p:style>
      </p:cxnSp>
      <p:sp>
        <p:nvSpPr>
          <p:cNvPr id="6" name="Slide Number Placeholder 5">
            <a:extLst>
              <a:ext uri="{FF2B5EF4-FFF2-40B4-BE49-F238E27FC236}">
                <a16:creationId xmlns:a16="http://schemas.microsoft.com/office/drawing/2014/main" id="{AAE765A5-69AA-4B00-A891-371DFB62CDCB}"/>
              </a:ext>
            </a:extLst>
          </p:cNvPr>
          <p:cNvSpPr>
            <a:spLocks noGrp="1"/>
          </p:cNvSpPr>
          <p:nvPr>
            <p:ph type="sldNum" sz="quarter" idx="12"/>
          </p:nvPr>
        </p:nvSpPr>
        <p:spPr/>
        <p:txBody>
          <a:bodyPr/>
          <a:lstStyle/>
          <a:p>
            <a:fld id="{32320E7B-5EFD-498A-AC73-D6B1753FDF61}" type="slidenum">
              <a:rPr lang="en-US" altLang="en-US" smtClean="0"/>
              <a:pPr/>
              <a:t>17</a:t>
            </a:fld>
            <a:endParaRPr lang="en-US" altLang="en-US" dirty="0"/>
          </a:p>
        </p:txBody>
      </p:sp>
    </p:spTree>
    <p:extLst>
      <p:ext uri="{BB962C8B-B14F-4D97-AF65-F5344CB8AC3E}">
        <p14:creationId xmlns:p14="http://schemas.microsoft.com/office/powerpoint/2010/main" val="2603299573"/>
      </p:ext>
    </p:extLst>
  </p:cSld>
  <p:clrMapOvr>
    <a:masterClrMapping/>
  </p:clrMapOvr>
  <p:transition spd="slow">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63A-241E-42FC-B032-379FA8738015}"/>
              </a:ext>
            </a:extLst>
          </p:cNvPr>
          <p:cNvSpPr>
            <a:spLocks noGrp="1"/>
          </p:cNvSpPr>
          <p:nvPr>
            <p:ph type="title"/>
          </p:nvPr>
        </p:nvSpPr>
        <p:spPr/>
        <p:txBody>
          <a:bodyPr/>
          <a:lstStyle/>
          <a:p>
            <a:pPr algn="ctr"/>
            <a:r>
              <a:rPr lang="en-IE" dirty="0">
                <a:solidFill>
                  <a:srgbClr val="360096"/>
                </a:solidFill>
              </a:rPr>
              <a:t>Forms of Direct Participation - Group</a:t>
            </a:r>
            <a:endParaRPr lang="en-IE" dirty="0"/>
          </a:p>
        </p:txBody>
      </p:sp>
      <p:sp>
        <p:nvSpPr>
          <p:cNvPr id="3" name="Content Placeholder 2">
            <a:extLst>
              <a:ext uri="{FF2B5EF4-FFF2-40B4-BE49-F238E27FC236}">
                <a16:creationId xmlns:a16="http://schemas.microsoft.com/office/drawing/2014/main" id="{45E69619-466E-4269-98DB-B319A7EF479E}"/>
              </a:ext>
            </a:extLst>
          </p:cNvPr>
          <p:cNvSpPr>
            <a:spLocks noGrp="1"/>
          </p:cNvSpPr>
          <p:nvPr>
            <p:ph sz="half" idx="1"/>
          </p:nvPr>
        </p:nvSpPr>
        <p:spPr>
          <a:xfrm>
            <a:off x="914400" y="1524000"/>
            <a:ext cx="5232400" cy="4724400"/>
          </a:xfrm>
        </p:spPr>
        <p:txBody>
          <a:bodyPr/>
          <a:lstStyle/>
          <a:p>
            <a:pPr marL="0" indent="0">
              <a:spcAft>
                <a:spcPts val="0"/>
              </a:spcAft>
              <a:buNone/>
            </a:pPr>
            <a:r>
              <a:rPr lang="en-IE" sz="2400"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Consultative</a:t>
            </a:r>
            <a:r>
              <a:rPr lang="en-IE"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a:t>
            </a:r>
          </a:p>
          <a:p>
            <a:pPr marL="0" indent="0" algn="ctr">
              <a:spcAft>
                <a:spcPts val="0"/>
              </a:spcAft>
              <a:buNone/>
            </a:pPr>
            <a:r>
              <a:rPr lang="bg-BG" sz="2400"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Temporary</a:t>
            </a:r>
            <a:r>
              <a:rPr lang="bg-BG"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or </a:t>
            </a:r>
            <a:r>
              <a:rPr lang="bg-BG" sz="2400" i="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ad hoc</a:t>
            </a:r>
            <a:r>
              <a:rPr lang="bg-BG"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groups of employees who meet for a specific purpose for a limited period of time – such as project groups or task forces</a:t>
            </a:r>
            <a:endParaRPr lang="en-IE" sz="2400" dirty="0">
              <a:solidFill>
                <a:srgbClr val="002060"/>
              </a:solidFill>
              <a:latin typeface="Arial Black" panose="020B0A04020102020204" pitchFamily="34" charset="0"/>
              <a:ea typeface="Times New Roman" panose="02020603050405020304" pitchFamily="18" charset="0"/>
            </a:endParaRPr>
          </a:p>
          <a:p>
            <a:pPr marL="0" indent="0" algn="ctr">
              <a:spcAft>
                <a:spcPts val="0"/>
              </a:spcAft>
              <a:buNone/>
            </a:pPr>
            <a:r>
              <a:rPr lang="bg-BG"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t>
            </a:r>
            <a:endParaRPr lang="en-IE" sz="2400" dirty="0">
              <a:solidFill>
                <a:srgbClr val="002060"/>
              </a:solidFill>
              <a:latin typeface="Arial Black" panose="020B0A04020102020204" pitchFamily="34" charset="0"/>
              <a:ea typeface="Times New Roman" panose="02020603050405020304" pitchFamily="18" charset="0"/>
            </a:endParaRPr>
          </a:p>
          <a:p>
            <a:pPr marL="0" indent="0" algn="ctr">
              <a:spcAft>
                <a:spcPts val="0"/>
              </a:spcAft>
              <a:buNone/>
            </a:pPr>
            <a:r>
              <a:rPr lang="bg-BG" sz="2400"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Permanent</a:t>
            </a:r>
            <a:r>
              <a:rPr lang="bg-BG"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groups, such as weekly/monthly meetings of a work team to deal with ongoing work related issues, f</a:t>
            </a:r>
            <a:r>
              <a:rPr lang="en-IE"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or</a:t>
            </a:r>
            <a:r>
              <a:rPr lang="bg-BG" sz="24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example, quality circles</a:t>
            </a:r>
            <a:endParaRPr lang="en-IE" sz="2400" dirty="0">
              <a:solidFill>
                <a:srgbClr val="002060"/>
              </a:solidFill>
              <a:latin typeface="Arial Black" panose="020B0A04020102020204" pitchFamily="34" charset="0"/>
              <a:ea typeface="Times New Roman" panose="02020603050405020304" pitchFamily="18" charset="0"/>
            </a:endParaRPr>
          </a:p>
          <a:p>
            <a:pPr marL="0" indent="0">
              <a:buNone/>
            </a:pPr>
            <a:endParaRPr lang="en-IE" dirty="0"/>
          </a:p>
        </p:txBody>
      </p:sp>
      <p:sp>
        <p:nvSpPr>
          <p:cNvPr id="4" name="Content Placeholder 3">
            <a:extLst>
              <a:ext uri="{FF2B5EF4-FFF2-40B4-BE49-F238E27FC236}">
                <a16:creationId xmlns:a16="http://schemas.microsoft.com/office/drawing/2014/main" id="{70339F28-8997-459C-8D9B-F2EFF10B8B0C}"/>
              </a:ext>
            </a:extLst>
          </p:cNvPr>
          <p:cNvSpPr>
            <a:spLocks noGrp="1"/>
          </p:cNvSpPr>
          <p:nvPr>
            <p:ph sz="half" idx="2"/>
          </p:nvPr>
        </p:nvSpPr>
        <p:spPr>
          <a:xfrm>
            <a:off x="6350000" y="1524000"/>
            <a:ext cx="5232400" cy="4724400"/>
          </a:xfrm>
        </p:spPr>
        <p:txBody>
          <a:bodyPr/>
          <a:lstStyle/>
          <a:p>
            <a:pPr marL="0" indent="0">
              <a:buNone/>
            </a:pPr>
            <a:r>
              <a:rPr lang="en-IE" sz="2600" u="sng"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Delegative</a:t>
            </a:r>
            <a:r>
              <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a:t>
            </a:r>
          </a:p>
          <a:p>
            <a:pPr marL="0" indent="0" algn="ctr">
              <a:buNone/>
            </a:pPr>
            <a:endPar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endParaRPr>
          </a:p>
          <a:p>
            <a:pPr marL="0" indent="0" algn="ctr">
              <a:buNone/>
            </a:pP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Rights and responsibilities are given to group or teams of employees to carry out their common work tasks without reference back to management - also called ‘</a:t>
            </a:r>
            <a:r>
              <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G</a:t>
            </a: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roup </a:t>
            </a:r>
            <a:r>
              <a:rPr lang="en-IE"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W</a:t>
            </a:r>
            <a:r>
              <a:rPr lang="bg-BG" sz="2600"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ork’</a:t>
            </a:r>
            <a:endParaRPr lang="en-IE" sz="2600" dirty="0">
              <a:solidFill>
                <a:srgbClr val="002060"/>
              </a:solidFill>
              <a:latin typeface="Arial Black" panose="020B0A04020102020204" pitchFamily="34" charset="0"/>
            </a:endParaRPr>
          </a:p>
        </p:txBody>
      </p:sp>
      <p:sp>
        <p:nvSpPr>
          <p:cNvPr id="5" name="Footer Placeholder 4">
            <a:extLst>
              <a:ext uri="{FF2B5EF4-FFF2-40B4-BE49-F238E27FC236}">
                <a16:creationId xmlns:a16="http://schemas.microsoft.com/office/drawing/2014/main" id="{FCB86889-DC1D-4ED6-B83D-6573B0EEED26}"/>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cxnSp>
        <p:nvCxnSpPr>
          <p:cNvPr id="7" name="Straight Connector 6">
            <a:extLst>
              <a:ext uri="{FF2B5EF4-FFF2-40B4-BE49-F238E27FC236}">
                <a16:creationId xmlns:a16="http://schemas.microsoft.com/office/drawing/2014/main" id="{FA72F2DC-7F9D-4311-9EE9-9F8252866A6E}"/>
              </a:ext>
            </a:extLst>
          </p:cNvPr>
          <p:cNvCxnSpPr>
            <a:cxnSpLocks/>
            <a:endCxn id="5" idx="0"/>
          </p:cNvCxnSpPr>
          <p:nvPr/>
        </p:nvCxnSpPr>
        <p:spPr bwMode="auto">
          <a:xfrm flipH="1">
            <a:off x="6248400" y="1524000"/>
            <a:ext cx="11044" cy="487680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6"/>
          </a:lnRef>
          <a:fillRef idx="0">
            <a:schemeClr val="accent6"/>
          </a:fillRef>
          <a:effectRef idx="2">
            <a:schemeClr val="accent6"/>
          </a:effectRef>
          <a:fontRef idx="minor">
            <a:schemeClr val="tx1"/>
          </a:fontRef>
        </p:style>
      </p:cxnSp>
      <p:sp>
        <p:nvSpPr>
          <p:cNvPr id="6" name="Slide Number Placeholder 5">
            <a:extLst>
              <a:ext uri="{FF2B5EF4-FFF2-40B4-BE49-F238E27FC236}">
                <a16:creationId xmlns:a16="http://schemas.microsoft.com/office/drawing/2014/main" id="{C871A7AB-D162-490A-AB57-AD1B6BF0CFC8}"/>
              </a:ext>
            </a:extLst>
          </p:cNvPr>
          <p:cNvSpPr>
            <a:spLocks noGrp="1"/>
          </p:cNvSpPr>
          <p:nvPr>
            <p:ph type="sldNum" sz="quarter" idx="12"/>
          </p:nvPr>
        </p:nvSpPr>
        <p:spPr/>
        <p:txBody>
          <a:bodyPr/>
          <a:lstStyle/>
          <a:p>
            <a:fld id="{32320E7B-5EFD-498A-AC73-D6B1753FDF61}" type="slidenum">
              <a:rPr lang="en-US" altLang="en-US" smtClean="0"/>
              <a:pPr/>
              <a:t>18</a:t>
            </a:fld>
            <a:endParaRPr lang="en-US" altLang="en-US" dirty="0"/>
          </a:p>
        </p:txBody>
      </p:sp>
    </p:spTree>
    <p:extLst>
      <p:ext uri="{BB962C8B-B14F-4D97-AF65-F5344CB8AC3E}">
        <p14:creationId xmlns:p14="http://schemas.microsoft.com/office/powerpoint/2010/main" val="357730265"/>
      </p:ext>
    </p:extLst>
  </p:cSld>
  <p:clrMapOvr>
    <a:masterClrMapping/>
  </p:clrMapOvr>
  <p:transition spd="slow">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EPOC Project - METHODOLOGY</a:t>
            </a:r>
          </a:p>
        </p:txBody>
      </p:sp>
      <p:sp>
        <p:nvSpPr>
          <p:cNvPr id="3" name="Content Placeholder 2"/>
          <p:cNvSpPr>
            <a:spLocks noGrp="1"/>
          </p:cNvSpPr>
          <p:nvPr>
            <p:ph idx="1"/>
          </p:nvPr>
        </p:nvSpPr>
        <p:spPr>
          <a:xfrm>
            <a:off x="1139688" y="1524000"/>
            <a:ext cx="9846364" cy="4724400"/>
          </a:xfrm>
        </p:spPr>
        <p:txBody>
          <a:bodyPr/>
          <a:lstStyle/>
          <a:p>
            <a:pPr>
              <a:buClr>
                <a:srgbClr val="FF0000"/>
              </a:buClr>
              <a:buSzPct val="90000"/>
              <a:buFont typeface="Wingdings" charset="2"/>
              <a:buChar char="q"/>
            </a:pPr>
            <a:r>
              <a:rPr lang="en-GB" sz="2600" b="1" dirty="0">
                <a:solidFill>
                  <a:srgbClr val="000090"/>
                </a:solidFill>
                <a:latin typeface="Arial Black" panose="020B0A04020102020204" pitchFamily="34" charset="0"/>
              </a:rPr>
              <a:t>10 Member States </a:t>
            </a:r>
            <a:r>
              <a:rPr lang="en-US" sz="2600" b="1" dirty="0">
                <a:solidFill>
                  <a:srgbClr val="000090"/>
                </a:solidFill>
                <a:latin typeface="Arial Black" panose="020B0A04020102020204" pitchFamily="34" charset="0"/>
              </a:rPr>
              <a:t>–</a:t>
            </a:r>
            <a:r>
              <a:rPr lang="en-GB" sz="2600" b="1" dirty="0">
                <a:solidFill>
                  <a:srgbClr val="000090"/>
                </a:solidFill>
                <a:latin typeface="Arial Black" panose="020B0A04020102020204" pitchFamily="34" charset="0"/>
              </a:rPr>
              <a:t> DK; FR; DE; IE; IT; NL;  ES; PT; SE; and UK</a:t>
            </a:r>
          </a:p>
          <a:p>
            <a:pPr>
              <a:buClr>
                <a:srgbClr val="FF0000"/>
              </a:buClr>
              <a:buSzPct val="90000"/>
              <a:buFont typeface="Wingdings" charset="2"/>
              <a:buChar char="q"/>
            </a:pPr>
            <a:r>
              <a:rPr lang="en-GB" sz="2600" b="1" dirty="0">
                <a:solidFill>
                  <a:srgbClr val="000090"/>
                </a:solidFill>
                <a:latin typeface="Arial Black" panose="020B0A04020102020204" pitchFamily="34" charset="0"/>
              </a:rPr>
              <a:t> Respondents </a:t>
            </a:r>
            <a:r>
              <a:rPr lang="en-US" sz="2600" b="1" dirty="0">
                <a:solidFill>
                  <a:srgbClr val="000090"/>
                </a:solidFill>
                <a:latin typeface="Arial Black" panose="020B0A04020102020204" pitchFamily="34" charset="0"/>
              </a:rPr>
              <a:t>–</a:t>
            </a:r>
            <a:r>
              <a:rPr lang="en-GB" sz="2600" b="1" dirty="0">
                <a:solidFill>
                  <a:srgbClr val="000090"/>
                </a:solidFill>
                <a:latin typeface="Arial Black" panose="020B0A04020102020204" pitchFamily="34" charset="0"/>
              </a:rPr>
              <a:t> Workplace managers</a:t>
            </a:r>
          </a:p>
          <a:p>
            <a:pPr>
              <a:buClr>
                <a:srgbClr val="FF0000"/>
              </a:buClr>
              <a:buSzPct val="90000"/>
              <a:buFont typeface="Wingdings" charset="2"/>
              <a:buChar char="q"/>
            </a:pPr>
            <a:r>
              <a:rPr lang="en-GB" sz="2600" b="1" dirty="0">
                <a:solidFill>
                  <a:srgbClr val="000090"/>
                </a:solidFill>
                <a:latin typeface="Arial Black" panose="020B0A04020102020204" pitchFamily="34" charset="0"/>
              </a:rPr>
              <a:t> Focus on ‘largest occupational group’</a:t>
            </a:r>
          </a:p>
          <a:p>
            <a:pPr>
              <a:buClr>
                <a:srgbClr val="FF0000"/>
              </a:buClr>
              <a:buSzPct val="90000"/>
              <a:buFont typeface="Wingdings" charset="2"/>
              <a:buChar char="q"/>
            </a:pPr>
            <a:r>
              <a:rPr lang="en-GB" sz="2600" b="1" dirty="0">
                <a:solidFill>
                  <a:srgbClr val="000090"/>
                </a:solidFill>
                <a:latin typeface="Arial Black" panose="020B0A04020102020204" pitchFamily="34" charset="0"/>
              </a:rPr>
              <a:t> Size threshold: </a:t>
            </a:r>
          </a:p>
          <a:p>
            <a:pPr lvl="1">
              <a:buClr>
                <a:srgbClr val="FF0000"/>
              </a:buClr>
              <a:buSzPct val="90000"/>
              <a:buFont typeface="Courier New"/>
              <a:buChar char="o"/>
            </a:pPr>
            <a:r>
              <a:rPr lang="en-GB" sz="2400" b="1" dirty="0">
                <a:solidFill>
                  <a:srgbClr val="000090"/>
                </a:solidFill>
                <a:latin typeface="Arial Black" panose="020B0A04020102020204" pitchFamily="34" charset="0"/>
              </a:rPr>
              <a:t>in smaller Member States </a:t>
            </a:r>
            <a:r>
              <a:rPr lang="en-US" sz="2400" b="1" dirty="0">
                <a:solidFill>
                  <a:srgbClr val="000090"/>
                </a:solidFill>
                <a:latin typeface="Arial Black" panose="020B0A04020102020204" pitchFamily="34" charset="0"/>
              </a:rPr>
              <a:t>–</a:t>
            </a:r>
            <a:r>
              <a:rPr lang="en-GB" sz="2400" b="1" dirty="0">
                <a:solidFill>
                  <a:srgbClr val="000090"/>
                </a:solidFill>
                <a:latin typeface="Arial Black" panose="020B0A04020102020204" pitchFamily="34" charset="0"/>
              </a:rPr>
              <a:t> 25 employees  + </a:t>
            </a:r>
          </a:p>
          <a:p>
            <a:pPr lvl="1">
              <a:buClr>
                <a:srgbClr val="FF0000"/>
              </a:buClr>
              <a:buSzPct val="90000"/>
              <a:buFont typeface="Courier New"/>
              <a:buChar char="o"/>
            </a:pPr>
            <a:r>
              <a:rPr lang="en-GB" sz="2400" b="1" dirty="0">
                <a:solidFill>
                  <a:srgbClr val="000090"/>
                </a:solidFill>
                <a:latin typeface="Arial Black" panose="020B0A04020102020204" pitchFamily="34" charset="0"/>
              </a:rPr>
              <a:t>in larger Member States </a:t>
            </a:r>
            <a:r>
              <a:rPr lang="en-US" sz="2400" b="1" dirty="0">
                <a:solidFill>
                  <a:srgbClr val="000090"/>
                </a:solidFill>
                <a:latin typeface="Arial Black" panose="020B0A04020102020204" pitchFamily="34" charset="0"/>
              </a:rPr>
              <a:t>–</a:t>
            </a:r>
            <a:r>
              <a:rPr lang="en-GB" sz="2400" b="1" dirty="0">
                <a:solidFill>
                  <a:srgbClr val="000090"/>
                </a:solidFill>
                <a:latin typeface="Arial Black" panose="020B0A04020102020204" pitchFamily="34" charset="0"/>
              </a:rPr>
              <a:t> 50 employees  +</a:t>
            </a:r>
          </a:p>
          <a:p>
            <a:pPr>
              <a:buClr>
                <a:srgbClr val="FF0000"/>
              </a:buClr>
              <a:buSzPct val="90000"/>
              <a:buFont typeface="Wingdings" charset="2"/>
              <a:buChar char="q"/>
            </a:pPr>
            <a:r>
              <a:rPr lang="en-GB" sz="2600" b="1" dirty="0">
                <a:solidFill>
                  <a:srgbClr val="000090"/>
                </a:solidFill>
                <a:latin typeface="Arial Black" panose="020B0A04020102020204" pitchFamily="34" charset="0"/>
              </a:rPr>
              <a:t> Manufacturing, construction, trade and services in both public and private sectors</a:t>
            </a:r>
          </a:p>
          <a:p>
            <a:pPr>
              <a:buClr>
                <a:srgbClr val="FF0000"/>
              </a:buClr>
              <a:buSzPct val="90000"/>
              <a:buFont typeface="Wingdings" charset="2"/>
              <a:buChar char="q"/>
            </a:pPr>
            <a:r>
              <a:rPr lang="en-GB" sz="2600" b="1" dirty="0">
                <a:solidFill>
                  <a:srgbClr val="000090"/>
                </a:solidFill>
                <a:latin typeface="Arial Black" panose="020B0A04020102020204" pitchFamily="34" charset="0"/>
              </a:rPr>
              <a:t> Response rate: 5,800/32,500; 18% (ES 9%; IE 39%)</a:t>
            </a:r>
          </a:p>
          <a:p>
            <a:pPr>
              <a:buClr>
                <a:srgbClr val="FF0000"/>
              </a:buClr>
              <a:buSzPct val="90000"/>
              <a:buFont typeface="Wingdings" charset="2"/>
              <a:buChar char="q"/>
            </a:pPr>
            <a:endParaRPr lang="en-GB" sz="2600" dirty="0"/>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5DBD52AB-FEF0-44A6-AA92-4C3B01DE42B8}"/>
              </a:ext>
            </a:extLst>
          </p:cNvPr>
          <p:cNvSpPr>
            <a:spLocks noGrp="1"/>
          </p:cNvSpPr>
          <p:nvPr>
            <p:ph type="sldNum" sz="quarter" idx="12"/>
          </p:nvPr>
        </p:nvSpPr>
        <p:spPr/>
        <p:txBody>
          <a:bodyPr/>
          <a:lstStyle/>
          <a:p>
            <a:pPr>
              <a:defRPr/>
            </a:pPr>
            <a:fld id="{5A9D57D9-CA36-014C-BC6C-93AE935AD9D6}" type="slidenum">
              <a:rPr lang="en-US" smtClean="0"/>
              <a:pPr>
                <a:defRPr/>
              </a:pPr>
              <a:t>19</a:t>
            </a:fld>
            <a:endParaRPr lang="en-US" dirty="0"/>
          </a:p>
        </p:txBody>
      </p:sp>
    </p:spTree>
    <p:extLst>
      <p:ext uri="{BB962C8B-B14F-4D97-AF65-F5344CB8AC3E}">
        <p14:creationId xmlns:p14="http://schemas.microsoft.com/office/powerpoint/2010/main" val="1275550218"/>
      </p:ext>
    </p:extLst>
  </p:cSld>
  <p:clrMapOvr>
    <a:masterClrMapping/>
  </p:clrMapOvr>
  <p:transition spd="slow">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6611-886F-4887-970D-972277DD1686}"/>
              </a:ext>
            </a:extLst>
          </p:cNvPr>
          <p:cNvSpPr>
            <a:spLocks noGrp="1"/>
          </p:cNvSpPr>
          <p:nvPr>
            <p:ph type="title"/>
          </p:nvPr>
        </p:nvSpPr>
        <p:spPr/>
        <p:txBody>
          <a:bodyPr/>
          <a:lstStyle/>
          <a:p>
            <a:pPr algn="ctr"/>
            <a:r>
              <a:rPr lang="en-IE" dirty="0"/>
              <a:t>Agenda </a:t>
            </a:r>
          </a:p>
        </p:txBody>
      </p:sp>
      <p:sp>
        <p:nvSpPr>
          <p:cNvPr id="3" name="Content Placeholder 2">
            <a:extLst>
              <a:ext uri="{FF2B5EF4-FFF2-40B4-BE49-F238E27FC236}">
                <a16:creationId xmlns:a16="http://schemas.microsoft.com/office/drawing/2014/main" id="{B5228DD6-8711-4C1F-BB9E-D7B13BB254FC}"/>
              </a:ext>
            </a:extLst>
          </p:cNvPr>
          <p:cNvSpPr>
            <a:spLocks noGrp="1"/>
          </p:cNvSpPr>
          <p:nvPr>
            <p:ph idx="1"/>
          </p:nvPr>
        </p:nvSpPr>
        <p:spPr/>
        <p:txBody>
          <a:bodyPr/>
          <a:lstStyle/>
          <a:p>
            <a:pPr>
              <a:buClr>
                <a:srgbClr val="FF0000"/>
              </a:buClr>
              <a:buSzPct val="90000"/>
              <a:buFont typeface="Wingdings" panose="05000000000000000000" pitchFamily="2" charset="2"/>
              <a:buChar char="Ø"/>
            </a:pPr>
            <a:r>
              <a:rPr lang="en-IE" b="1" dirty="0">
                <a:solidFill>
                  <a:srgbClr val="002060"/>
                </a:solidFill>
                <a:latin typeface="Arial Black" panose="020B0A04020102020204" pitchFamily="34" charset="0"/>
                <a:ea typeface="Times New Roman" panose="02020603050405020304" pitchFamily="18" charset="0"/>
              </a:rPr>
              <a:t>Overview of workplace involvement and social dialogue in EU</a:t>
            </a:r>
          </a:p>
          <a:p>
            <a:pPr>
              <a:buClr>
                <a:srgbClr val="FF0000"/>
              </a:buClr>
              <a:buSzPct val="90000"/>
              <a:buFont typeface="Wingdings" panose="05000000000000000000" pitchFamily="2" charset="2"/>
              <a:buChar char="Ø"/>
            </a:pPr>
            <a:r>
              <a:rPr lang="en-IE" b="1" dirty="0">
                <a:solidFill>
                  <a:srgbClr val="002060"/>
                </a:solidFill>
                <a:latin typeface="Arial Black" panose="020B0A04020102020204" pitchFamily="34" charset="0"/>
                <a:ea typeface="Times New Roman" panose="02020603050405020304" pitchFamily="18" charset="0"/>
              </a:rPr>
              <a:t>Direct Participation as part of EU social dialogue, including</a:t>
            </a:r>
          </a:p>
          <a:p>
            <a:pPr lvl="1">
              <a:buClr>
                <a:srgbClr val="FF0000"/>
              </a:buClr>
              <a:buSzPct val="90000"/>
              <a:buFont typeface="Courier New" panose="02070309020205020404" pitchFamily="49" charset="0"/>
              <a:buChar char="o"/>
            </a:pPr>
            <a:r>
              <a:rPr lang="en-IE" b="1" dirty="0">
                <a:solidFill>
                  <a:srgbClr val="002060"/>
                </a:solidFill>
                <a:latin typeface="Arial Black" panose="020B0A04020102020204" pitchFamily="34" charset="0"/>
                <a:ea typeface="Times New Roman" panose="02020603050405020304" pitchFamily="18" charset="0"/>
              </a:rPr>
              <a:t> </a:t>
            </a:r>
            <a:r>
              <a:rPr lang="en-IE" b="1" dirty="0" err="1">
                <a:solidFill>
                  <a:srgbClr val="002060"/>
                </a:solidFill>
                <a:latin typeface="Arial Black" panose="020B0A04020102020204" pitchFamily="34" charset="0"/>
                <a:ea typeface="Times New Roman" panose="02020603050405020304" pitchFamily="18" charset="0"/>
              </a:rPr>
              <a:t>Eurofound</a:t>
            </a:r>
            <a:r>
              <a:rPr lang="en-IE" b="1" dirty="0">
                <a:solidFill>
                  <a:srgbClr val="002060"/>
                </a:solidFill>
                <a:latin typeface="Arial Black" panose="020B0A04020102020204" pitchFamily="34" charset="0"/>
                <a:ea typeface="Times New Roman" panose="02020603050405020304" pitchFamily="18" charset="0"/>
              </a:rPr>
              <a:t> EPOC definition and some overall results</a:t>
            </a:r>
          </a:p>
          <a:p>
            <a:pPr lvl="1">
              <a:buClr>
                <a:srgbClr val="FF0000"/>
              </a:buClr>
              <a:buSzPct val="90000"/>
              <a:buFont typeface="Courier New" panose="02070309020205020404" pitchFamily="49" charset="0"/>
              <a:buChar char="o"/>
            </a:pPr>
            <a:r>
              <a:rPr lang="en-IE" b="1" dirty="0">
                <a:solidFill>
                  <a:srgbClr val="002060"/>
                </a:solidFill>
                <a:latin typeface="Arial Black" panose="020B0A04020102020204" pitchFamily="34" charset="0"/>
                <a:ea typeface="Times New Roman" panose="02020603050405020304" pitchFamily="18" charset="0"/>
              </a:rPr>
              <a:t> EU Work Innovation Network (EUWIN)</a:t>
            </a:r>
          </a:p>
          <a:p>
            <a:pPr>
              <a:buClr>
                <a:srgbClr val="FF0000"/>
              </a:buClr>
              <a:buSzPct val="90000"/>
              <a:buFont typeface="Wingdings" panose="05000000000000000000" pitchFamily="2" charset="2"/>
              <a:buChar char="Ø"/>
            </a:pPr>
            <a:r>
              <a:rPr lang="en-IE" b="1" dirty="0">
                <a:solidFill>
                  <a:srgbClr val="002060"/>
                </a:solidFill>
                <a:latin typeface="Arial Black" panose="020B0A04020102020204" pitchFamily="34" charset="0"/>
                <a:ea typeface="Times New Roman" panose="02020603050405020304" pitchFamily="18" charset="0"/>
              </a:rPr>
              <a:t>The DIRECT project</a:t>
            </a:r>
          </a:p>
          <a:p>
            <a:pPr>
              <a:buClr>
                <a:srgbClr val="FF0000"/>
              </a:buClr>
              <a:buSzPct val="90000"/>
              <a:buFont typeface="Wingdings" panose="05000000000000000000" pitchFamily="2" charset="2"/>
              <a:buChar char="Ø"/>
            </a:pPr>
            <a:r>
              <a:rPr lang="en-IE" b="1" dirty="0">
                <a:solidFill>
                  <a:srgbClr val="002060"/>
                </a:solidFill>
                <a:latin typeface="Arial Black" panose="020B0A04020102020204" pitchFamily="34" charset="0"/>
                <a:ea typeface="Times New Roman" panose="02020603050405020304" pitchFamily="18" charset="0"/>
              </a:rPr>
              <a:t>The wider issue of democracy at work, including ETUC Resolutions </a:t>
            </a:r>
            <a:endParaRPr lang="en-IE" b="1" dirty="0">
              <a:solidFill>
                <a:srgbClr val="00206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474D1579-0F34-49E2-89B8-5997AB560BE1}"/>
              </a:ext>
            </a:extLst>
          </p:cNvPr>
          <p:cNvSpPr>
            <a:spLocks noGrp="1"/>
          </p:cNvSpPr>
          <p:nvPr>
            <p:ph type="ftr" sz="quarter" idx="11"/>
          </p:nvPr>
        </p:nvSpPr>
        <p:spPr/>
        <p:txBody>
          <a:bodyPr/>
          <a:lstStyle/>
          <a:p>
            <a:pPr>
              <a:defRPr/>
            </a:pPr>
            <a:r>
              <a:rPr lang="en-IE" dirty="0"/>
              <a:t>DIRECT project - Bulgarian National Seminar 6 June 2018</a:t>
            </a:r>
            <a:endParaRPr lang="en-US" dirty="0"/>
          </a:p>
        </p:txBody>
      </p:sp>
      <p:sp>
        <p:nvSpPr>
          <p:cNvPr id="5" name="Slide Number Placeholder 4">
            <a:extLst>
              <a:ext uri="{FF2B5EF4-FFF2-40B4-BE49-F238E27FC236}">
                <a16:creationId xmlns:a16="http://schemas.microsoft.com/office/drawing/2014/main" id="{7D055D4C-0B29-453E-8A45-53BA8E5F8ADA}"/>
              </a:ext>
            </a:extLst>
          </p:cNvPr>
          <p:cNvSpPr>
            <a:spLocks noGrp="1"/>
          </p:cNvSpPr>
          <p:nvPr>
            <p:ph type="sldNum" sz="quarter" idx="12"/>
          </p:nvPr>
        </p:nvSpPr>
        <p:spPr/>
        <p:txBody>
          <a:bodyPr/>
          <a:lstStyle/>
          <a:p>
            <a:pPr>
              <a:defRPr/>
            </a:pPr>
            <a:fld id="{5A9D57D9-CA36-014C-BC6C-93AE935AD9D6}" type="slidenum">
              <a:rPr lang="en-US" smtClean="0"/>
              <a:pPr>
                <a:defRPr/>
              </a:pPr>
              <a:t>2</a:t>
            </a:fld>
            <a:endParaRPr lang="en-US" dirty="0"/>
          </a:p>
        </p:txBody>
      </p:sp>
    </p:spTree>
    <p:extLst>
      <p:ext uri="{BB962C8B-B14F-4D97-AF65-F5344CB8AC3E}">
        <p14:creationId xmlns:p14="http://schemas.microsoft.com/office/powerpoint/2010/main" val="4042359249"/>
      </p:ext>
    </p:extLst>
  </p:cSld>
  <p:clrMapOvr>
    <a:masterClrMapping/>
  </p:clrMapOvr>
  <p:transition spd="slow">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TOPICS FOR DP</a:t>
            </a:r>
          </a:p>
        </p:txBody>
      </p:sp>
      <p:sp>
        <p:nvSpPr>
          <p:cNvPr id="3" name="Content Placeholder 2"/>
          <p:cNvSpPr>
            <a:spLocks noGrp="1"/>
          </p:cNvSpPr>
          <p:nvPr>
            <p:ph sz="half" idx="1"/>
          </p:nvPr>
        </p:nvSpPr>
        <p:spPr/>
        <p:txBody>
          <a:bodyPr/>
          <a:lstStyle/>
          <a:p>
            <a:pPr>
              <a:buClr>
                <a:srgbClr val="FF0000"/>
              </a:buClr>
              <a:buSzPct val="90000"/>
              <a:buFont typeface="Wingdings" charset="2"/>
              <a:buChar char="Ø"/>
            </a:pPr>
            <a:endParaRPr lang="en-GB" b="1" dirty="0">
              <a:solidFill>
                <a:srgbClr val="000090"/>
              </a:solidFill>
            </a:endParaRP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Work organisation</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Working time</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Health and safety</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Training and development</a:t>
            </a:r>
          </a:p>
          <a:p>
            <a:pPr>
              <a:buClr>
                <a:srgbClr val="FF0000"/>
              </a:buClr>
              <a:buSzPct val="90000"/>
              <a:buFont typeface="Wingdings" charset="2"/>
              <a:buChar char="Ø"/>
            </a:pPr>
            <a:endParaRPr lang="en-GB" dirty="0"/>
          </a:p>
          <a:p>
            <a:endParaRPr lang="en-GB" dirty="0"/>
          </a:p>
        </p:txBody>
      </p:sp>
      <p:sp>
        <p:nvSpPr>
          <p:cNvPr id="4" name="Content Placeholder 3"/>
          <p:cNvSpPr>
            <a:spLocks noGrp="1"/>
          </p:cNvSpPr>
          <p:nvPr>
            <p:ph sz="half" idx="2"/>
          </p:nvPr>
        </p:nvSpPr>
        <p:spPr/>
        <p:txBody>
          <a:bodyPr/>
          <a:lstStyle/>
          <a:p>
            <a:pPr>
              <a:buClr>
                <a:srgbClr val="FF0000"/>
              </a:buClr>
              <a:buSzPct val="90000"/>
              <a:buFont typeface="Wingdings" charset="2"/>
              <a:buChar char="Ø"/>
            </a:pPr>
            <a:endParaRPr lang="en-GB" dirty="0"/>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Quality of products / services</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Customer relations</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New technologies</a:t>
            </a:r>
          </a:p>
          <a:p>
            <a:pPr>
              <a:buClr>
                <a:srgbClr val="FF0000"/>
              </a:buClr>
              <a:buSzPct val="90000"/>
              <a:buFont typeface="Wingdings" charset="2"/>
              <a:buChar char="Ø"/>
            </a:pPr>
            <a:r>
              <a:rPr lang="en-GB" b="1" dirty="0">
                <a:solidFill>
                  <a:schemeClr val="accent5">
                    <a:lumMod val="25000"/>
                  </a:schemeClr>
                </a:solidFill>
                <a:latin typeface="Arial Black" panose="020B0A04020102020204" pitchFamily="34" charset="0"/>
              </a:rPr>
              <a:t>Changes in investment </a:t>
            </a:r>
          </a:p>
          <a:p>
            <a:pPr marL="0" indent="0">
              <a:buClr>
                <a:srgbClr val="FF0000"/>
              </a:buClr>
              <a:buSzPct val="90000"/>
              <a:buNone/>
            </a:pPr>
            <a:endParaRPr lang="en-GB" dirty="0"/>
          </a:p>
        </p:txBody>
      </p:sp>
      <p:sp>
        <p:nvSpPr>
          <p:cNvPr id="5" name="Footer Placeholder 4"/>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7" name="Slide Number Placeholder 6">
            <a:extLst>
              <a:ext uri="{FF2B5EF4-FFF2-40B4-BE49-F238E27FC236}">
                <a16:creationId xmlns:a16="http://schemas.microsoft.com/office/drawing/2014/main" id="{62AEEC61-735F-43A1-82BE-59AA1645A728}"/>
              </a:ext>
            </a:extLst>
          </p:cNvPr>
          <p:cNvSpPr>
            <a:spLocks noGrp="1"/>
          </p:cNvSpPr>
          <p:nvPr>
            <p:ph type="sldNum" sz="quarter" idx="12"/>
          </p:nvPr>
        </p:nvSpPr>
        <p:spPr/>
        <p:txBody>
          <a:bodyPr/>
          <a:lstStyle/>
          <a:p>
            <a:pPr>
              <a:defRPr/>
            </a:pPr>
            <a:fld id="{E7ABDD06-2DEB-B045-AF4E-FF4502F026EC}" type="slidenum">
              <a:rPr lang="en-US" smtClean="0"/>
              <a:pPr>
                <a:defRPr/>
              </a:pPr>
              <a:t>20</a:t>
            </a:fld>
            <a:endParaRPr lang="en-US" dirty="0"/>
          </a:p>
        </p:txBody>
      </p:sp>
    </p:spTree>
    <p:extLst>
      <p:ext uri="{BB962C8B-B14F-4D97-AF65-F5344CB8AC3E}">
        <p14:creationId xmlns:p14="http://schemas.microsoft.com/office/powerpoint/2010/main" val="2625589764"/>
      </p:ext>
    </p:extLst>
  </p:cSld>
  <p:clrMapOvr>
    <a:masterClrMapping/>
  </p:clrMapOvr>
  <p:transition spd="slow">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SOME KEY FINDINGS</a:t>
            </a:r>
          </a:p>
        </p:txBody>
      </p:sp>
      <p:sp>
        <p:nvSpPr>
          <p:cNvPr id="3" name="Content Placeholder 2"/>
          <p:cNvSpPr>
            <a:spLocks noGrp="1"/>
          </p:cNvSpPr>
          <p:nvPr>
            <p:ph idx="1"/>
          </p:nvPr>
        </p:nvSpPr>
        <p:spPr>
          <a:xfrm>
            <a:off x="1417983" y="1524000"/>
            <a:ext cx="9607826" cy="4876800"/>
          </a:xfrm>
        </p:spPr>
        <p:txBody>
          <a:bodyPr/>
          <a:lstStyle/>
          <a:p>
            <a:pPr marL="0" indent="0">
              <a:buNone/>
            </a:pPr>
            <a:r>
              <a:rPr lang="en-GB" b="1" u="sng" dirty="0">
                <a:solidFill>
                  <a:schemeClr val="accent5">
                    <a:lumMod val="25000"/>
                  </a:schemeClr>
                </a:solidFill>
                <a:latin typeface="Arial Black" panose="020B0A04020102020204" pitchFamily="34" charset="0"/>
              </a:rPr>
              <a:t>Incident of DP in 10 Member States </a:t>
            </a:r>
            <a:r>
              <a:rPr lang="en-US" b="1" dirty="0">
                <a:solidFill>
                  <a:schemeClr val="accent5">
                    <a:lumMod val="25000"/>
                  </a:schemeClr>
                </a:solidFill>
                <a:latin typeface="Arial Black" panose="020B0A04020102020204" pitchFamily="34" charset="0"/>
              </a:rPr>
              <a:t>–           	</a:t>
            </a:r>
            <a:endParaRPr lang="en-GB" b="1" dirty="0">
              <a:solidFill>
                <a:schemeClr val="accent5">
                  <a:lumMod val="25000"/>
                </a:schemeClr>
              </a:solidFill>
              <a:latin typeface="Arial Black" panose="020B0A04020102020204" pitchFamily="34" charset="0"/>
            </a:endParaRPr>
          </a:p>
          <a:p>
            <a:pPr marL="0" indent="0">
              <a:buNone/>
            </a:pPr>
            <a:r>
              <a:rPr lang="en-US" b="1" dirty="0">
                <a:solidFill>
                  <a:schemeClr val="accent5">
                    <a:lumMod val="25000"/>
                  </a:schemeClr>
                </a:solidFill>
                <a:latin typeface="Arial Black" panose="020B0A04020102020204" pitchFamily="34" charset="0"/>
              </a:rPr>
              <a:t>F</a:t>
            </a:r>
            <a:r>
              <a:rPr lang="en-GB" b="1" dirty="0">
                <a:solidFill>
                  <a:schemeClr val="accent5">
                    <a:lumMod val="25000"/>
                  </a:schemeClr>
                </a:solidFill>
                <a:latin typeface="Arial Black" panose="020B0A04020102020204" pitchFamily="34" charset="0"/>
              </a:rPr>
              <a:t>our out of five (82%) workplaces practiced at least one form of DP -			               </a:t>
            </a:r>
            <a:r>
              <a:rPr lang="en-US" sz="2600" b="1" dirty="0">
                <a:solidFill>
                  <a:schemeClr val="accent5">
                    <a:lumMod val="25000"/>
                  </a:schemeClr>
                </a:solidFill>
                <a:latin typeface="Arial Black" panose="020B0A04020102020204" pitchFamily="34" charset="0"/>
              </a:rPr>
              <a:t>%</a:t>
            </a:r>
            <a:endParaRPr lang="en-GB" sz="2600" b="1" dirty="0">
              <a:solidFill>
                <a:schemeClr val="accent5">
                  <a:lumMod val="25000"/>
                </a:schemeClr>
              </a:solidFill>
              <a:latin typeface="Arial Black" panose="020B0A04020102020204" pitchFamily="34" charset="0"/>
            </a:endParaRP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Individual consultation </a:t>
            </a:r>
            <a:r>
              <a:rPr lang="en-US" sz="2400" b="1" dirty="0">
                <a:solidFill>
                  <a:schemeClr val="accent5">
                    <a:lumMod val="25000"/>
                  </a:schemeClr>
                </a:solidFill>
                <a:latin typeface="Arial Black" panose="020B0A04020102020204" pitchFamily="34" charset="0"/>
              </a:rPr>
              <a:t>–</a:t>
            </a:r>
            <a:r>
              <a:rPr lang="en-GB" sz="2400" b="1" dirty="0">
                <a:solidFill>
                  <a:schemeClr val="accent5">
                    <a:lumMod val="25000"/>
                  </a:schemeClr>
                </a:solidFill>
                <a:latin typeface="Arial Black" panose="020B0A04020102020204" pitchFamily="34" charset="0"/>
              </a:rPr>
              <a:t> ‘face-to-face’:      	35</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                                         ‘arm’s leng</a:t>
            </a:r>
            <a:r>
              <a:rPr lang="en-US" sz="2400" b="1" dirty="0">
                <a:solidFill>
                  <a:schemeClr val="accent5">
                    <a:lumMod val="25000"/>
                  </a:schemeClr>
                </a:solidFill>
                <a:latin typeface="Arial Black" panose="020B0A04020102020204" pitchFamily="34" charset="0"/>
              </a:rPr>
              <a:t>th</a:t>
            </a:r>
            <a:r>
              <a:rPr lang="en-GB" sz="2400" b="1" dirty="0">
                <a:solidFill>
                  <a:schemeClr val="accent5">
                    <a:lumMod val="25000"/>
                  </a:schemeClr>
                </a:solidFill>
                <a:latin typeface="Arial Black" panose="020B0A04020102020204" pitchFamily="34" charset="0"/>
              </a:rPr>
              <a:t>’:      	38</a:t>
            </a:r>
          </a:p>
          <a:p>
            <a:pPr>
              <a:buClr>
                <a:srgbClr val="FF0000"/>
              </a:buClr>
              <a:buSzPct val="90000"/>
              <a:buFont typeface="Wingdings" charset="2"/>
              <a:buChar char="²"/>
            </a:pPr>
            <a:r>
              <a:rPr lang="en-US" sz="2400" b="1" dirty="0">
                <a:solidFill>
                  <a:schemeClr val="accent5">
                    <a:lumMod val="25000"/>
                  </a:schemeClr>
                </a:solidFill>
                <a:latin typeface="Arial Black" panose="020B0A04020102020204" pitchFamily="34" charset="0"/>
              </a:rPr>
              <a:t>G</a:t>
            </a:r>
            <a:r>
              <a:rPr lang="en-GB" sz="2400" b="1" dirty="0">
                <a:solidFill>
                  <a:schemeClr val="accent5">
                    <a:lumMod val="25000"/>
                  </a:schemeClr>
                </a:solidFill>
                <a:latin typeface="Arial Black" panose="020B0A04020102020204" pitchFamily="34" charset="0"/>
              </a:rPr>
              <a:t>roup consultation -  ‘temporary groups’:     	32</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                                   ‘permanent groups’:      	31</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Individual delegation -                                 	54</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Group delegation -                                       	33</a:t>
            </a:r>
          </a:p>
          <a:p>
            <a:pPr marL="0" indent="0">
              <a:buNone/>
            </a:pPr>
            <a:r>
              <a:rPr lang="en-GB" sz="2400" b="1" dirty="0">
                <a:solidFill>
                  <a:schemeClr val="accent5">
                    <a:lumMod val="25000"/>
                  </a:schemeClr>
                </a:solidFill>
                <a:latin typeface="Arial Black" panose="020B0A04020102020204" pitchFamily="34" charset="0"/>
              </a:rPr>
              <a:t>						</a:t>
            </a: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E96F6453-810D-4116-8CBA-2419B98E180D}"/>
              </a:ext>
            </a:extLst>
          </p:cNvPr>
          <p:cNvSpPr>
            <a:spLocks noGrp="1"/>
          </p:cNvSpPr>
          <p:nvPr>
            <p:ph type="sldNum" sz="quarter" idx="12"/>
          </p:nvPr>
        </p:nvSpPr>
        <p:spPr/>
        <p:txBody>
          <a:bodyPr/>
          <a:lstStyle/>
          <a:p>
            <a:pPr>
              <a:defRPr/>
            </a:pPr>
            <a:fld id="{5A9D57D9-CA36-014C-BC6C-93AE935AD9D6}" type="slidenum">
              <a:rPr lang="en-US" smtClean="0"/>
              <a:pPr>
                <a:defRPr/>
              </a:pPr>
              <a:t>21</a:t>
            </a:fld>
            <a:endParaRPr lang="en-US" dirty="0"/>
          </a:p>
        </p:txBody>
      </p:sp>
    </p:spTree>
    <p:extLst>
      <p:ext uri="{BB962C8B-B14F-4D97-AF65-F5344CB8AC3E}">
        <p14:creationId xmlns:p14="http://schemas.microsoft.com/office/powerpoint/2010/main" val="560559318"/>
      </p:ext>
    </p:extLst>
  </p:cSld>
  <p:clrMapOvr>
    <a:masterClrMapping/>
  </p:clrMapOvr>
  <p:transition spd="slow">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SOME KEY FINDINGS</a:t>
            </a:r>
          </a:p>
        </p:txBody>
      </p:sp>
      <p:sp>
        <p:nvSpPr>
          <p:cNvPr id="3" name="Content Placeholder 2"/>
          <p:cNvSpPr>
            <a:spLocks noGrp="1"/>
          </p:cNvSpPr>
          <p:nvPr>
            <p:ph idx="1"/>
          </p:nvPr>
        </p:nvSpPr>
        <p:spPr>
          <a:xfrm>
            <a:off x="1417983" y="1524000"/>
            <a:ext cx="9607826" cy="4876800"/>
          </a:xfrm>
        </p:spPr>
        <p:txBody>
          <a:bodyPr/>
          <a:lstStyle/>
          <a:p>
            <a:pPr marL="0" indent="0">
              <a:buNone/>
            </a:pPr>
            <a:r>
              <a:rPr lang="en-GB" b="1" u="sng" dirty="0">
                <a:solidFill>
                  <a:schemeClr val="accent5">
                    <a:lumMod val="25000"/>
                  </a:schemeClr>
                </a:solidFill>
                <a:latin typeface="Arial Black" panose="020B0A04020102020204" pitchFamily="34" charset="0"/>
              </a:rPr>
              <a:t>Incident of DP in 10 Member States </a:t>
            </a:r>
            <a:r>
              <a:rPr lang="en-US" b="1" dirty="0">
                <a:solidFill>
                  <a:schemeClr val="accent5">
                    <a:lumMod val="25000"/>
                  </a:schemeClr>
                </a:solidFill>
                <a:latin typeface="Arial Black" panose="020B0A04020102020204" pitchFamily="34" charset="0"/>
              </a:rPr>
              <a:t>–           	</a:t>
            </a:r>
            <a:endParaRPr lang="en-GB" b="1" dirty="0">
              <a:solidFill>
                <a:schemeClr val="accent5">
                  <a:lumMod val="25000"/>
                </a:schemeClr>
              </a:solidFill>
              <a:latin typeface="Arial Black" panose="020B0A04020102020204" pitchFamily="34" charset="0"/>
            </a:endParaRPr>
          </a:p>
          <a:p>
            <a:pPr marL="0" indent="0">
              <a:buNone/>
            </a:pPr>
            <a:r>
              <a:rPr lang="en-US" b="1" dirty="0">
                <a:solidFill>
                  <a:schemeClr val="accent5">
                    <a:lumMod val="25000"/>
                  </a:schemeClr>
                </a:solidFill>
                <a:latin typeface="Arial Black" panose="020B0A04020102020204" pitchFamily="34" charset="0"/>
              </a:rPr>
              <a:t>F</a:t>
            </a:r>
            <a:r>
              <a:rPr lang="en-GB" b="1" dirty="0">
                <a:solidFill>
                  <a:schemeClr val="accent5">
                    <a:lumMod val="25000"/>
                  </a:schemeClr>
                </a:solidFill>
                <a:latin typeface="Arial Black" panose="020B0A04020102020204" pitchFamily="34" charset="0"/>
              </a:rPr>
              <a:t>our out of five (82%) workplaces practice at least one form of DP -			               </a:t>
            </a:r>
            <a:r>
              <a:rPr lang="en-US" sz="2600" b="1" dirty="0">
                <a:solidFill>
                  <a:schemeClr val="accent5">
                    <a:lumMod val="25000"/>
                  </a:schemeClr>
                </a:solidFill>
                <a:latin typeface="Arial Black" panose="020B0A04020102020204" pitchFamily="34" charset="0"/>
              </a:rPr>
              <a:t>%</a:t>
            </a:r>
            <a:endParaRPr lang="en-GB" sz="2600" b="1" dirty="0">
              <a:solidFill>
                <a:schemeClr val="accent5">
                  <a:lumMod val="25000"/>
                </a:schemeClr>
              </a:solidFill>
              <a:latin typeface="Arial Black" panose="020B0A04020102020204" pitchFamily="34" charset="0"/>
            </a:endParaRP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Individual consultation </a:t>
            </a:r>
            <a:r>
              <a:rPr lang="en-US" sz="2400" b="1" dirty="0">
                <a:solidFill>
                  <a:schemeClr val="accent5">
                    <a:lumMod val="25000"/>
                  </a:schemeClr>
                </a:solidFill>
                <a:latin typeface="Arial Black" panose="020B0A04020102020204" pitchFamily="34" charset="0"/>
              </a:rPr>
              <a:t>–</a:t>
            </a:r>
            <a:r>
              <a:rPr lang="en-GB" sz="2400" b="1" dirty="0">
                <a:solidFill>
                  <a:schemeClr val="accent5">
                    <a:lumMod val="25000"/>
                  </a:schemeClr>
                </a:solidFill>
                <a:latin typeface="Arial Black" panose="020B0A04020102020204" pitchFamily="34" charset="0"/>
              </a:rPr>
              <a:t> ‘face-to-face’:      	35</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                                         ‘arm’s leng</a:t>
            </a:r>
            <a:r>
              <a:rPr lang="en-US" sz="2400" b="1" dirty="0">
                <a:solidFill>
                  <a:schemeClr val="accent5">
                    <a:lumMod val="25000"/>
                  </a:schemeClr>
                </a:solidFill>
                <a:latin typeface="Arial Black" panose="020B0A04020102020204" pitchFamily="34" charset="0"/>
              </a:rPr>
              <a:t>th</a:t>
            </a:r>
            <a:r>
              <a:rPr lang="en-GB" sz="2400" b="1" dirty="0">
                <a:solidFill>
                  <a:schemeClr val="accent5">
                    <a:lumMod val="25000"/>
                  </a:schemeClr>
                </a:solidFill>
                <a:latin typeface="Arial Black" panose="020B0A04020102020204" pitchFamily="34" charset="0"/>
              </a:rPr>
              <a:t>’:      	38</a:t>
            </a:r>
          </a:p>
          <a:p>
            <a:pPr>
              <a:buClr>
                <a:srgbClr val="FF0000"/>
              </a:buClr>
              <a:buSzPct val="90000"/>
              <a:buFont typeface="Wingdings" charset="2"/>
              <a:buChar char="²"/>
            </a:pPr>
            <a:r>
              <a:rPr lang="en-US" sz="2400" b="1" dirty="0">
                <a:solidFill>
                  <a:schemeClr val="accent5">
                    <a:lumMod val="25000"/>
                  </a:schemeClr>
                </a:solidFill>
                <a:latin typeface="Arial Black" panose="020B0A04020102020204" pitchFamily="34" charset="0"/>
              </a:rPr>
              <a:t>G</a:t>
            </a:r>
            <a:r>
              <a:rPr lang="en-GB" sz="2400" b="1" dirty="0">
                <a:solidFill>
                  <a:schemeClr val="accent5">
                    <a:lumMod val="25000"/>
                  </a:schemeClr>
                </a:solidFill>
                <a:latin typeface="Arial Black" panose="020B0A04020102020204" pitchFamily="34" charset="0"/>
              </a:rPr>
              <a:t>roup consultation -  ‘temporary groups’:     	32</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                                   ‘permanent groups’:      	31</a:t>
            </a:r>
          </a:p>
          <a:p>
            <a:pPr>
              <a:buClr>
                <a:srgbClr val="FF0000"/>
              </a:buClr>
              <a:buSzPct val="90000"/>
              <a:buFont typeface="Wingdings" charset="2"/>
              <a:buChar char="²"/>
            </a:pPr>
            <a:r>
              <a:rPr lang="en-GB" sz="2400" b="1" dirty="0">
                <a:solidFill>
                  <a:srgbClr val="C00000"/>
                </a:solidFill>
                <a:latin typeface="Arial Black" panose="020B0A04020102020204" pitchFamily="34" charset="0"/>
              </a:rPr>
              <a:t>Individual delegation -                                 	54</a:t>
            </a:r>
          </a:p>
          <a:p>
            <a:pPr>
              <a:buClr>
                <a:srgbClr val="FF0000"/>
              </a:buClr>
              <a:buSzPct val="90000"/>
              <a:buFont typeface="Wingdings" charset="2"/>
              <a:buChar char="²"/>
            </a:pPr>
            <a:r>
              <a:rPr lang="en-GB" sz="2400" b="1" dirty="0">
                <a:solidFill>
                  <a:schemeClr val="accent5">
                    <a:lumMod val="25000"/>
                  </a:schemeClr>
                </a:solidFill>
                <a:latin typeface="Arial Black" panose="020B0A04020102020204" pitchFamily="34" charset="0"/>
              </a:rPr>
              <a:t>Group delegation -                                       	33</a:t>
            </a:r>
          </a:p>
          <a:p>
            <a:pPr marL="0" indent="0">
              <a:buNone/>
            </a:pPr>
            <a:r>
              <a:rPr lang="en-GB" sz="2400" b="1" dirty="0">
                <a:solidFill>
                  <a:schemeClr val="accent5">
                    <a:lumMod val="25000"/>
                  </a:schemeClr>
                </a:solidFill>
                <a:latin typeface="Arial Black" panose="020B0A04020102020204" pitchFamily="34" charset="0"/>
              </a:rPr>
              <a:t>						</a:t>
            </a: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Arial" charset="0"/>
                <a:ea typeface="ＭＳ Ｐゴシック" charset="0"/>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charset="0"/>
              <a:ea typeface="ＭＳ Ｐゴシック" charset="0"/>
              <a:cs typeface="+mn-cs"/>
            </a:endParaRPr>
          </a:p>
        </p:txBody>
      </p:sp>
      <p:sp>
        <p:nvSpPr>
          <p:cNvPr id="6" name="Slide Number Placeholder 5">
            <a:extLst>
              <a:ext uri="{FF2B5EF4-FFF2-40B4-BE49-F238E27FC236}">
                <a16:creationId xmlns:a16="http://schemas.microsoft.com/office/drawing/2014/main" id="{E96F6453-810D-4116-8CBA-2419B98E18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9D57D9-CA36-014C-BC6C-93AE935AD9D6}" type="slidenum">
              <a:rPr kumimoji="0" 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28190662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SOME KEY FINDINGS</a:t>
            </a:r>
          </a:p>
        </p:txBody>
      </p:sp>
      <p:sp>
        <p:nvSpPr>
          <p:cNvPr id="3" name="Content Placeholder 2"/>
          <p:cNvSpPr>
            <a:spLocks noGrp="1"/>
          </p:cNvSpPr>
          <p:nvPr>
            <p:ph idx="1"/>
          </p:nvPr>
        </p:nvSpPr>
        <p:spPr>
          <a:xfrm>
            <a:off x="1364974" y="1676400"/>
            <a:ext cx="10217426" cy="4572000"/>
          </a:xfrm>
        </p:spPr>
        <p:txBody>
          <a:bodyPr/>
          <a:lstStyle/>
          <a:p>
            <a:pPr marL="1257300" lvl="3" indent="0">
              <a:buNone/>
            </a:pPr>
            <a:r>
              <a:rPr lang="en-US" sz="2800" b="1" u="sng" dirty="0">
                <a:solidFill>
                  <a:schemeClr val="accent5">
                    <a:lumMod val="25000"/>
                  </a:schemeClr>
                </a:solidFill>
                <a:latin typeface="Arial Black" panose="020B0A04020102020204" pitchFamily="34" charset="0"/>
              </a:rPr>
              <a:t>Multiple forms of DP</a:t>
            </a:r>
            <a:r>
              <a:rPr lang="en-US" sz="2800" b="1" dirty="0">
                <a:solidFill>
                  <a:schemeClr val="accent5">
                    <a:lumMod val="25000"/>
                  </a:schemeClr>
                </a:solidFill>
                <a:latin typeface="Arial Black" panose="020B0A04020102020204" pitchFamily="34" charset="0"/>
              </a:rPr>
              <a:t>  		%</a:t>
            </a:r>
          </a:p>
          <a:p>
            <a:pPr marL="1714500" lvl="4" indent="0">
              <a:buNone/>
            </a:pPr>
            <a:r>
              <a:rPr lang="en-US" sz="2700" b="1" dirty="0">
                <a:solidFill>
                  <a:schemeClr val="accent5">
                    <a:lumMod val="25000"/>
                  </a:schemeClr>
                </a:solidFill>
                <a:latin typeface="Arial Black" panose="020B0A04020102020204" pitchFamily="34" charset="0"/>
              </a:rPr>
              <a:t>O</a:t>
            </a:r>
            <a:r>
              <a:rPr lang="en-GB" sz="2700" b="1" dirty="0">
                <a:solidFill>
                  <a:schemeClr val="accent5">
                    <a:lumMod val="25000"/>
                  </a:schemeClr>
                </a:solidFill>
                <a:latin typeface="Arial Black" panose="020B0A04020102020204" pitchFamily="34" charset="0"/>
              </a:rPr>
              <a:t>ne form				23</a:t>
            </a:r>
          </a:p>
          <a:p>
            <a:pPr marL="1714500" lvl="4" indent="0">
              <a:buNone/>
            </a:pPr>
            <a:r>
              <a:rPr lang="en-US" sz="2700" b="1" dirty="0">
                <a:solidFill>
                  <a:schemeClr val="accent5">
                    <a:lumMod val="25000"/>
                  </a:schemeClr>
                </a:solidFill>
                <a:latin typeface="Arial Black" panose="020B0A04020102020204" pitchFamily="34" charset="0"/>
              </a:rPr>
              <a:t>T</a:t>
            </a:r>
            <a:r>
              <a:rPr lang="en-GB" sz="2700" b="1" dirty="0">
                <a:solidFill>
                  <a:schemeClr val="accent5">
                    <a:lumMod val="25000"/>
                  </a:schemeClr>
                </a:solidFill>
                <a:latin typeface="Arial Black" panose="020B0A04020102020204" pitchFamily="34" charset="0"/>
              </a:rPr>
              <a:t>wo forms			25</a:t>
            </a:r>
          </a:p>
          <a:p>
            <a:pPr marL="1714500" lvl="4" indent="0">
              <a:buNone/>
            </a:pPr>
            <a:r>
              <a:rPr lang="en-US" sz="2700" b="1" dirty="0">
                <a:solidFill>
                  <a:schemeClr val="accent5">
                    <a:lumMod val="25000"/>
                  </a:schemeClr>
                </a:solidFill>
                <a:latin typeface="Arial Black" panose="020B0A04020102020204" pitchFamily="34" charset="0"/>
              </a:rPr>
              <a:t>T</a:t>
            </a:r>
            <a:r>
              <a:rPr lang="en-GB" sz="2700" b="1" dirty="0">
                <a:solidFill>
                  <a:schemeClr val="accent5">
                    <a:lumMod val="25000"/>
                  </a:schemeClr>
                </a:solidFill>
                <a:latin typeface="Arial Black" panose="020B0A04020102020204" pitchFamily="34" charset="0"/>
              </a:rPr>
              <a:t>hree forms			22</a:t>
            </a:r>
          </a:p>
          <a:p>
            <a:pPr marL="1714500" lvl="4" indent="0">
              <a:buNone/>
            </a:pPr>
            <a:r>
              <a:rPr lang="en-US" sz="2700" b="1" dirty="0">
                <a:solidFill>
                  <a:schemeClr val="accent5">
                    <a:lumMod val="25000"/>
                  </a:schemeClr>
                </a:solidFill>
                <a:latin typeface="Arial Black" panose="020B0A04020102020204" pitchFamily="34" charset="0"/>
              </a:rPr>
              <a:t>F</a:t>
            </a:r>
            <a:r>
              <a:rPr lang="en-GB" sz="2700" b="1" dirty="0">
                <a:solidFill>
                  <a:schemeClr val="accent5">
                    <a:lumMod val="25000"/>
                  </a:schemeClr>
                </a:solidFill>
                <a:latin typeface="Arial Black" panose="020B0A04020102020204" pitchFamily="34" charset="0"/>
              </a:rPr>
              <a:t>our forms			16</a:t>
            </a:r>
          </a:p>
          <a:p>
            <a:pPr marL="1714500" lvl="4" indent="0">
              <a:buNone/>
            </a:pPr>
            <a:r>
              <a:rPr lang="en-US" sz="2700" b="1" dirty="0">
                <a:solidFill>
                  <a:schemeClr val="accent5">
                    <a:lumMod val="25000"/>
                  </a:schemeClr>
                </a:solidFill>
                <a:latin typeface="Arial Black" panose="020B0A04020102020204" pitchFamily="34" charset="0"/>
              </a:rPr>
              <a:t>F</a:t>
            </a:r>
            <a:r>
              <a:rPr lang="en-GB" sz="2700" b="1" dirty="0">
                <a:solidFill>
                  <a:schemeClr val="accent5">
                    <a:lumMod val="25000"/>
                  </a:schemeClr>
                </a:solidFill>
                <a:latin typeface="Arial Black" panose="020B0A04020102020204" pitchFamily="34" charset="0"/>
              </a:rPr>
              <a:t>ive forms			10</a:t>
            </a:r>
          </a:p>
          <a:p>
            <a:pPr marL="1257300" lvl="3" indent="0">
              <a:buNone/>
            </a:pPr>
            <a:r>
              <a:rPr lang="en-US" sz="2700" b="1" dirty="0">
                <a:solidFill>
                  <a:schemeClr val="accent5">
                    <a:lumMod val="25000"/>
                  </a:schemeClr>
                </a:solidFill>
                <a:latin typeface="Arial Black" panose="020B0A04020102020204" pitchFamily="34" charset="0"/>
              </a:rPr>
              <a:t>    S</a:t>
            </a:r>
            <a:r>
              <a:rPr lang="en-GB" sz="2700" b="1" dirty="0">
                <a:solidFill>
                  <a:schemeClr val="accent5">
                    <a:lumMod val="25000"/>
                  </a:schemeClr>
                </a:solidFill>
                <a:latin typeface="Arial Black" panose="020B0A04020102020204" pitchFamily="34" charset="0"/>
              </a:rPr>
              <a:t>ix forms			  	</a:t>
            </a:r>
            <a:r>
              <a:rPr lang="en-GB" sz="2700" b="1" u="sng" dirty="0">
                <a:solidFill>
                  <a:schemeClr val="accent5">
                    <a:lumMod val="25000"/>
                  </a:schemeClr>
                </a:solidFill>
                <a:latin typeface="Arial Black" panose="020B0A04020102020204" pitchFamily="34" charset="0"/>
              </a:rPr>
              <a:t>  4</a:t>
            </a:r>
          </a:p>
          <a:p>
            <a:pPr marL="1257300" lvl="3" indent="0">
              <a:buNone/>
            </a:pPr>
            <a:r>
              <a:rPr lang="en-GB" sz="2700" b="1" dirty="0">
                <a:solidFill>
                  <a:schemeClr val="accent5">
                    <a:lumMod val="25000"/>
                  </a:schemeClr>
                </a:solidFill>
                <a:latin typeface="Arial Black" panose="020B0A04020102020204" pitchFamily="34" charset="0"/>
              </a:rPr>
              <a:t>			Total	       100</a:t>
            </a: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A088977C-D8D0-4D8A-9855-2D8623A37048}"/>
              </a:ext>
            </a:extLst>
          </p:cNvPr>
          <p:cNvSpPr>
            <a:spLocks noGrp="1"/>
          </p:cNvSpPr>
          <p:nvPr>
            <p:ph type="sldNum" sz="quarter" idx="12"/>
          </p:nvPr>
        </p:nvSpPr>
        <p:spPr/>
        <p:txBody>
          <a:bodyPr/>
          <a:lstStyle/>
          <a:p>
            <a:pPr>
              <a:defRPr/>
            </a:pPr>
            <a:fld id="{5A9D57D9-CA36-014C-BC6C-93AE935AD9D6}" type="slidenum">
              <a:rPr lang="en-US" smtClean="0"/>
              <a:pPr>
                <a:defRPr/>
              </a:pPr>
              <a:t>23</a:t>
            </a:fld>
            <a:endParaRPr lang="en-US" dirty="0"/>
          </a:p>
        </p:txBody>
      </p:sp>
    </p:spTree>
    <p:extLst>
      <p:ext uri="{BB962C8B-B14F-4D97-AF65-F5344CB8AC3E}">
        <p14:creationId xmlns:p14="http://schemas.microsoft.com/office/powerpoint/2010/main" val="3996925322"/>
      </p:ext>
    </p:extLst>
  </p:cSld>
  <p:clrMapOvr>
    <a:masterClrMapping/>
  </p:clrMapOvr>
  <p:transition spd="slow">
    <p:check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SOME KEY FINDINGS</a:t>
            </a:r>
          </a:p>
        </p:txBody>
      </p:sp>
      <p:sp>
        <p:nvSpPr>
          <p:cNvPr id="3" name="Content Placeholder 2"/>
          <p:cNvSpPr>
            <a:spLocks noGrp="1"/>
          </p:cNvSpPr>
          <p:nvPr>
            <p:ph idx="1"/>
          </p:nvPr>
        </p:nvSpPr>
        <p:spPr>
          <a:xfrm>
            <a:off x="1364974" y="1676400"/>
            <a:ext cx="10217426" cy="4572000"/>
          </a:xfrm>
        </p:spPr>
        <p:txBody>
          <a:bodyPr/>
          <a:lstStyle/>
          <a:p>
            <a:pPr marL="1257300" lvl="3" indent="0">
              <a:buNone/>
            </a:pPr>
            <a:r>
              <a:rPr lang="en-US" sz="2800" b="1" u="sng" dirty="0">
                <a:solidFill>
                  <a:schemeClr val="accent5">
                    <a:lumMod val="25000"/>
                  </a:schemeClr>
                </a:solidFill>
                <a:latin typeface="Arial Black" panose="020B0A04020102020204" pitchFamily="34" charset="0"/>
              </a:rPr>
              <a:t>Multiple forms of DP</a:t>
            </a:r>
            <a:r>
              <a:rPr lang="en-US" sz="2800" b="1" dirty="0">
                <a:solidFill>
                  <a:schemeClr val="accent5">
                    <a:lumMod val="25000"/>
                  </a:schemeClr>
                </a:solidFill>
                <a:latin typeface="Arial Black" panose="020B0A04020102020204" pitchFamily="34" charset="0"/>
              </a:rPr>
              <a:t>  		%</a:t>
            </a:r>
          </a:p>
          <a:p>
            <a:pPr marL="1714500" lvl="4" indent="0">
              <a:buNone/>
            </a:pPr>
            <a:r>
              <a:rPr lang="en-US" sz="2700" b="1" dirty="0">
                <a:solidFill>
                  <a:schemeClr val="accent5">
                    <a:lumMod val="25000"/>
                  </a:schemeClr>
                </a:solidFill>
                <a:latin typeface="Arial Black" panose="020B0A04020102020204" pitchFamily="34" charset="0"/>
              </a:rPr>
              <a:t>O</a:t>
            </a:r>
            <a:r>
              <a:rPr lang="en-GB" sz="2700" b="1" dirty="0">
                <a:solidFill>
                  <a:schemeClr val="accent5">
                    <a:lumMod val="25000"/>
                  </a:schemeClr>
                </a:solidFill>
                <a:latin typeface="Arial Black" panose="020B0A04020102020204" pitchFamily="34" charset="0"/>
              </a:rPr>
              <a:t>ne form				23</a:t>
            </a:r>
          </a:p>
          <a:p>
            <a:pPr marL="1714500" lvl="4" indent="0">
              <a:buNone/>
            </a:pPr>
            <a:r>
              <a:rPr lang="en-US" sz="2700" b="1" dirty="0">
                <a:solidFill>
                  <a:schemeClr val="accent5">
                    <a:lumMod val="25000"/>
                  </a:schemeClr>
                </a:solidFill>
                <a:latin typeface="Arial Black" panose="020B0A04020102020204" pitchFamily="34" charset="0"/>
              </a:rPr>
              <a:t>T</a:t>
            </a:r>
            <a:r>
              <a:rPr lang="en-GB" sz="2700" b="1" dirty="0">
                <a:solidFill>
                  <a:schemeClr val="accent5">
                    <a:lumMod val="25000"/>
                  </a:schemeClr>
                </a:solidFill>
                <a:latin typeface="Arial Black" panose="020B0A04020102020204" pitchFamily="34" charset="0"/>
              </a:rPr>
              <a:t>wo forms			25</a:t>
            </a:r>
          </a:p>
          <a:p>
            <a:pPr marL="1714500" lvl="4" indent="0">
              <a:buNone/>
            </a:pPr>
            <a:r>
              <a:rPr lang="en-US" sz="2700" b="1" dirty="0">
                <a:solidFill>
                  <a:schemeClr val="accent5">
                    <a:lumMod val="25000"/>
                  </a:schemeClr>
                </a:solidFill>
                <a:latin typeface="Arial Black" panose="020B0A04020102020204" pitchFamily="34" charset="0"/>
              </a:rPr>
              <a:t>T</a:t>
            </a:r>
            <a:r>
              <a:rPr lang="en-GB" sz="2700" b="1" dirty="0">
                <a:solidFill>
                  <a:schemeClr val="accent5">
                    <a:lumMod val="25000"/>
                  </a:schemeClr>
                </a:solidFill>
                <a:latin typeface="Arial Black" panose="020B0A04020102020204" pitchFamily="34" charset="0"/>
              </a:rPr>
              <a:t>hree forms			22</a:t>
            </a:r>
          </a:p>
          <a:p>
            <a:pPr marL="1714500" lvl="4" indent="0">
              <a:buNone/>
            </a:pPr>
            <a:r>
              <a:rPr lang="en-US" sz="2700" b="1" dirty="0">
                <a:solidFill>
                  <a:schemeClr val="accent5">
                    <a:lumMod val="25000"/>
                  </a:schemeClr>
                </a:solidFill>
                <a:latin typeface="Arial Black" panose="020B0A04020102020204" pitchFamily="34" charset="0"/>
              </a:rPr>
              <a:t>F</a:t>
            </a:r>
            <a:r>
              <a:rPr lang="en-GB" sz="2700" b="1" dirty="0">
                <a:solidFill>
                  <a:schemeClr val="accent5">
                    <a:lumMod val="25000"/>
                  </a:schemeClr>
                </a:solidFill>
                <a:latin typeface="Arial Black" panose="020B0A04020102020204" pitchFamily="34" charset="0"/>
              </a:rPr>
              <a:t>our forms			16</a:t>
            </a:r>
          </a:p>
          <a:p>
            <a:pPr marL="1714500" lvl="4" indent="0">
              <a:buNone/>
            </a:pPr>
            <a:r>
              <a:rPr lang="en-US" sz="2700" b="1" dirty="0">
                <a:solidFill>
                  <a:srgbClr val="C00000"/>
                </a:solidFill>
                <a:latin typeface="Arial Black" panose="020B0A04020102020204" pitchFamily="34" charset="0"/>
              </a:rPr>
              <a:t>F</a:t>
            </a:r>
            <a:r>
              <a:rPr lang="en-GB" sz="2700" b="1" dirty="0">
                <a:solidFill>
                  <a:srgbClr val="C00000"/>
                </a:solidFill>
                <a:latin typeface="Arial Black" panose="020B0A04020102020204" pitchFamily="34" charset="0"/>
              </a:rPr>
              <a:t>ive forms			10</a:t>
            </a:r>
          </a:p>
          <a:p>
            <a:pPr marL="1257300" lvl="3" indent="0">
              <a:buNone/>
            </a:pPr>
            <a:r>
              <a:rPr lang="en-US" sz="2700" b="1" dirty="0">
                <a:solidFill>
                  <a:srgbClr val="C00000"/>
                </a:solidFill>
                <a:latin typeface="Arial Black" panose="020B0A04020102020204" pitchFamily="34" charset="0"/>
              </a:rPr>
              <a:t>    S</a:t>
            </a:r>
            <a:r>
              <a:rPr lang="en-GB" sz="2700" b="1" dirty="0">
                <a:solidFill>
                  <a:srgbClr val="C00000"/>
                </a:solidFill>
                <a:latin typeface="Arial Black" panose="020B0A04020102020204" pitchFamily="34" charset="0"/>
              </a:rPr>
              <a:t>ix forms			  	</a:t>
            </a:r>
            <a:r>
              <a:rPr lang="en-GB" sz="2700" b="1" u="sng" dirty="0">
                <a:solidFill>
                  <a:srgbClr val="C00000"/>
                </a:solidFill>
                <a:latin typeface="Arial Black" panose="020B0A04020102020204" pitchFamily="34" charset="0"/>
              </a:rPr>
              <a:t>  4</a:t>
            </a:r>
          </a:p>
          <a:p>
            <a:pPr marL="1257300" lvl="3" indent="0">
              <a:buNone/>
            </a:pPr>
            <a:r>
              <a:rPr lang="en-GB" sz="2700" b="1" dirty="0">
                <a:solidFill>
                  <a:schemeClr val="accent5">
                    <a:lumMod val="25000"/>
                  </a:schemeClr>
                </a:solidFill>
                <a:latin typeface="Arial Black" panose="020B0A04020102020204" pitchFamily="34" charset="0"/>
              </a:rPr>
              <a:t>			Total	       100</a:t>
            </a: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Arial" charset="0"/>
                <a:ea typeface="ＭＳ Ｐゴシック" charset="0"/>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charset="0"/>
              <a:ea typeface="ＭＳ Ｐゴシック" charset="0"/>
              <a:cs typeface="+mn-cs"/>
            </a:endParaRPr>
          </a:p>
        </p:txBody>
      </p:sp>
      <p:sp>
        <p:nvSpPr>
          <p:cNvPr id="6" name="Slide Number Placeholder 5">
            <a:extLst>
              <a:ext uri="{FF2B5EF4-FFF2-40B4-BE49-F238E27FC236}">
                <a16:creationId xmlns:a16="http://schemas.microsoft.com/office/drawing/2014/main" id="{A088977C-D8D0-4D8A-9855-2D8623A370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9D57D9-CA36-014C-BC6C-93AE935AD9D6}" type="slidenum">
              <a:rPr kumimoji="0" 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4924206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SOME KEY FINDINGS</a:t>
            </a:r>
          </a:p>
        </p:txBody>
      </p:sp>
      <p:sp>
        <p:nvSpPr>
          <p:cNvPr id="3" name="Content Placeholder 2"/>
          <p:cNvSpPr>
            <a:spLocks noGrp="1"/>
          </p:cNvSpPr>
          <p:nvPr>
            <p:ph idx="1"/>
          </p:nvPr>
        </p:nvSpPr>
        <p:spPr>
          <a:xfrm>
            <a:off x="1921564" y="1676400"/>
            <a:ext cx="9660835" cy="4572000"/>
          </a:xfrm>
        </p:spPr>
        <p:txBody>
          <a:bodyPr/>
          <a:lstStyle/>
          <a:p>
            <a:pPr marL="0" indent="0">
              <a:buNone/>
            </a:pPr>
            <a:r>
              <a:rPr lang="en-GB" b="1" u="sng" dirty="0">
                <a:solidFill>
                  <a:schemeClr val="accent5">
                    <a:lumMod val="25000"/>
                  </a:schemeClr>
                </a:solidFill>
                <a:latin typeface="Arial Black" panose="020B0A04020102020204" pitchFamily="34" charset="0"/>
              </a:rPr>
              <a:t>DP by Business Sector</a:t>
            </a:r>
          </a:p>
          <a:p>
            <a:pPr marL="0" indent="0">
              <a:buNone/>
            </a:pPr>
            <a:r>
              <a:rPr lang="en-GB" b="1" dirty="0">
                <a:solidFill>
                  <a:schemeClr val="accent5">
                    <a:lumMod val="25000"/>
                  </a:schemeClr>
                </a:solidFill>
                <a:latin typeface="Arial Black" panose="020B0A04020102020204" pitchFamily="34" charset="0"/>
              </a:rPr>
              <a:t>							%</a:t>
            </a:r>
          </a:p>
          <a:p>
            <a:pPr marL="1771650" lvl="4" indent="0">
              <a:buClr>
                <a:srgbClr val="FF6600"/>
              </a:buClr>
              <a:buSzPct val="90000"/>
              <a:buNone/>
            </a:pPr>
            <a:r>
              <a:rPr lang="en-GB" sz="2800" b="1" dirty="0">
                <a:solidFill>
                  <a:schemeClr val="accent5">
                    <a:lumMod val="25000"/>
                  </a:schemeClr>
                </a:solidFill>
                <a:latin typeface="Arial Black" panose="020B0A04020102020204" pitchFamily="34" charset="0"/>
              </a:rPr>
              <a:t> Manufacturing		79</a:t>
            </a:r>
          </a:p>
          <a:p>
            <a:pPr marL="1771650" lvl="4" indent="0">
              <a:buClr>
                <a:srgbClr val="FF6600"/>
              </a:buClr>
              <a:buSzPct val="90000"/>
              <a:buNone/>
            </a:pPr>
            <a:r>
              <a:rPr lang="en-GB" sz="2800" b="1" dirty="0">
                <a:solidFill>
                  <a:schemeClr val="accent5">
                    <a:lumMod val="25000"/>
                  </a:schemeClr>
                </a:solidFill>
                <a:latin typeface="Arial Black" panose="020B0A04020102020204" pitchFamily="34" charset="0"/>
              </a:rPr>
              <a:t> Construction			69</a:t>
            </a:r>
          </a:p>
          <a:p>
            <a:pPr marL="1771650" lvl="4" indent="0">
              <a:buClr>
                <a:srgbClr val="FF6600"/>
              </a:buClr>
              <a:buSzPct val="90000"/>
              <a:buNone/>
            </a:pPr>
            <a:r>
              <a:rPr lang="en-GB" sz="2800" b="1" dirty="0">
                <a:solidFill>
                  <a:schemeClr val="accent5">
                    <a:lumMod val="25000"/>
                  </a:schemeClr>
                </a:solidFill>
                <a:latin typeface="Arial Black" panose="020B0A04020102020204" pitchFamily="34" charset="0"/>
              </a:rPr>
              <a:t> Trade				84</a:t>
            </a:r>
          </a:p>
          <a:p>
            <a:pPr marL="1771650" lvl="4" indent="0">
              <a:buClr>
                <a:srgbClr val="FF6600"/>
              </a:buClr>
              <a:buSzPct val="90000"/>
              <a:buNone/>
            </a:pPr>
            <a:r>
              <a:rPr lang="en-GB" sz="2800" b="1" dirty="0">
                <a:solidFill>
                  <a:schemeClr val="accent5">
                    <a:lumMod val="25000"/>
                  </a:schemeClr>
                </a:solidFill>
                <a:latin typeface="Arial Black" panose="020B0A04020102020204" pitchFamily="34" charset="0"/>
              </a:rPr>
              <a:t> Private services		81</a:t>
            </a:r>
          </a:p>
          <a:p>
            <a:pPr marL="1771650" lvl="4" indent="0">
              <a:buClr>
                <a:srgbClr val="FF6600"/>
              </a:buClr>
              <a:buSzPct val="90000"/>
              <a:buNone/>
            </a:pPr>
            <a:r>
              <a:rPr lang="en-GB" sz="2800" b="1" dirty="0">
                <a:solidFill>
                  <a:schemeClr val="accent5">
                    <a:lumMod val="25000"/>
                  </a:schemeClr>
                </a:solidFill>
                <a:latin typeface="Arial Black" panose="020B0A04020102020204" pitchFamily="34" charset="0"/>
              </a:rPr>
              <a:t> Public services		87</a:t>
            </a:r>
          </a:p>
          <a:p>
            <a:pPr marL="0" indent="0">
              <a:buNone/>
            </a:pPr>
            <a:endParaRPr lang="en-GB" b="1" u="sng" dirty="0">
              <a:solidFill>
                <a:srgbClr val="000090"/>
              </a:solidFill>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42D5D6EE-5563-425B-AC5D-86C5A14F50D5}"/>
              </a:ext>
            </a:extLst>
          </p:cNvPr>
          <p:cNvSpPr>
            <a:spLocks noGrp="1"/>
          </p:cNvSpPr>
          <p:nvPr>
            <p:ph type="sldNum" sz="quarter" idx="12"/>
          </p:nvPr>
        </p:nvSpPr>
        <p:spPr/>
        <p:txBody>
          <a:bodyPr/>
          <a:lstStyle/>
          <a:p>
            <a:pPr>
              <a:defRPr/>
            </a:pPr>
            <a:fld id="{5A9D57D9-CA36-014C-BC6C-93AE935AD9D6}" type="slidenum">
              <a:rPr lang="en-US" smtClean="0"/>
              <a:pPr>
                <a:defRPr/>
              </a:pPr>
              <a:t>25</a:t>
            </a:fld>
            <a:endParaRPr lang="en-US" dirty="0"/>
          </a:p>
        </p:txBody>
      </p:sp>
    </p:spTree>
    <p:extLst>
      <p:ext uri="{BB962C8B-B14F-4D97-AF65-F5344CB8AC3E}">
        <p14:creationId xmlns:p14="http://schemas.microsoft.com/office/powerpoint/2010/main" val="1066539889"/>
      </p:ext>
    </p:extLst>
  </p:cSld>
  <p:clrMapOvr>
    <a:masterClrMapping/>
  </p:clrMapOvr>
  <p:transition spd="slow">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FDE2-6812-4831-B01C-1B14528A0EDC}"/>
              </a:ext>
            </a:extLst>
          </p:cNvPr>
          <p:cNvSpPr>
            <a:spLocks noGrp="1"/>
          </p:cNvSpPr>
          <p:nvPr>
            <p:ph type="title"/>
          </p:nvPr>
        </p:nvSpPr>
        <p:spPr/>
        <p:txBody>
          <a:bodyPr/>
          <a:lstStyle/>
          <a:p>
            <a:pPr algn="ctr"/>
            <a:r>
              <a:rPr lang="en-IE" dirty="0"/>
              <a:t>SOME KEY FINDINGS</a:t>
            </a:r>
          </a:p>
        </p:txBody>
      </p:sp>
      <p:sp>
        <p:nvSpPr>
          <p:cNvPr id="3" name="Content Placeholder 2">
            <a:extLst>
              <a:ext uri="{FF2B5EF4-FFF2-40B4-BE49-F238E27FC236}">
                <a16:creationId xmlns:a16="http://schemas.microsoft.com/office/drawing/2014/main" id="{2C5E94C8-B4C1-4744-ADEC-F098DBD85D14}"/>
              </a:ext>
            </a:extLst>
          </p:cNvPr>
          <p:cNvSpPr>
            <a:spLocks noGrp="1"/>
          </p:cNvSpPr>
          <p:nvPr>
            <p:ph sz="half" idx="1"/>
          </p:nvPr>
        </p:nvSpPr>
        <p:spPr>
          <a:xfrm>
            <a:off x="1113182" y="2239616"/>
            <a:ext cx="5033617" cy="4008783"/>
          </a:xfrm>
        </p:spPr>
        <p:txBody>
          <a:bodyPr/>
          <a:lstStyle/>
          <a:p>
            <a:pPr marL="0" lvl="0" indent="0">
              <a:buClr>
                <a:srgbClr val="360096"/>
              </a:buClr>
              <a:buNone/>
            </a:pPr>
            <a:r>
              <a:rPr lang="en-GB" sz="2600" b="1" dirty="0">
                <a:solidFill>
                  <a:srgbClr val="BDCEFF">
                    <a:lumMod val="25000"/>
                  </a:srgbClr>
                </a:solidFill>
                <a:latin typeface="Arial Black" panose="020B0A04020102020204" pitchFamily="34" charset="0"/>
              </a:rPr>
              <a:t>	</a:t>
            </a:r>
          </a:p>
          <a:p>
            <a:pPr marL="0" lvl="0" indent="0">
              <a:buClr>
                <a:srgbClr val="360096"/>
              </a:buClr>
              <a:buNone/>
            </a:pPr>
            <a:r>
              <a:rPr lang="en-GB" sz="2600" b="1" dirty="0">
                <a:solidFill>
                  <a:srgbClr val="BDCEFF">
                    <a:lumMod val="25000"/>
                  </a:srgbClr>
                </a:solidFill>
                <a:latin typeface="Arial Black" panose="020B0A04020102020204" pitchFamily="34" charset="0"/>
              </a:rPr>
              <a:t>	Denmark	  81 </a:t>
            </a:r>
          </a:p>
          <a:p>
            <a:pPr marL="0" lvl="0" indent="0">
              <a:buClr>
                <a:srgbClr val="360096"/>
              </a:buClr>
              <a:buNone/>
            </a:pPr>
            <a:r>
              <a:rPr lang="en-GB" sz="2600" b="1" dirty="0">
                <a:solidFill>
                  <a:srgbClr val="BDCEFF">
                    <a:lumMod val="25000"/>
                  </a:srgbClr>
                </a:solidFill>
                <a:latin typeface="Arial Black" panose="020B0A04020102020204" pitchFamily="34" charset="0"/>
              </a:rPr>
              <a:t>	France	  87</a:t>
            </a:r>
          </a:p>
          <a:p>
            <a:pPr marL="0" lvl="0" indent="0">
              <a:buClr>
                <a:srgbClr val="360096"/>
              </a:buClr>
              <a:buNone/>
            </a:pPr>
            <a:r>
              <a:rPr lang="en-GB" sz="2600" b="1" dirty="0">
                <a:solidFill>
                  <a:srgbClr val="BDCEFF">
                    <a:lumMod val="25000"/>
                  </a:srgbClr>
                </a:solidFill>
                <a:latin typeface="Arial Black" panose="020B0A04020102020204" pitchFamily="34" charset="0"/>
              </a:rPr>
              <a:t>	Germany	  81</a:t>
            </a:r>
          </a:p>
          <a:p>
            <a:pPr marL="0" lvl="0" indent="0">
              <a:buClr>
                <a:srgbClr val="360096"/>
              </a:buClr>
              <a:buNone/>
            </a:pPr>
            <a:r>
              <a:rPr lang="en-GB" sz="2600" b="1" dirty="0">
                <a:solidFill>
                  <a:srgbClr val="BDCEFF">
                    <a:lumMod val="25000"/>
                  </a:srgbClr>
                </a:solidFill>
                <a:latin typeface="Arial Black" panose="020B0A04020102020204" pitchFamily="34" charset="0"/>
              </a:rPr>
              <a:t>	Ireland	  82</a:t>
            </a:r>
          </a:p>
          <a:p>
            <a:pPr marL="0" lvl="0" indent="0">
              <a:buClr>
                <a:srgbClr val="360096"/>
              </a:buClr>
              <a:buNone/>
            </a:pPr>
            <a:r>
              <a:rPr lang="en-GB" sz="2600" b="1" dirty="0">
                <a:solidFill>
                  <a:srgbClr val="BDCEFF">
                    <a:lumMod val="25000"/>
                  </a:srgbClr>
                </a:solidFill>
                <a:latin typeface="Arial Black" panose="020B0A04020102020204" pitchFamily="34" charset="0"/>
              </a:rPr>
              <a:t>	Italy		  85</a:t>
            </a:r>
          </a:p>
          <a:p>
            <a:pPr marL="800100" lvl="2" indent="0">
              <a:buClr>
                <a:srgbClr val="360096"/>
              </a:buClr>
              <a:buNone/>
            </a:pPr>
            <a:r>
              <a:rPr lang="en-GB" sz="2600" b="1" dirty="0">
                <a:solidFill>
                  <a:srgbClr val="BDCEFF">
                    <a:lumMod val="25000"/>
                  </a:srgbClr>
                </a:solidFill>
                <a:latin typeface="Arial Black" panose="020B0A04020102020204" pitchFamily="34" charset="0"/>
              </a:rPr>
              <a:t>	</a:t>
            </a:r>
            <a:r>
              <a:rPr lang="en-GB" sz="2400" b="1" dirty="0">
                <a:solidFill>
                  <a:srgbClr val="BDCEFF">
                    <a:lumMod val="25000"/>
                  </a:srgbClr>
                </a:solidFill>
                <a:latin typeface="Arial Black" panose="020B0A04020102020204" pitchFamily="34" charset="0"/>
              </a:rPr>
              <a:t>		</a:t>
            </a:r>
            <a:endParaRPr lang="en-IE" dirty="0"/>
          </a:p>
        </p:txBody>
      </p:sp>
      <p:sp>
        <p:nvSpPr>
          <p:cNvPr id="4" name="Content Placeholder 3">
            <a:extLst>
              <a:ext uri="{FF2B5EF4-FFF2-40B4-BE49-F238E27FC236}">
                <a16:creationId xmlns:a16="http://schemas.microsoft.com/office/drawing/2014/main" id="{1709463C-4937-451F-B3A4-CD41CDC5C751}"/>
              </a:ext>
            </a:extLst>
          </p:cNvPr>
          <p:cNvSpPr>
            <a:spLocks noGrp="1"/>
          </p:cNvSpPr>
          <p:nvPr>
            <p:ph sz="half" idx="2"/>
          </p:nvPr>
        </p:nvSpPr>
        <p:spPr>
          <a:xfrm>
            <a:off x="6350000" y="2239616"/>
            <a:ext cx="5232400" cy="4008784"/>
          </a:xfrm>
        </p:spPr>
        <p:txBody>
          <a:bodyPr/>
          <a:lstStyle/>
          <a:p>
            <a:pPr marL="400050" lvl="1" indent="0">
              <a:buClr>
                <a:srgbClr val="360096"/>
              </a:buClr>
              <a:buNone/>
            </a:pPr>
            <a:endParaRPr lang="en-GB" sz="2600" b="1" dirty="0">
              <a:solidFill>
                <a:srgbClr val="BDCEFF">
                  <a:lumMod val="25000"/>
                </a:srgbClr>
              </a:solidFill>
              <a:latin typeface="Arial Black" panose="020B0A04020102020204" pitchFamily="34" charset="0"/>
            </a:endParaRPr>
          </a:p>
          <a:p>
            <a:pPr marL="400050" lvl="1" indent="0">
              <a:buClr>
                <a:srgbClr val="360096"/>
              </a:buClr>
              <a:buNone/>
            </a:pPr>
            <a:r>
              <a:rPr lang="en-GB" sz="2600" b="1" dirty="0">
                <a:solidFill>
                  <a:srgbClr val="BDCEFF">
                    <a:lumMod val="25000"/>
                  </a:srgbClr>
                </a:solidFill>
                <a:latin typeface="Arial Black" panose="020B0A04020102020204" pitchFamily="34" charset="0"/>
              </a:rPr>
              <a:t>The Netherlands	90</a:t>
            </a:r>
          </a:p>
          <a:p>
            <a:pPr marL="400050" lvl="1" indent="0">
              <a:buClr>
                <a:srgbClr val="360096"/>
              </a:buClr>
              <a:buNone/>
            </a:pPr>
            <a:r>
              <a:rPr lang="en-GB" sz="2600" b="1" dirty="0">
                <a:solidFill>
                  <a:srgbClr val="BDCEFF">
                    <a:lumMod val="25000"/>
                  </a:srgbClr>
                </a:solidFill>
                <a:latin typeface="Arial Black" panose="020B0A04020102020204" pitchFamily="34" charset="0"/>
              </a:rPr>
              <a:t>Portugal		61</a:t>
            </a:r>
          </a:p>
          <a:p>
            <a:pPr marL="400050" lvl="1" indent="0">
              <a:buClr>
                <a:srgbClr val="360096"/>
              </a:buClr>
              <a:buNone/>
            </a:pPr>
            <a:r>
              <a:rPr lang="en-GB" sz="2600" b="1" dirty="0">
                <a:solidFill>
                  <a:srgbClr val="BDCEFF">
                    <a:lumMod val="25000"/>
                  </a:srgbClr>
                </a:solidFill>
                <a:latin typeface="Arial Black" panose="020B0A04020102020204" pitchFamily="34" charset="0"/>
              </a:rPr>
              <a:t>Spain			65</a:t>
            </a:r>
          </a:p>
          <a:p>
            <a:pPr marL="400050" lvl="1" indent="0">
              <a:buClr>
                <a:srgbClr val="360096"/>
              </a:buClr>
              <a:buNone/>
            </a:pPr>
            <a:r>
              <a:rPr lang="en-GB" sz="2600" b="1" dirty="0">
                <a:solidFill>
                  <a:srgbClr val="BDCEFF">
                    <a:lumMod val="25000"/>
                  </a:srgbClr>
                </a:solidFill>
                <a:latin typeface="Arial Black" panose="020B0A04020102020204" pitchFamily="34" charset="0"/>
              </a:rPr>
              <a:t>Sweden		89</a:t>
            </a:r>
          </a:p>
          <a:p>
            <a:pPr marL="400050" lvl="1" indent="0">
              <a:buClr>
                <a:srgbClr val="360096"/>
              </a:buClr>
              <a:buNone/>
            </a:pPr>
            <a:r>
              <a:rPr lang="en-GB" sz="2600" b="1" dirty="0">
                <a:solidFill>
                  <a:srgbClr val="BDCEFF">
                    <a:lumMod val="25000"/>
                  </a:srgbClr>
                </a:solidFill>
                <a:latin typeface="Arial Black" panose="020B0A04020102020204" pitchFamily="34" charset="0"/>
              </a:rPr>
              <a:t>UK			83</a:t>
            </a:r>
          </a:p>
          <a:p>
            <a:endParaRPr lang="en-IE" dirty="0"/>
          </a:p>
        </p:txBody>
      </p:sp>
      <p:sp>
        <p:nvSpPr>
          <p:cNvPr id="5" name="Footer Placeholder 4">
            <a:extLst>
              <a:ext uri="{FF2B5EF4-FFF2-40B4-BE49-F238E27FC236}">
                <a16:creationId xmlns:a16="http://schemas.microsoft.com/office/drawing/2014/main" id="{068474D8-D1F0-4D3B-84B4-5CB4DB4A9E2A}"/>
              </a:ext>
            </a:extLst>
          </p:cNvPr>
          <p:cNvSpPr>
            <a:spLocks noGrp="1"/>
          </p:cNvSpPr>
          <p:nvPr>
            <p:ph type="ftr" sz="quarter" idx="11"/>
          </p:nvPr>
        </p:nvSpPr>
        <p:spPr/>
        <p:txBody>
          <a:bodyPr/>
          <a:lstStyle/>
          <a:p>
            <a:pPr>
              <a:defRPr/>
            </a:pPr>
            <a:r>
              <a:rPr lang="en-US"/>
              <a:t>DIRECT project - Bulgarian National Seminar 6 June 2018</a:t>
            </a:r>
            <a:endParaRPr lang="en-US" dirty="0"/>
          </a:p>
        </p:txBody>
      </p:sp>
      <p:sp>
        <p:nvSpPr>
          <p:cNvPr id="7" name="TextBox 6">
            <a:extLst>
              <a:ext uri="{FF2B5EF4-FFF2-40B4-BE49-F238E27FC236}">
                <a16:creationId xmlns:a16="http://schemas.microsoft.com/office/drawing/2014/main" id="{BBA7C491-5248-4265-AFBB-122BAE86ED5A}"/>
              </a:ext>
            </a:extLst>
          </p:cNvPr>
          <p:cNvSpPr txBox="1"/>
          <p:nvPr/>
        </p:nvSpPr>
        <p:spPr>
          <a:xfrm>
            <a:off x="1590261" y="1676401"/>
            <a:ext cx="9130748" cy="523220"/>
          </a:xfrm>
          <a:prstGeom prst="rect">
            <a:avLst/>
          </a:prstGeom>
          <a:noFill/>
        </p:spPr>
        <p:txBody>
          <a:bodyPr wrap="square" rtlCol="0">
            <a:spAutoFit/>
          </a:bodyPr>
          <a:lstStyle/>
          <a:p>
            <a:pPr lvl="0" fontAlgn="base">
              <a:spcBef>
                <a:spcPct val="20000"/>
              </a:spcBef>
              <a:spcAft>
                <a:spcPct val="0"/>
              </a:spcAft>
              <a:buClr>
                <a:srgbClr val="360096"/>
              </a:buClr>
              <a:buSzPct val="70000"/>
            </a:pPr>
            <a:r>
              <a:rPr lang="en-GB" sz="2800" b="1" u="sng" kern="0" dirty="0">
                <a:solidFill>
                  <a:srgbClr val="BDCEFF">
                    <a:lumMod val="25000"/>
                  </a:srgbClr>
                </a:solidFill>
                <a:latin typeface="Arial Black" panose="020B0A04020102020204" pitchFamily="34" charset="0"/>
              </a:rPr>
              <a:t>At least one form of DP by Member States (%)</a:t>
            </a:r>
          </a:p>
        </p:txBody>
      </p:sp>
      <p:sp>
        <p:nvSpPr>
          <p:cNvPr id="8" name="Slide Number Placeholder 7">
            <a:extLst>
              <a:ext uri="{FF2B5EF4-FFF2-40B4-BE49-F238E27FC236}">
                <a16:creationId xmlns:a16="http://schemas.microsoft.com/office/drawing/2014/main" id="{A072B6B6-2889-40FF-9CC8-9B215D268E66}"/>
              </a:ext>
            </a:extLst>
          </p:cNvPr>
          <p:cNvSpPr>
            <a:spLocks noGrp="1"/>
          </p:cNvSpPr>
          <p:nvPr>
            <p:ph type="sldNum" sz="quarter" idx="12"/>
          </p:nvPr>
        </p:nvSpPr>
        <p:spPr/>
        <p:txBody>
          <a:bodyPr/>
          <a:lstStyle/>
          <a:p>
            <a:pPr>
              <a:defRPr/>
            </a:pPr>
            <a:fld id="{E7ABDD06-2DEB-B045-AF4E-FF4502F026EC}" type="slidenum">
              <a:rPr lang="en-US" smtClean="0"/>
              <a:pPr>
                <a:defRPr/>
              </a:pPr>
              <a:t>26</a:t>
            </a:fld>
            <a:endParaRPr lang="en-US" dirty="0"/>
          </a:p>
        </p:txBody>
      </p:sp>
    </p:spTree>
    <p:extLst>
      <p:ext uri="{BB962C8B-B14F-4D97-AF65-F5344CB8AC3E}">
        <p14:creationId xmlns:p14="http://schemas.microsoft.com/office/powerpoint/2010/main" val="2338117529"/>
      </p:ext>
    </p:extLst>
  </p:cSld>
  <p:clrMapOvr>
    <a:masterClrMapping/>
  </p:clrMapOvr>
  <p:transition spd="slow">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EFFECTS OF DP</a:t>
            </a:r>
          </a:p>
        </p:txBody>
      </p:sp>
      <p:sp>
        <p:nvSpPr>
          <p:cNvPr id="3" name="Content Placeholder 2"/>
          <p:cNvSpPr>
            <a:spLocks noGrp="1"/>
          </p:cNvSpPr>
          <p:nvPr>
            <p:ph idx="1"/>
          </p:nvPr>
        </p:nvSpPr>
        <p:spPr>
          <a:xfrm>
            <a:off x="1537251" y="1524000"/>
            <a:ext cx="9740349" cy="4724400"/>
          </a:xfrm>
        </p:spPr>
        <p:txBody>
          <a:bodyPr/>
          <a:lstStyle/>
          <a:p>
            <a:pPr>
              <a:buClr>
                <a:srgbClr val="B90202"/>
              </a:buClr>
              <a:buSzPct val="90000"/>
              <a:buFont typeface="Wingdings" charset="2"/>
              <a:buChar char="v"/>
            </a:pPr>
            <a:r>
              <a:rPr lang="en-GB" dirty="0"/>
              <a:t> </a:t>
            </a:r>
            <a:r>
              <a:rPr lang="en-GB" b="1" dirty="0">
                <a:solidFill>
                  <a:schemeClr val="accent5">
                    <a:lumMod val="25000"/>
                  </a:schemeClr>
                </a:solidFill>
                <a:latin typeface="Arial Black" panose="020B0A04020102020204" pitchFamily="34" charset="0"/>
              </a:rPr>
              <a:t>All six forms of DP had a ‘strong’ impact on economic performance (90% of respondents)</a:t>
            </a:r>
          </a:p>
          <a:p>
            <a:pPr>
              <a:buClr>
                <a:srgbClr val="B90202"/>
              </a:buClr>
              <a:buSzPct val="90000"/>
              <a:buFont typeface="Wingdings" charset="2"/>
              <a:buChar char="v"/>
            </a:pPr>
            <a:r>
              <a:rPr lang="en-GB" b="1" dirty="0">
                <a:solidFill>
                  <a:schemeClr val="accent5">
                    <a:lumMod val="25000"/>
                  </a:schemeClr>
                </a:solidFill>
                <a:latin typeface="Arial Black" panose="020B0A04020102020204" pitchFamily="34" charset="0"/>
              </a:rPr>
              <a:t> Reduction in absenteeism and sickness (by ⅓)</a:t>
            </a:r>
          </a:p>
          <a:p>
            <a:pPr>
              <a:buClr>
                <a:srgbClr val="B90202"/>
              </a:buClr>
              <a:buSzPct val="90000"/>
              <a:buFont typeface="Wingdings" charset="2"/>
              <a:buChar char="v"/>
            </a:pPr>
            <a:r>
              <a:rPr lang="en-GB" b="1" dirty="0">
                <a:solidFill>
                  <a:schemeClr val="accent5">
                    <a:lumMod val="25000"/>
                  </a:schemeClr>
                </a:solidFill>
                <a:latin typeface="Arial Black" panose="020B0A04020102020204" pitchFamily="34" charset="0"/>
              </a:rPr>
              <a:t> Reduction in number of employees and managers (by ⅓)</a:t>
            </a:r>
          </a:p>
          <a:p>
            <a:pPr>
              <a:buClr>
                <a:srgbClr val="B90202"/>
              </a:buClr>
              <a:buSzPct val="90000"/>
              <a:buFont typeface="Wingdings" charset="2"/>
              <a:buChar char="v"/>
            </a:pPr>
            <a:r>
              <a:rPr lang="en-GB" b="1" dirty="0">
                <a:solidFill>
                  <a:schemeClr val="accent5">
                    <a:lumMod val="25000"/>
                  </a:schemeClr>
                </a:solidFill>
                <a:latin typeface="Arial Black" panose="020B0A04020102020204" pitchFamily="34" charset="0"/>
              </a:rPr>
              <a:t> The more forms of DP, the greater the impact </a:t>
            </a:r>
          </a:p>
          <a:p>
            <a:pPr>
              <a:buClr>
                <a:srgbClr val="B90202"/>
              </a:buClr>
              <a:buSzPct val="90000"/>
              <a:buFont typeface="Wingdings" charset="2"/>
              <a:buChar char="v"/>
            </a:pPr>
            <a:r>
              <a:rPr lang="en-GB" b="1" dirty="0">
                <a:solidFill>
                  <a:schemeClr val="accent5">
                    <a:lumMod val="25000"/>
                  </a:schemeClr>
                </a:solidFill>
                <a:latin typeface="Arial Black" panose="020B0A04020102020204" pitchFamily="34" charset="0"/>
              </a:rPr>
              <a:t> </a:t>
            </a:r>
            <a:r>
              <a:rPr lang="en-GB" b="1" dirty="0">
                <a:solidFill>
                  <a:srgbClr val="C00000"/>
                </a:solidFill>
                <a:latin typeface="Arial Black" panose="020B0A04020102020204" pitchFamily="34" charset="0"/>
              </a:rPr>
              <a:t>5 or 6 forms </a:t>
            </a:r>
            <a:r>
              <a:rPr lang="en-GB" b="1" dirty="0">
                <a:solidFill>
                  <a:schemeClr val="accent5">
                    <a:lumMod val="25000"/>
                  </a:schemeClr>
                </a:solidFill>
                <a:latin typeface="Arial Black" panose="020B0A04020102020204" pitchFamily="34" charset="0"/>
              </a:rPr>
              <a:t>consistently show a greater impact than 1 or 2 forms</a:t>
            </a: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5A9A8D30-BC94-4830-B3DA-857BAFFFC11E}"/>
              </a:ext>
            </a:extLst>
          </p:cNvPr>
          <p:cNvSpPr>
            <a:spLocks noGrp="1"/>
          </p:cNvSpPr>
          <p:nvPr>
            <p:ph type="sldNum" sz="quarter" idx="12"/>
          </p:nvPr>
        </p:nvSpPr>
        <p:spPr/>
        <p:txBody>
          <a:bodyPr/>
          <a:lstStyle/>
          <a:p>
            <a:pPr>
              <a:defRPr/>
            </a:pPr>
            <a:fld id="{5A9D57D9-CA36-014C-BC6C-93AE935AD9D6}" type="slidenum">
              <a:rPr lang="en-US" smtClean="0"/>
              <a:pPr>
                <a:defRPr/>
              </a:pPr>
              <a:t>27</a:t>
            </a:fld>
            <a:endParaRPr lang="en-US" dirty="0"/>
          </a:p>
        </p:txBody>
      </p:sp>
    </p:spTree>
    <p:extLst>
      <p:ext uri="{BB962C8B-B14F-4D97-AF65-F5344CB8AC3E}">
        <p14:creationId xmlns:p14="http://schemas.microsoft.com/office/powerpoint/2010/main" val="594654533"/>
      </p:ext>
    </p:extLst>
  </p:cSld>
  <p:clrMapOvr>
    <a:masterClrMapping/>
  </p:clrMapOvr>
  <p:transition spd="slow">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a:t>
            </a:r>
            <a:r>
              <a:rPr lang="en-GB" b="0" dirty="0"/>
              <a:t>mployee direct </a:t>
            </a:r>
            <a:r>
              <a:rPr lang="en-GB" dirty="0"/>
              <a:t>P</a:t>
            </a:r>
            <a:r>
              <a:rPr lang="en-GB" b="0" dirty="0"/>
              <a:t>articipation </a:t>
            </a:r>
            <a:r>
              <a:rPr lang="en-GB" dirty="0"/>
              <a:t>O</a:t>
            </a:r>
            <a:r>
              <a:rPr lang="en-GB" b="0" dirty="0"/>
              <a:t>rganisational </a:t>
            </a:r>
            <a:r>
              <a:rPr lang="en-GB" dirty="0"/>
              <a:t>C</a:t>
            </a:r>
            <a:r>
              <a:rPr lang="en-GB" b="0" dirty="0"/>
              <a:t>hange </a:t>
            </a:r>
            <a:r>
              <a:rPr lang="en-GB" dirty="0"/>
              <a:t>(EPOC)</a:t>
            </a:r>
          </a:p>
        </p:txBody>
      </p:sp>
      <p:sp>
        <p:nvSpPr>
          <p:cNvPr id="3" name="Content Placeholder 2"/>
          <p:cNvSpPr>
            <a:spLocks noGrp="1"/>
          </p:cNvSpPr>
          <p:nvPr>
            <p:ph idx="1"/>
          </p:nvPr>
        </p:nvSpPr>
        <p:spPr>
          <a:xfrm>
            <a:off x="1404730" y="1524000"/>
            <a:ext cx="9581322" cy="4724400"/>
          </a:xfrm>
        </p:spPr>
        <p:txBody>
          <a:bodyPr/>
          <a:lstStyle/>
          <a:p>
            <a:pPr marL="0" indent="0">
              <a:buNone/>
            </a:pPr>
            <a:r>
              <a:rPr lang="en-GB" b="1" dirty="0">
                <a:solidFill>
                  <a:schemeClr val="accent5">
                    <a:lumMod val="25000"/>
                  </a:schemeClr>
                </a:solidFill>
                <a:latin typeface="Arial Black" panose="020B0A04020102020204" pitchFamily="34" charset="0"/>
              </a:rPr>
              <a:t>Publications</a:t>
            </a:r>
          </a:p>
          <a:p>
            <a:pPr>
              <a:buFont typeface="Courier New"/>
              <a:buChar char="o"/>
            </a:pPr>
            <a:r>
              <a:rPr lang="en-US" sz="2600" b="1" i="1" dirty="0">
                <a:solidFill>
                  <a:schemeClr val="accent5">
                    <a:lumMod val="25000"/>
                  </a:schemeClr>
                </a:solidFill>
                <a:latin typeface="Arial Black" panose="020B0A04020102020204" pitchFamily="34" charset="0"/>
              </a:rPr>
              <a:t>Conceptualising Direct Participation in Organisational Change - The EPOC Project </a:t>
            </a:r>
            <a:r>
              <a:rPr lang="en-US" sz="2600" b="1" dirty="0">
                <a:solidFill>
                  <a:schemeClr val="accent5">
                    <a:lumMod val="25000"/>
                  </a:schemeClr>
                </a:solidFill>
                <a:latin typeface="Arial Black" panose="020B0A04020102020204" pitchFamily="34" charset="0"/>
              </a:rPr>
              <a:t>(1994) </a:t>
            </a:r>
          </a:p>
          <a:p>
            <a:pPr>
              <a:buFont typeface="Courier New"/>
              <a:buChar char="o"/>
            </a:pPr>
            <a:r>
              <a:rPr lang="en-US" sz="2600" b="1" i="1" dirty="0">
                <a:solidFill>
                  <a:schemeClr val="accent5">
                    <a:lumMod val="25000"/>
                  </a:schemeClr>
                </a:solidFill>
                <a:latin typeface="Arial Black" panose="020B0A04020102020204" pitchFamily="34" charset="0"/>
              </a:rPr>
              <a:t>Humanise Work and Increase Profitability?</a:t>
            </a:r>
            <a:r>
              <a:rPr lang="en-US" sz="2600" b="1" dirty="0">
                <a:solidFill>
                  <a:schemeClr val="accent5">
                    <a:lumMod val="25000"/>
                  </a:schemeClr>
                </a:solidFill>
                <a:latin typeface="Arial Black" panose="020B0A04020102020204" pitchFamily="34" charset="0"/>
              </a:rPr>
              <a:t> (1995)</a:t>
            </a:r>
          </a:p>
          <a:p>
            <a:pPr>
              <a:buFont typeface="Courier New"/>
              <a:buChar char="o"/>
            </a:pPr>
            <a:r>
              <a:rPr lang="en-US" sz="2600" b="1" i="1" dirty="0">
                <a:solidFill>
                  <a:schemeClr val="accent5">
                    <a:lumMod val="25000"/>
                  </a:schemeClr>
                </a:solidFill>
                <a:latin typeface="Arial Black" panose="020B0A04020102020204" pitchFamily="34" charset="0"/>
              </a:rPr>
              <a:t>Closing the Gap - ideas and Practice </a:t>
            </a:r>
            <a:r>
              <a:rPr lang="en-US" sz="2600" b="1" dirty="0">
                <a:solidFill>
                  <a:schemeClr val="accent5">
                    <a:lumMod val="25000"/>
                  </a:schemeClr>
                </a:solidFill>
                <a:latin typeface="Arial Black" panose="020B0A04020102020204" pitchFamily="34" charset="0"/>
              </a:rPr>
              <a:t>(1996)</a:t>
            </a:r>
          </a:p>
          <a:p>
            <a:pPr>
              <a:buFont typeface="Courier New"/>
              <a:buChar char="o"/>
            </a:pPr>
            <a:r>
              <a:rPr lang="en-US" sz="2600" b="1" i="1" dirty="0">
                <a:solidFill>
                  <a:schemeClr val="accent5">
                    <a:lumMod val="25000"/>
                  </a:schemeClr>
                </a:solidFill>
                <a:latin typeface="Arial Black" panose="020B0A04020102020204" pitchFamily="34" charset="0"/>
              </a:rPr>
              <a:t>Direct Participation in Organisational Change - Fashionable but Misunderstood? </a:t>
            </a:r>
            <a:r>
              <a:rPr lang="en-US" sz="2600" b="1" dirty="0">
                <a:solidFill>
                  <a:schemeClr val="accent5">
                    <a:lumMod val="25000"/>
                  </a:schemeClr>
                </a:solidFill>
                <a:latin typeface="Arial Black" panose="020B0A04020102020204" pitchFamily="34" charset="0"/>
              </a:rPr>
              <a:t>(1996)</a:t>
            </a:r>
          </a:p>
          <a:p>
            <a:pPr>
              <a:buFont typeface="Courier New"/>
              <a:buChar char="o"/>
            </a:pPr>
            <a:r>
              <a:rPr lang="en-US" sz="2600" b="1" i="1" dirty="0">
                <a:solidFill>
                  <a:schemeClr val="accent5">
                    <a:lumMod val="25000"/>
                  </a:schemeClr>
                </a:solidFill>
                <a:latin typeface="Arial Black" panose="020B0A04020102020204" pitchFamily="34" charset="0"/>
              </a:rPr>
              <a:t>New Forms of Work Organisation: Can Europe realise its potential? </a:t>
            </a:r>
            <a:r>
              <a:rPr lang="en-US" sz="2600" b="1" dirty="0">
                <a:solidFill>
                  <a:schemeClr val="accent5">
                    <a:lumMod val="25000"/>
                  </a:schemeClr>
                </a:solidFill>
                <a:latin typeface="Arial Black" panose="020B0A04020102020204" pitchFamily="34" charset="0"/>
              </a:rPr>
              <a:t>(1997)</a:t>
            </a:r>
          </a:p>
          <a:p>
            <a:pPr marL="0" indent="0">
              <a:buNone/>
            </a:pPr>
            <a:r>
              <a:rPr lang="en-US" dirty="0"/>
              <a:t>         </a:t>
            </a:r>
            <a:endParaRPr lang="en-GB" sz="1800" i="1" dirty="0"/>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F9332453-7D08-4C5B-A819-AED0EBA4C8A3}"/>
              </a:ext>
            </a:extLst>
          </p:cNvPr>
          <p:cNvSpPr>
            <a:spLocks noGrp="1"/>
          </p:cNvSpPr>
          <p:nvPr>
            <p:ph type="sldNum" sz="quarter" idx="12"/>
          </p:nvPr>
        </p:nvSpPr>
        <p:spPr/>
        <p:txBody>
          <a:bodyPr/>
          <a:lstStyle/>
          <a:p>
            <a:pPr>
              <a:defRPr/>
            </a:pPr>
            <a:fld id="{5A9D57D9-CA36-014C-BC6C-93AE935AD9D6}" type="slidenum">
              <a:rPr lang="en-US" smtClean="0"/>
              <a:pPr>
                <a:defRPr/>
              </a:pPr>
              <a:t>28</a:t>
            </a:fld>
            <a:endParaRPr lang="en-US" dirty="0"/>
          </a:p>
        </p:txBody>
      </p:sp>
    </p:spTree>
    <p:extLst>
      <p:ext uri="{BB962C8B-B14F-4D97-AF65-F5344CB8AC3E}">
        <p14:creationId xmlns:p14="http://schemas.microsoft.com/office/powerpoint/2010/main" val="3880641779"/>
      </p:ext>
    </p:extLst>
  </p:cSld>
  <p:clrMapOvr>
    <a:masterClrMapping/>
  </p:clrMapOvr>
  <p:transition spd="slow">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a:t>
            </a:r>
            <a:r>
              <a:rPr lang="en-GB" b="0" dirty="0"/>
              <a:t>mployee direct </a:t>
            </a:r>
            <a:r>
              <a:rPr lang="en-GB" dirty="0"/>
              <a:t>P</a:t>
            </a:r>
            <a:r>
              <a:rPr lang="en-GB" b="0" dirty="0"/>
              <a:t>articipation </a:t>
            </a:r>
            <a:r>
              <a:rPr lang="en-GB" dirty="0"/>
              <a:t>O</a:t>
            </a:r>
            <a:r>
              <a:rPr lang="en-GB" b="0" dirty="0"/>
              <a:t>rganisational </a:t>
            </a:r>
            <a:r>
              <a:rPr lang="en-GB" dirty="0"/>
              <a:t>C</a:t>
            </a:r>
            <a:r>
              <a:rPr lang="en-GB" b="0" dirty="0"/>
              <a:t>hange </a:t>
            </a:r>
            <a:r>
              <a:rPr lang="en-GB" dirty="0"/>
              <a:t>(EPOC)</a:t>
            </a:r>
          </a:p>
        </p:txBody>
      </p:sp>
      <p:sp>
        <p:nvSpPr>
          <p:cNvPr id="3" name="Content Placeholder 2"/>
          <p:cNvSpPr>
            <a:spLocks noGrp="1"/>
          </p:cNvSpPr>
          <p:nvPr>
            <p:ph idx="1"/>
          </p:nvPr>
        </p:nvSpPr>
        <p:spPr>
          <a:xfrm>
            <a:off x="1179442" y="1676400"/>
            <a:ext cx="10402957" cy="4572000"/>
          </a:xfrm>
        </p:spPr>
        <p:txBody>
          <a:bodyPr/>
          <a:lstStyle/>
          <a:p>
            <a:pPr marL="0" indent="0">
              <a:buNone/>
            </a:pPr>
            <a:r>
              <a:rPr lang="en-GB" b="1" dirty="0">
                <a:solidFill>
                  <a:schemeClr val="accent5">
                    <a:lumMod val="25000"/>
                  </a:schemeClr>
                </a:solidFill>
              </a:rPr>
              <a:t>Publications</a:t>
            </a:r>
          </a:p>
          <a:p>
            <a:pPr>
              <a:buClr>
                <a:srgbClr val="800000"/>
              </a:buClr>
              <a:buSzPct val="90000"/>
              <a:buFont typeface="Courier New"/>
              <a:buChar char="o"/>
            </a:pPr>
            <a:r>
              <a:rPr lang="en-US" sz="2600" b="1" i="1" dirty="0">
                <a:solidFill>
                  <a:schemeClr val="accent5">
                    <a:lumMod val="25000"/>
                  </a:schemeClr>
                </a:solidFill>
                <a:latin typeface="Arial Black" panose="020B0A04020102020204" pitchFamily="34" charset="0"/>
              </a:rPr>
              <a:t>Direct participation in the social public services </a:t>
            </a:r>
            <a:r>
              <a:rPr lang="en-US" sz="2600" b="1" dirty="0">
                <a:solidFill>
                  <a:schemeClr val="accent5">
                    <a:lumMod val="25000"/>
                  </a:schemeClr>
                </a:solidFill>
                <a:latin typeface="Arial Black" panose="020B0A04020102020204" pitchFamily="34" charset="0"/>
              </a:rPr>
              <a:t>(1998)</a:t>
            </a:r>
            <a:r>
              <a:rPr lang="en-US" sz="2600" b="1" i="1" dirty="0">
                <a:solidFill>
                  <a:schemeClr val="accent5">
                    <a:lumMod val="25000"/>
                  </a:schemeClr>
                </a:solidFill>
                <a:latin typeface="Arial Black" panose="020B0A04020102020204" pitchFamily="34" charset="0"/>
              </a:rPr>
              <a:t>  </a:t>
            </a:r>
            <a:endParaRPr lang="en-US" sz="2600" b="1" dirty="0">
              <a:solidFill>
                <a:schemeClr val="accent5">
                  <a:lumMod val="25000"/>
                </a:schemeClr>
              </a:solidFill>
              <a:latin typeface="Arial Black" panose="020B0A04020102020204" pitchFamily="34" charset="0"/>
            </a:endParaRPr>
          </a:p>
          <a:p>
            <a:pPr>
              <a:buClr>
                <a:srgbClr val="800000"/>
              </a:buClr>
              <a:buSzPct val="90000"/>
              <a:buFont typeface="Courier New"/>
              <a:buChar char="o"/>
            </a:pPr>
            <a:r>
              <a:rPr lang="en-US" sz="2600" b="1" i="1" dirty="0">
                <a:solidFill>
                  <a:schemeClr val="accent5">
                    <a:lumMod val="25000"/>
                  </a:schemeClr>
                </a:solidFill>
                <a:latin typeface="Arial Black" panose="020B0A04020102020204" pitchFamily="34" charset="0"/>
              </a:rPr>
              <a:t>Useful but unused - Group Work in Europe </a:t>
            </a:r>
            <a:r>
              <a:rPr lang="en-US" sz="2600" b="1" dirty="0">
                <a:solidFill>
                  <a:schemeClr val="accent5">
                    <a:lumMod val="25000"/>
                  </a:schemeClr>
                </a:solidFill>
                <a:latin typeface="Arial Black" panose="020B0A04020102020204" pitchFamily="34" charset="0"/>
              </a:rPr>
              <a:t>(1999)</a:t>
            </a:r>
            <a:r>
              <a:rPr lang="en-US" sz="2600" b="1" i="1" dirty="0">
                <a:solidFill>
                  <a:schemeClr val="accent5">
                    <a:lumMod val="25000"/>
                  </a:schemeClr>
                </a:solidFill>
                <a:latin typeface="Arial Black" panose="020B0A04020102020204" pitchFamily="34" charset="0"/>
              </a:rPr>
              <a:t>  </a:t>
            </a:r>
            <a:endParaRPr lang="en-US" sz="2600" b="1" dirty="0">
              <a:solidFill>
                <a:schemeClr val="accent5">
                  <a:lumMod val="25000"/>
                </a:schemeClr>
              </a:solidFill>
              <a:latin typeface="Arial Black" panose="020B0A04020102020204" pitchFamily="34" charset="0"/>
            </a:endParaRPr>
          </a:p>
          <a:p>
            <a:pPr>
              <a:buClr>
                <a:srgbClr val="800000"/>
              </a:buClr>
              <a:buSzPct val="90000"/>
              <a:buFont typeface="Courier New"/>
              <a:buChar char="o"/>
            </a:pPr>
            <a:r>
              <a:rPr lang="en-US" sz="2600" b="1" i="1" dirty="0">
                <a:solidFill>
                  <a:schemeClr val="accent5">
                    <a:lumMod val="25000"/>
                  </a:schemeClr>
                </a:solidFill>
                <a:latin typeface="Arial Black" panose="020B0A04020102020204" pitchFamily="34" charset="0"/>
              </a:rPr>
              <a:t>Employment through flexibility: Squaring the circle? </a:t>
            </a:r>
            <a:r>
              <a:rPr lang="en-US" sz="2600" b="1" dirty="0">
                <a:solidFill>
                  <a:schemeClr val="accent5">
                    <a:lumMod val="25000"/>
                  </a:schemeClr>
                </a:solidFill>
                <a:latin typeface="Arial Black" panose="020B0A04020102020204" pitchFamily="34" charset="0"/>
              </a:rPr>
              <a:t>(1999)</a:t>
            </a:r>
            <a:r>
              <a:rPr lang="en-US" sz="2600" b="1" i="1" dirty="0">
                <a:solidFill>
                  <a:schemeClr val="accent5">
                    <a:lumMod val="25000"/>
                  </a:schemeClr>
                </a:solidFill>
                <a:latin typeface="Arial Black" panose="020B0A04020102020204" pitchFamily="34" charset="0"/>
              </a:rPr>
              <a:t>  </a:t>
            </a:r>
            <a:endParaRPr lang="en-US" sz="2600" b="1" dirty="0">
              <a:solidFill>
                <a:schemeClr val="accent5">
                  <a:lumMod val="25000"/>
                </a:schemeClr>
              </a:solidFill>
              <a:latin typeface="Arial Black" panose="020B0A04020102020204" pitchFamily="34" charset="0"/>
            </a:endParaRPr>
          </a:p>
          <a:p>
            <a:pPr>
              <a:buClr>
                <a:srgbClr val="800000"/>
              </a:buClr>
              <a:buSzPct val="90000"/>
              <a:buFont typeface="Courier New"/>
              <a:buChar char="o"/>
            </a:pPr>
            <a:r>
              <a:rPr lang="en-US" sz="2600" b="1" i="1" dirty="0">
                <a:solidFill>
                  <a:schemeClr val="accent5">
                    <a:lumMod val="25000"/>
                  </a:schemeClr>
                </a:solidFill>
                <a:latin typeface="Arial Black" panose="020B0A04020102020204" pitchFamily="34" charset="0"/>
              </a:rPr>
              <a:t>Participating on equal terms? The gender dimensions of direct participation in organizational change  </a:t>
            </a:r>
          </a:p>
          <a:p>
            <a:pPr>
              <a:buClr>
                <a:srgbClr val="800000"/>
              </a:buClr>
              <a:buSzPct val="90000"/>
              <a:buFont typeface="Courier New"/>
              <a:buChar char="o"/>
            </a:pPr>
            <a:r>
              <a:rPr lang="en-US" sz="2600" b="1" i="1" dirty="0">
                <a:solidFill>
                  <a:schemeClr val="accent5">
                    <a:lumMod val="25000"/>
                  </a:schemeClr>
                </a:solidFill>
                <a:latin typeface="Arial Black" panose="020B0A04020102020204" pitchFamily="34" charset="0"/>
              </a:rPr>
              <a:t>Direct participation and the modernisation of work organisation </a:t>
            </a:r>
            <a:r>
              <a:rPr lang="en-US" sz="2600" b="1" dirty="0">
                <a:solidFill>
                  <a:schemeClr val="accent5">
                    <a:lumMod val="25000"/>
                  </a:schemeClr>
                </a:solidFill>
                <a:latin typeface="Arial Black" panose="020B0A04020102020204" pitchFamily="34" charset="0"/>
              </a:rPr>
              <a:t>(2000) </a:t>
            </a:r>
          </a:p>
          <a:p>
            <a:pPr marL="0" indent="0">
              <a:buNone/>
            </a:pPr>
            <a:endParaRPr lang="en-GB" dirty="0"/>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6" name="Slide Number Placeholder 5">
            <a:extLst>
              <a:ext uri="{FF2B5EF4-FFF2-40B4-BE49-F238E27FC236}">
                <a16:creationId xmlns:a16="http://schemas.microsoft.com/office/drawing/2014/main" id="{7A08DD9C-AE60-4ECD-8D24-8EA244FE4551}"/>
              </a:ext>
            </a:extLst>
          </p:cNvPr>
          <p:cNvSpPr>
            <a:spLocks noGrp="1"/>
          </p:cNvSpPr>
          <p:nvPr>
            <p:ph type="sldNum" sz="quarter" idx="12"/>
          </p:nvPr>
        </p:nvSpPr>
        <p:spPr/>
        <p:txBody>
          <a:bodyPr/>
          <a:lstStyle/>
          <a:p>
            <a:pPr>
              <a:defRPr/>
            </a:pPr>
            <a:fld id="{5A9D57D9-CA36-014C-BC6C-93AE935AD9D6}" type="slidenum">
              <a:rPr lang="en-US" smtClean="0"/>
              <a:pPr>
                <a:defRPr/>
              </a:pPr>
              <a:t>29</a:t>
            </a:fld>
            <a:endParaRPr lang="en-US" dirty="0"/>
          </a:p>
        </p:txBody>
      </p:sp>
    </p:spTree>
    <p:extLst>
      <p:ext uri="{BB962C8B-B14F-4D97-AF65-F5344CB8AC3E}">
        <p14:creationId xmlns:p14="http://schemas.microsoft.com/office/powerpoint/2010/main" val="3251496358"/>
      </p:ext>
    </p:extLst>
  </p:cSld>
  <p:clrMapOvr>
    <a:masterClrMapping/>
  </p:clrMapOvr>
  <p:transition spd="slow">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43DEA-F4BC-4B1F-9FB0-C4CAC62D1A2F}"/>
              </a:ext>
            </a:extLst>
          </p:cNvPr>
          <p:cNvSpPr>
            <a:spLocks noGrp="1"/>
          </p:cNvSpPr>
          <p:nvPr>
            <p:ph type="title"/>
          </p:nvPr>
        </p:nvSpPr>
        <p:spPr/>
        <p:txBody>
          <a:bodyPr/>
          <a:lstStyle/>
          <a:p>
            <a:pPr algn="ctr"/>
            <a:r>
              <a:rPr lang="en-IE" sz="4000" dirty="0"/>
              <a:t>WORKPLACE INVOLVEMENT</a:t>
            </a:r>
          </a:p>
        </p:txBody>
      </p:sp>
      <p:sp>
        <p:nvSpPr>
          <p:cNvPr id="3" name="Content Placeholder 2">
            <a:extLst>
              <a:ext uri="{FF2B5EF4-FFF2-40B4-BE49-F238E27FC236}">
                <a16:creationId xmlns:a16="http://schemas.microsoft.com/office/drawing/2014/main" id="{B4603EBE-AFF1-4E3E-81C0-3C0B7A3DF0B3}"/>
              </a:ext>
            </a:extLst>
          </p:cNvPr>
          <p:cNvSpPr>
            <a:spLocks noGrp="1"/>
          </p:cNvSpPr>
          <p:nvPr>
            <p:ph idx="1"/>
          </p:nvPr>
        </p:nvSpPr>
        <p:spPr>
          <a:xfrm>
            <a:off x="1331494" y="1524000"/>
            <a:ext cx="10058401" cy="4724400"/>
          </a:xfrm>
        </p:spPr>
        <p:txBody>
          <a:bodyPr/>
          <a:lstStyle/>
          <a:p>
            <a:pPr marL="0" indent="0" algn="ctr">
              <a:lnSpc>
                <a:spcPct val="150000"/>
              </a:lnSpc>
              <a:spcBef>
                <a:spcPts val="600"/>
              </a:spcBef>
              <a:buNone/>
            </a:pPr>
            <a:r>
              <a:rPr lang="en-IE" sz="4000" b="1" u="sng" dirty="0">
                <a:solidFill>
                  <a:srgbClr val="002060"/>
                </a:solidFill>
                <a:latin typeface="Arial Black" panose="020B0A04020102020204" pitchFamily="34" charset="0"/>
              </a:rPr>
              <a:t>Three Components</a:t>
            </a:r>
            <a:r>
              <a:rPr lang="en-IE" sz="4000" dirty="0">
                <a:solidFill>
                  <a:srgbClr val="002060"/>
                </a:solidFill>
                <a:latin typeface="Arial Black" panose="020B0A04020102020204" pitchFamily="34" charset="0"/>
              </a:rPr>
              <a:t>:</a:t>
            </a:r>
          </a:p>
          <a:p>
            <a:pPr marL="0" indent="0">
              <a:lnSpc>
                <a:spcPct val="150000"/>
              </a:lnSpc>
              <a:spcBef>
                <a:spcPts val="600"/>
              </a:spcBef>
              <a:buNone/>
            </a:pPr>
            <a:r>
              <a:rPr lang="en-IE" sz="4000" dirty="0">
                <a:solidFill>
                  <a:srgbClr val="002060"/>
                </a:solidFill>
                <a:latin typeface="Arial Black" panose="020B0A04020102020204" pitchFamily="34" charset="0"/>
              </a:rPr>
              <a:t>	Representative participation </a:t>
            </a:r>
          </a:p>
          <a:p>
            <a:pPr marL="0" indent="0">
              <a:lnSpc>
                <a:spcPct val="150000"/>
              </a:lnSpc>
              <a:spcBef>
                <a:spcPts val="600"/>
              </a:spcBef>
              <a:buNone/>
            </a:pPr>
            <a:r>
              <a:rPr lang="en-IE" sz="4000" dirty="0">
                <a:solidFill>
                  <a:srgbClr val="002060"/>
                </a:solidFill>
                <a:latin typeface="Arial Black" panose="020B0A04020102020204" pitchFamily="34" charset="0"/>
              </a:rPr>
              <a:t>		  Financial participation </a:t>
            </a:r>
          </a:p>
          <a:p>
            <a:pPr marL="0" indent="0">
              <a:lnSpc>
                <a:spcPct val="150000"/>
              </a:lnSpc>
              <a:spcBef>
                <a:spcPts val="600"/>
              </a:spcBef>
              <a:buNone/>
            </a:pPr>
            <a:r>
              <a:rPr lang="en-IE" sz="4000" dirty="0">
                <a:solidFill>
                  <a:srgbClr val="002060"/>
                </a:solidFill>
                <a:latin typeface="Arial Black" panose="020B0A04020102020204" pitchFamily="34" charset="0"/>
              </a:rPr>
              <a:t>				Direct participation</a:t>
            </a:r>
          </a:p>
        </p:txBody>
      </p:sp>
      <p:sp>
        <p:nvSpPr>
          <p:cNvPr id="4" name="Footer Placeholder 3">
            <a:extLst>
              <a:ext uri="{FF2B5EF4-FFF2-40B4-BE49-F238E27FC236}">
                <a16:creationId xmlns:a16="http://schemas.microsoft.com/office/drawing/2014/main" id="{9963B530-32E2-45C2-88F0-F03767EC394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24F1F2F4-3630-4DB0-8ED8-84C452B85372}"/>
              </a:ext>
            </a:extLst>
          </p:cNvPr>
          <p:cNvSpPr>
            <a:spLocks noGrp="1"/>
          </p:cNvSpPr>
          <p:nvPr>
            <p:ph type="sldNum" sz="quarter" idx="12"/>
          </p:nvPr>
        </p:nvSpPr>
        <p:spPr/>
        <p:txBody>
          <a:bodyPr/>
          <a:lstStyle/>
          <a:p>
            <a:pPr>
              <a:defRPr/>
            </a:pPr>
            <a:fld id="{5A9D57D9-CA36-014C-BC6C-93AE935AD9D6}" type="slidenum">
              <a:rPr lang="en-US" smtClean="0"/>
              <a:pPr>
                <a:defRPr/>
              </a:pPr>
              <a:t>3</a:t>
            </a:fld>
            <a:endParaRPr lang="en-US" dirty="0"/>
          </a:p>
        </p:txBody>
      </p:sp>
    </p:spTree>
    <p:extLst>
      <p:ext uri="{BB962C8B-B14F-4D97-AF65-F5344CB8AC3E}">
        <p14:creationId xmlns:p14="http://schemas.microsoft.com/office/powerpoint/2010/main" val="425398517"/>
      </p:ext>
    </p:extLst>
  </p:cSld>
  <p:clrMapOvr>
    <a:masterClrMapping/>
  </p:clrMapOvr>
  <p:transition spd="slow">
    <p:check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AC87-8185-4172-A546-5B4387440C2B}"/>
              </a:ext>
            </a:extLst>
          </p:cNvPr>
          <p:cNvSpPr>
            <a:spLocks noGrp="1"/>
          </p:cNvSpPr>
          <p:nvPr>
            <p:ph type="title"/>
          </p:nvPr>
        </p:nvSpPr>
        <p:spPr/>
        <p:txBody>
          <a:bodyPr/>
          <a:lstStyle/>
          <a:p>
            <a:pPr algn="ctr"/>
            <a:r>
              <a:rPr lang="en-IE" sz="3400" dirty="0"/>
              <a:t>European Workplace Innovation Network (EUWIN)</a:t>
            </a:r>
          </a:p>
        </p:txBody>
      </p:sp>
      <p:sp>
        <p:nvSpPr>
          <p:cNvPr id="3" name="Content Placeholder 2">
            <a:extLst>
              <a:ext uri="{FF2B5EF4-FFF2-40B4-BE49-F238E27FC236}">
                <a16:creationId xmlns:a16="http://schemas.microsoft.com/office/drawing/2014/main" id="{3CE44245-ABF1-46B7-847F-C9940CFCEBE0}"/>
              </a:ext>
            </a:extLst>
          </p:cNvPr>
          <p:cNvSpPr>
            <a:spLocks noGrp="1"/>
          </p:cNvSpPr>
          <p:nvPr>
            <p:ph idx="1"/>
          </p:nvPr>
        </p:nvSpPr>
        <p:spPr>
          <a:xfrm>
            <a:off x="914400" y="1524000"/>
            <a:ext cx="10668000" cy="4724400"/>
          </a:xfrm>
        </p:spPr>
        <p:txBody>
          <a:bodyPr/>
          <a:lstStyle/>
          <a:p>
            <a:pPr>
              <a:buClr>
                <a:srgbClr val="C00000"/>
              </a:buClr>
              <a:buSzPct val="90000"/>
              <a:buFont typeface="Wingdings" panose="05000000000000000000" pitchFamily="2" charset="2"/>
              <a:buChar char="q"/>
            </a:pPr>
            <a:r>
              <a:rPr lang="en-IE" sz="2400" dirty="0">
                <a:solidFill>
                  <a:srgbClr val="002060"/>
                </a:solidFill>
                <a:latin typeface="Arial Black" panose="020B0A04020102020204" pitchFamily="34" charset="0"/>
              </a:rPr>
              <a:t>… is a Europe-wide learning network set up by the European Commission to improve the performance of organisations and the quality of jobs in a sustainable way.  It:</a:t>
            </a:r>
          </a:p>
          <a:p>
            <a:pPr lvl="1">
              <a:buClr>
                <a:srgbClr val="C00000"/>
              </a:buClr>
              <a:buSzPct val="90000"/>
              <a:buFont typeface="Wingdings" panose="05000000000000000000" pitchFamily="2" charset="2"/>
              <a:buChar char="q"/>
            </a:pPr>
            <a:r>
              <a:rPr lang="en-IE" sz="2400" dirty="0">
                <a:solidFill>
                  <a:srgbClr val="002060"/>
                </a:solidFill>
                <a:latin typeface="Arial Black" panose="020B0A04020102020204" pitchFamily="34" charset="0"/>
              </a:rPr>
              <a:t> Disseminates evidence on the benefits of modernising the workplace and working conditions</a:t>
            </a:r>
          </a:p>
          <a:p>
            <a:pPr lvl="1">
              <a:buClr>
                <a:srgbClr val="C00000"/>
              </a:buClr>
              <a:buSzPct val="90000"/>
              <a:buFont typeface="Wingdings" panose="05000000000000000000" pitchFamily="2" charset="2"/>
              <a:buChar char="q"/>
            </a:pPr>
            <a:r>
              <a:rPr lang="en-IE" sz="2400" dirty="0">
                <a:solidFill>
                  <a:srgbClr val="002060"/>
                </a:solidFill>
                <a:latin typeface="Arial Black" panose="020B0A04020102020204" pitchFamily="34" charset="0"/>
              </a:rPr>
              <a:t> Focuses on awareness-raising through dedicated regional workshops and social media</a:t>
            </a:r>
          </a:p>
          <a:p>
            <a:pPr lvl="1">
              <a:buClr>
                <a:srgbClr val="C00000"/>
              </a:buClr>
              <a:buSzPct val="90000"/>
              <a:buFont typeface="Wingdings" panose="05000000000000000000" pitchFamily="2" charset="2"/>
              <a:buChar char="q"/>
            </a:pPr>
            <a:r>
              <a:rPr lang="en-IE" sz="2400" dirty="0">
                <a:solidFill>
                  <a:srgbClr val="002060"/>
                </a:solidFill>
                <a:latin typeface="Arial Black" panose="020B0A04020102020204" pitchFamily="34" charset="0"/>
              </a:rPr>
              <a:t> Provides a valuable resource for managers and employee representatives through its </a:t>
            </a:r>
            <a:r>
              <a:rPr lang="en-IE" sz="2400" i="1" dirty="0">
                <a:solidFill>
                  <a:srgbClr val="002060"/>
                </a:solidFill>
                <a:latin typeface="Arial Black" panose="020B0A04020102020204" pitchFamily="34" charset="0"/>
              </a:rPr>
              <a:t>Knowledge Bank</a:t>
            </a:r>
          </a:p>
          <a:p>
            <a:pPr lvl="1">
              <a:buClr>
                <a:srgbClr val="C00000"/>
              </a:buClr>
              <a:buSzPct val="90000"/>
              <a:buFont typeface="Wingdings" panose="05000000000000000000" pitchFamily="2" charset="2"/>
              <a:buChar char="q"/>
            </a:pPr>
            <a:r>
              <a:rPr lang="en-IE" sz="2400" dirty="0">
                <a:solidFill>
                  <a:srgbClr val="002060"/>
                </a:solidFill>
                <a:latin typeface="Arial Black" panose="020B0A04020102020204" pitchFamily="34" charset="0"/>
              </a:rPr>
              <a:t> Is open to practitioners, social partners, policymakers, representatives of intermediary organisations and anyone with an interest in the workplace.</a:t>
            </a:r>
          </a:p>
          <a:p>
            <a:endParaRPr lang="en-IE" dirty="0"/>
          </a:p>
        </p:txBody>
      </p:sp>
      <p:sp>
        <p:nvSpPr>
          <p:cNvPr id="4" name="Footer Placeholder 3">
            <a:extLst>
              <a:ext uri="{FF2B5EF4-FFF2-40B4-BE49-F238E27FC236}">
                <a16:creationId xmlns:a16="http://schemas.microsoft.com/office/drawing/2014/main" id="{705055A6-8032-48C3-9CEF-F885F85C9C04}"/>
              </a:ext>
            </a:extLst>
          </p:cNvPr>
          <p:cNvSpPr>
            <a:spLocks noGrp="1"/>
          </p:cNvSpPr>
          <p:nvPr>
            <p:ph type="ftr" sz="quarter" idx="11"/>
          </p:nvPr>
        </p:nvSpPr>
        <p:spPr/>
        <p:txBody>
          <a:bodyPr/>
          <a:lstStyle/>
          <a:p>
            <a:pPr>
              <a:defRPr/>
            </a:pPr>
            <a:r>
              <a:rPr lang="en-US"/>
              <a:t>DIRECT project - Bulgarian National Seminar 6 June 2018</a:t>
            </a:r>
            <a:endParaRPr lang="en-US" dirty="0"/>
          </a:p>
        </p:txBody>
      </p:sp>
      <p:sp>
        <p:nvSpPr>
          <p:cNvPr id="6" name="Slide Number Placeholder 5">
            <a:extLst>
              <a:ext uri="{FF2B5EF4-FFF2-40B4-BE49-F238E27FC236}">
                <a16:creationId xmlns:a16="http://schemas.microsoft.com/office/drawing/2014/main" id="{6302B21E-D580-44D4-BB08-E8A44DB62694}"/>
              </a:ext>
            </a:extLst>
          </p:cNvPr>
          <p:cNvSpPr>
            <a:spLocks noGrp="1"/>
          </p:cNvSpPr>
          <p:nvPr>
            <p:ph type="sldNum" sz="quarter" idx="12"/>
          </p:nvPr>
        </p:nvSpPr>
        <p:spPr/>
        <p:txBody>
          <a:bodyPr/>
          <a:lstStyle/>
          <a:p>
            <a:pPr>
              <a:defRPr/>
            </a:pPr>
            <a:fld id="{5A9D57D9-CA36-014C-BC6C-93AE935AD9D6}" type="slidenum">
              <a:rPr lang="en-US" smtClean="0"/>
              <a:pPr>
                <a:defRPr/>
              </a:pPr>
              <a:t>30</a:t>
            </a:fld>
            <a:endParaRPr lang="en-US" dirty="0"/>
          </a:p>
        </p:txBody>
      </p:sp>
    </p:spTree>
    <p:extLst>
      <p:ext uri="{BB962C8B-B14F-4D97-AF65-F5344CB8AC3E}">
        <p14:creationId xmlns:p14="http://schemas.microsoft.com/office/powerpoint/2010/main" val="1248134605"/>
      </p:ext>
    </p:extLst>
  </p:cSld>
  <p:clrMapOvr>
    <a:masterClrMapping/>
  </p:clrMapOvr>
  <p:transition spd="slow">
    <p:check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1C3C0-AFF1-4B96-80E5-A26899960942}"/>
              </a:ext>
            </a:extLst>
          </p:cNvPr>
          <p:cNvSpPr>
            <a:spLocks noGrp="1"/>
          </p:cNvSpPr>
          <p:nvPr>
            <p:ph type="title"/>
          </p:nvPr>
        </p:nvSpPr>
        <p:spPr/>
        <p:txBody>
          <a:bodyPr/>
          <a:lstStyle/>
          <a:p>
            <a:pPr algn="ctr"/>
            <a:r>
              <a:rPr lang="en-IE" sz="3400" dirty="0">
                <a:solidFill>
                  <a:srgbClr val="360096"/>
                </a:solidFill>
              </a:rPr>
              <a:t>European Workplace Innovation Network (EUWIN)</a:t>
            </a:r>
            <a:endParaRPr lang="en-IE" dirty="0"/>
          </a:p>
        </p:txBody>
      </p:sp>
      <p:sp>
        <p:nvSpPr>
          <p:cNvPr id="3" name="Content Placeholder 2">
            <a:extLst>
              <a:ext uri="{FF2B5EF4-FFF2-40B4-BE49-F238E27FC236}">
                <a16:creationId xmlns:a16="http://schemas.microsoft.com/office/drawing/2014/main" id="{B29AECBC-644C-4CF6-A9CF-BE419BD1F228}"/>
              </a:ext>
            </a:extLst>
          </p:cNvPr>
          <p:cNvSpPr>
            <a:spLocks noGrp="1"/>
          </p:cNvSpPr>
          <p:nvPr>
            <p:ph idx="1"/>
          </p:nvPr>
        </p:nvSpPr>
        <p:spPr>
          <a:xfrm>
            <a:off x="914400" y="1524000"/>
            <a:ext cx="10668000" cy="4724400"/>
          </a:xfrm>
        </p:spPr>
        <p:txBody>
          <a:bodyPr/>
          <a:lstStyle/>
          <a:p>
            <a:pPr marL="0" indent="0">
              <a:buNone/>
            </a:pPr>
            <a:r>
              <a:rPr lang="en-IE" sz="2600" i="1" dirty="0">
                <a:solidFill>
                  <a:srgbClr val="002060"/>
                </a:solidFill>
                <a:latin typeface="Arial Black" panose="020B0A04020102020204" pitchFamily="34" charset="0"/>
              </a:rPr>
              <a:t>Workplace innovation can mean many things such as: </a:t>
            </a:r>
          </a:p>
          <a:p>
            <a:pPr lvl="4">
              <a:buClr>
                <a:srgbClr val="FF0000"/>
              </a:buClr>
              <a:buSzPct val="90000"/>
              <a:buFont typeface="Wingdings" panose="05000000000000000000" pitchFamily="2" charset="2"/>
              <a:buChar char="Ø"/>
            </a:pPr>
            <a:r>
              <a:rPr lang="en-IE" sz="2400" i="1" dirty="0">
                <a:solidFill>
                  <a:srgbClr val="002060"/>
                </a:solidFill>
                <a:latin typeface="Arial Black" panose="020B0A04020102020204" pitchFamily="34" charset="0"/>
              </a:rPr>
              <a:t>  A change in business structure</a:t>
            </a:r>
          </a:p>
          <a:p>
            <a:pPr lvl="4">
              <a:buClr>
                <a:srgbClr val="FF0000"/>
              </a:buClr>
              <a:buSzPct val="90000"/>
              <a:buFont typeface="Wingdings" panose="05000000000000000000" pitchFamily="2" charset="2"/>
              <a:buChar char="Ø"/>
            </a:pPr>
            <a:r>
              <a:rPr lang="en-IE" sz="2400" i="1" dirty="0">
                <a:solidFill>
                  <a:srgbClr val="002060"/>
                </a:solidFill>
                <a:latin typeface="Arial Black" panose="020B0A04020102020204" pitchFamily="34" charset="0"/>
              </a:rPr>
              <a:t>  HR management, </a:t>
            </a:r>
          </a:p>
          <a:p>
            <a:pPr lvl="4">
              <a:buClr>
                <a:srgbClr val="FF0000"/>
              </a:buClr>
              <a:buSzPct val="90000"/>
              <a:buFont typeface="Wingdings" panose="05000000000000000000" pitchFamily="2" charset="2"/>
              <a:buChar char="Ø"/>
            </a:pPr>
            <a:r>
              <a:rPr lang="en-IE" sz="2400" i="1" dirty="0">
                <a:solidFill>
                  <a:srgbClr val="002060"/>
                </a:solidFill>
                <a:latin typeface="Arial Black" panose="020B0A04020102020204" pitchFamily="34" charset="0"/>
              </a:rPr>
              <a:t>  Relationships with clients and suppliers, </a:t>
            </a:r>
          </a:p>
          <a:p>
            <a:pPr lvl="4">
              <a:buClr>
                <a:srgbClr val="FF0000"/>
              </a:buClr>
              <a:buSzPct val="90000"/>
              <a:buFont typeface="Wingdings" panose="05000000000000000000" pitchFamily="2" charset="2"/>
              <a:buChar char="Ø"/>
            </a:pPr>
            <a:r>
              <a:rPr lang="en-IE" sz="2400" i="1" dirty="0">
                <a:solidFill>
                  <a:srgbClr val="002060"/>
                </a:solidFill>
                <a:latin typeface="Arial Black" panose="020B0A04020102020204" pitchFamily="34" charset="0"/>
              </a:rPr>
              <a:t>  The work environment itself. </a:t>
            </a:r>
          </a:p>
          <a:p>
            <a:pPr marL="0" indent="0" algn="ctr">
              <a:buNone/>
            </a:pPr>
            <a:r>
              <a:rPr lang="en-IE" sz="2600" i="1" dirty="0">
                <a:solidFill>
                  <a:srgbClr val="002060"/>
                </a:solidFill>
                <a:latin typeface="Arial Black" panose="020B0A04020102020204" pitchFamily="34" charset="0"/>
              </a:rPr>
              <a:t>It improves motivation and working conditions for employees, which leads to increased labour productivity, innovation capability, market resilience,                        and overall business competitiveness</a:t>
            </a:r>
          </a:p>
          <a:p>
            <a:pPr marL="0" indent="0" algn="ctr">
              <a:buNone/>
            </a:pPr>
            <a:r>
              <a:rPr lang="en-IE" sz="2000" dirty="0">
                <a:solidFill>
                  <a:srgbClr val="002060"/>
                </a:solidFill>
                <a:latin typeface="Arial Black" panose="020B0A04020102020204" pitchFamily="34" charset="0"/>
              </a:rPr>
              <a:t>(EUWIN website)</a:t>
            </a:r>
          </a:p>
        </p:txBody>
      </p:sp>
      <p:sp>
        <p:nvSpPr>
          <p:cNvPr id="4" name="Footer Placeholder 3">
            <a:extLst>
              <a:ext uri="{FF2B5EF4-FFF2-40B4-BE49-F238E27FC236}">
                <a16:creationId xmlns:a16="http://schemas.microsoft.com/office/drawing/2014/main" id="{0C78F726-A7B8-4772-901B-5676BDDC45A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6" name="Slide Number Placeholder 5">
            <a:extLst>
              <a:ext uri="{FF2B5EF4-FFF2-40B4-BE49-F238E27FC236}">
                <a16:creationId xmlns:a16="http://schemas.microsoft.com/office/drawing/2014/main" id="{14219206-5EF6-45B8-B717-47DB855D782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9D57D9-CA36-014C-BC6C-93AE935AD9D6}" type="slidenum">
              <a:rPr kumimoji="0" 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2020511501"/>
      </p:ext>
    </p:extLst>
  </p:cSld>
  <p:clrMapOvr>
    <a:masterClrMapping/>
  </p:clrMapOvr>
  <p:transition spd="slow">
    <p:check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4788AE3-3EF8-48B5-A742-6C7E8F50A1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altLang="en-US" sz="1400" b="0" i="0" u="none" strike="noStrike" kern="1200" cap="none" spc="0" normalizeH="0" baseline="0" noProof="0" dirty="0">
                <a:ln>
                  <a:noFill/>
                </a:ln>
                <a:solidFill>
                  <a:srgbClr val="FFFFFF"/>
                </a:solidFill>
                <a:effectLst/>
                <a:uLnTx/>
                <a:uFillTx/>
                <a:latin typeface="Arial"/>
                <a:ea typeface="+mn-ea"/>
                <a:cs typeface="+mn-cs"/>
              </a:rPr>
              <a:t>DIRECT project - Bulgarian National Seminar 6 June 2018</a:t>
            </a:r>
            <a:endParaRPr kumimoji="0" lang="en-US" altLang="en-US"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TextBox 2">
            <a:extLst>
              <a:ext uri="{FF2B5EF4-FFF2-40B4-BE49-F238E27FC236}">
                <a16:creationId xmlns:a16="http://schemas.microsoft.com/office/drawing/2014/main" id="{38913E48-C27D-4687-A54F-74CCA0DED656}"/>
              </a:ext>
            </a:extLst>
          </p:cNvPr>
          <p:cNvSpPr txBox="1"/>
          <p:nvPr/>
        </p:nvSpPr>
        <p:spPr>
          <a:xfrm>
            <a:off x="3794501" y="2012085"/>
            <a:ext cx="46029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6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rPr>
              <a:t>QUESTIONS?? </a:t>
            </a:r>
          </a:p>
        </p:txBody>
      </p:sp>
      <p:sp>
        <p:nvSpPr>
          <p:cNvPr id="4" name="Slide Number Placeholder 3">
            <a:extLst>
              <a:ext uri="{FF2B5EF4-FFF2-40B4-BE49-F238E27FC236}">
                <a16:creationId xmlns:a16="http://schemas.microsoft.com/office/drawing/2014/main" id="{A6FB2F88-8B9A-412A-AD39-63D83B229E01}"/>
              </a:ext>
            </a:extLst>
          </p:cNvPr>
          <p:cNvSpPr>
            <a:spLocks noGrp="1"/>
          </p:cNvSpPr>
          <p:nvPr>
            <p:ph type="sldNum" sz="quarter" idx="12"/>
          </p:nvPr>
        </p:nvSpPr>
        <p:spPr/>
        <p:txBody>
          <a:bodyPr/>
          <a:lstStyle/>
          <a:p>
            <a:fld id="{8A42BCD7-784E-48F1-A1D1-F4FF326A0659}" type="slidenum">
              <a:rPr lang="en-US" altLang="en-US" smtClean="0"/>
              <a:pPr/>
              <a:t>32</a:t>
            </a:fld>
            <a:endParaRPr lang="en-US" altLang="en-US" dirty="0"/>
          </a:p>
        </p:txBody>
      </p:sp>
      <p:sp>
        <p:nvSpPr>
          <p:cNvPr id="5" name="Rectangle 4">
            <a:extLst>
              <a:ext uri="{FF2B5EF4-FFF2-40B4-BE49-F238E27FC236}">
                <a16:creationId xmlns:a16="http://schemas.microsoft.com/office/drawing/2014/main" id="{48F28BF3-E8E2-438C-9CE9-0581F65622C0}"/>
              </a:ext>
            </a:extLst>
          </p:cNvPr>
          <p:cNvSpPr/>
          <p:nvPr/>
        </p:nvSpPr>
        <p:spPr>
          <a:xfrm>
            <a:off x="1270000" y="3922586"/>
            <a:ext cx="7449930" cy="461665"/>
          </a:xfrm>
          <a:prstGeom prst="rect">
            <a:avLst/>
          </a:prstGeom>
        </p:spPr>
        <p:txBody>
          <a:bodyPr wrap="square">
            <a:spAutoFit/>
          </a:bodyPr>
          <a:lstStyle/>
          <a:p>
            <a:pPr lvl="0"/>
            <a:r>
              <a:rPr lang="en-IE" sz="2400" u="sng" dirty="0">
                <a:solidFill>
                  <a:srgbClr val="002060"/>
                </a:solidFill>
                <a:latin typeface="Arial Black" panose="020B0A04020102020204" pitchFamily="34" charset="0"/>
              </a:rPr>
              <a:t>European Commission website for EUWIN</a:t>
            </a:r>
            <a:r>
              <a:rPr lang="en-IE" sz="2400" dirty="0">
                <a:solidFill>
                  <a:srgbClr val="002060"/>
                </a:solidFill>
                <a:latin typeface="Arial Black" panose="020B0A04020102020204" pitchFamily="34" charset="0"/>
              </a:rPr>
              <a:t>:</a:t>
            </a:r>
          </a:p>
        </p:txBody>
      </p:sp>
      <p:sp>
        <p:nvSpPr>
          <p:cNvPr id="6" name="Rectangle 5">
            <a:extLst>
              <a:ext uri="{FF2B5EF4-FFF2-40B4-BE49-F238E27FC236}">
                <a16:creationId xmlns:a16="http://schemas.microsoft.com/office/drawing/2014/main" id="{81FB6C55-24EE-4E5F-BEEA-B49897177145}"/>
              </a:ext>
            </a:extLst>
          </p:cNvPr>
          <p:cNvSpPr/>
          <p:nvPr/>
        </p:nvSpPr>
        <p:spPr>
          <a:xfrm>
            <a:off x="1269999" y="4561528"/>
            <a:ext cx="9782313" cy="461665"/>
          </a:xfrm>
          <a:prstGeom prst="rect">
            <a:avLst/>
          </a:prstGeom>
        </p:spPr>
        <p:txBody>
          <a:bodyPr wrap="square">
            <a:spAutoFit/>
          </a:bodyPr>
          <a:lstStyle/>
          <a:p>
            <a:pPr lvl="0"/>
            <a:r>
              <a:rPr lang="en-IE" sz="2400" dirty="0">
                <a:solidFill>
                  <a:srgbClr val="BDCEFF">
                    <a:lumMod val="25000"/>
                  </a:srgbClr>
                </a:solidFill>
                <a:latin typeface="Arial Black" panose="020B0A04020102020204" pitchFamily="34" charset="0"/>
              </a:rPr>
              <a:t>http://ec.europa.eu/social/main.jsp?catId=480&amp;langId=en</a:t>
            </a:r>
          </a:p>
        </p:txBody>
      </p:sp>
    </p:spTree>
    <p:extLst>
      <p:ext uri="{BB962C8B-B14F-4D97-AF65-F5344CB8AC3E}">
        <p14:creationId xmlns:p14="http://schemas.microsoft.com/office/powerpoint/2010/main" val="791928689"/>
      </p:ext>
    </p:extLst>
  </p:cSld>
  <p:clrMapOvr>
    <a:masterClrMapping/>
  </p:clrMapOvr>
  <p:transition spd="slow">
    <p:check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162856-F143-43E5-8AD4-05CE9B4873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 name="TextBox 2">
            <a:extLst>
              <a:ext uri="{FF2B5EF4-FFF2-40B4-BE49-F238E27FC236}">
                <a16:creationId xmlns:a16="http://schemas.microsoft.com/office/drawing/2014/main" id="{26CD7670-1AE8-4EDB-BA32-F9602A4FE3F9}"/>
              </a:ext>
            </a:extLst>
          </p:cNvPr>
          <p:cNvSpPr txBox="1"/>
          <p:nvPr/>
        </p:nvSpPr>
        <p:spPr>
          <a:xfrm>
            <a:off x="1187117" y="655999"/>
            <a:ext cx="93846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200" b="1" i="0" u="none" strike="noStrike" kern="1200" cap="none" spc="0" normalizeH="0" baseline="0" noProof="0" dirty="0">
                <a:ln>
                  <a:noFill/>
                </a:ln>
                <a:solidFill>
                  <a:srgbClr val="002060"/>
                </a:solidFill>
                <a:effectLst/>
                <a:uLnTx/>
                <a:uFillTx/>
                <a:latin typeface="Arial"/>
                <a:ea typeface="ＭＳ Ｐゴシック"/>
                <a:cs typeface="+mn-cs"/>
              </a:rPr>
              <a:t>EUROPEAN COMMISSION FUNDED PROJECTS</a:t>
            </a:r>
          </a:p>
        </p:txBody>
      </p:sp>
      <p:pic>
        <p:nvPicPr>
          <p:cNvPr id="2050" name="Picture 2" descr="Logo_Informa_ok">
            <a:extLst>
              <a:ext uri="{FF2B5EF4-FFF2-40B4-BE49-F238E27FC236}">
                <a16:creationId xmlns:a16="http://schemas.microsoft.com/office/drawing/2014/main" id="{BC8D07F4-3900-4C8F-B3FF-062261CD7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3" y="1824110"/>
            <a:ext cx="2408989" cy="1687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descr="C:\Documents and Settings\iatanasova\My Documents\INFPREVENTA\Infpreventa_logo.jpg">
            <a:extLst>
              <a:ext uri="{FF2B5EF4-FFF2-40B4-BE49-F238E27FC236}">
                <a16:creationId xmlns:a16="http://schemas.microsoft.com/office/drawing/2014/main" id="{4847490F-41B0-4E15-AD37-34F2100954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2043" y="1880703"/>
            <a:ext cx="2555371" cy="165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E9297EA-5774-46E1-96A7-322D27FB5448}"/>
              </a:ext>
            </a:extLst>
          </p:cNvPr>
          <p:cNvSpPr txBox="1"/>
          <p:nvPr/>
        </p:nvSpPr>
        <p:spPr>
          <a:xfrm>
            <a:off x="1993148" y="3875081"/>
            <a:ext cx="240898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srgbClr val="000000"/>
                </a:solidFill>
                <a:effectLst/>
                <a:uLnTx/>
                <a:uFillTx/>
                <a:latin typeface="Arial"/>
                <a:ea typeface="ＭＳ Ｐゴシック"/>
                <a:cs typeface="+mn-cs"/>
              </a:rPr>
              <a:t> </a:t>
            </a:r>
            <a:endParaRPr kumimoji="0" lang="en-IE" sz="1800" b="1" i="0" u="none" strike="noStrike" kern="1200" cap="none" spc="0" normalizeH="0" baseline="0" noProof="0" dirty="0">
              <a:ln>
                <a:noFill/>
              </a:ln>
              <a:solidFill>
                <a:srgbClr val="75A2FF">
                  <a:lumMod val="75000"/>
                </a:srgbClr>
              </a:solidFill>
              <a:effectLst/>
              <a:uLnTx/>
              <a:uFillTx/>
              <a:latin typeface="Arial"/>
              <a:ea typeface="ＭＳ Ｐゴシック"/>
              <a:cs typeface="+mn-cs"/>
            </a:endParaRPr>
          </a:p>
        </p:txBody>
      </p:sp>
      <p:pic>
        <p:nvPicPr>
          <p:cNvPr id="7" name="Picture 6" descr="C:\Documents and Settings\iatanasova\My Documents\Direct participation\Direct_Logo (2).jpg">
            <a:extLst>
              <a:ext uri="{FF2B5EF4-FFF2-40B4-BE49-F238E27FC236}">
                <a16:creationId xmlns:a16="http://schemas.microsoft.com/office/drawing/2014/main" id="{566FFA28-BB29-4790-9075-C82318B1A477}"/>
              </a:ext>
            </a:extLst>
          </p:cNvPr>
          <p:cNvPicPr/>
          <p:nvPr/>
        </p:nvPicPr>
        <p:blipFill>
          <a:blip r:embed="rId4" cstate="print"/>
          <a:srcRect/>
          <a:stretch>
            <a:fillRect/>
          </a:stretch>
        </p:blipFill>
        <p:spPr bwMode="auto">
          <a:xfrm>
            <a:off x="4325327" y="4040730"/>
            <a:ext cx="2713956" cy="1779671"/>
          </a:xfrm>
          <a:prstGeom prst="rect">
            <a:avLst/>
          </a:prstGeom>
          <a:noFill/>
          <a:ln w="9525">
            <a:noFill/>
            <a:miter lim="800000"/>
            <a:headEnd/>
            <a:tailEnd/>
          </a:ln>
        </p:spPr>
      </p:pic>
      <p:pic>
        <p:nvPicPr>
          <p:cNvPr id="8" name="Picture 2" descr="Logo_Informa_ok">
            <a:extLst>
              <a:ext uri="{FF2B5EF4-FFF2-40B4-BE49-F238E27FC236}">
                <a16:creationId xmlns:a16="http://schemas.microsoft.com/office/drawing/2014/main" id="{7E846295-E383-4C91-8261-B035611C49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280" y="1852718"/>
            <a:ext cx="2713956" cy="168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0FDADC9-1952-44FB-8CF4-BF42F0474046}"/>
              </a:ext>
            </a:extLst>
          </p:cNvPr>
          <p:cNvSpPr txBox="1"/>
          <p:nvPr/>
        </p:nvSpPr>
        <p:spPr>
          <a:xfrm>
            <a:off x="6669673" y="2303451"/>
            <a:ext cx="503320"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srgbClr val="000000"/>
                </a:solidFill>
                <a:effectLst/>
                <a:uLnTx/>
                <a:uFillTx/>
                <a:latin typeface="Arial"/>
                <a:ea typeface="ＭＳ Ｐゴシック"/>
                <a:cs typeface="+mn-cs"/>
              </a:rPr>
              <a:t> </a:t>
            </a:r>
            <a:r>
              <a:rPr kumimoji="0" lang="en-IE" sz="20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a:t>
            </a:r>
          </a:p>
        </p:txBody>
      </p:sp>
      <p:sp>
        <p:nvSpPr>
          <p:cNvPr id="6" name="TextBox 5">
            <a:extLst>
              <a:ext uri="{FF2B5EF4-FFF2-40B4-BE49-F238E27FC236}">
                <a16:creationId xmlns:a16="http://schemas.microsoft.com/office/drawing/2014/main" id="{AF3E0382-AD31-4623-A28C-5B67AD5FF128}"/>
              </a:ext>
            </a:extLst>
          </p:cNvPr>
          <p:cNvSpPr txBox="1"/>
          <p:nvPr/>
        </p:nvSpPr>
        <p:spPr>
          <a:xfrm>
            <a:off x="1340188" y="3080304"/>
            <a:ext cx="222258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2010</a:t>
            </a:r>
          </a:p>
        </p:txBody>
      </p:sp>
      <p:sp>
        <p:nvSpPr>
          <p:cNvPr id="9" name="TextBox 8">
            <a:extLst>
              <a:ext uri="{FF2B5EF4-FFF2-40B4-BE49-F238E27FC236}">
                <a16:creationId xmlns:a16="http://schemas.microsoft.com/office/drawing/2014/main" id="{8CF2DAFD-3AF9-4195-B883-B3AE4E1E5BD8}"/>
              </a:ext>
            </a:extLst>
          </p:cNvPr>
          <p:cNvSpPr txBox="1"/>
          <p:nvPr/>
        </p:nvSpPr>
        <p:spPr>
          <a:xfrm>
            <a:off x="5089191" y="3048777"/>
            <a:ext cx="158048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2012</a:t>
            </a:r>
          </a:p>
        </p:txBody>
      </p:sp>
      <p:sp>
        <p:nvSpPr>
          <p:cNvPr id="10" name="TextBox 9">
            <a:extLst>
              <a:ext uri="{FF2B5EF4-FFF2-40B4-BE49-F238E27FC236}">
                <a16:creationId xmlns:a16="http://schemas.microsoft.com/office/drawing/2014/main" id="{BF9440AB-4D62-4C35-ABF5-77C2666882D5}"/>
              </a:ext>
            </a:extLst>
          </p:cNvPr>
          <p:cNvSpPr txBox="1"/>
          <p:nvPr/>
        </p:nvSpPr>
        <p:spPr>
          <a:xfrm>
            <a:off x="8782715" y="2980559"/>
            <a:ext cx="134753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2014</a:t>
            </a:r>
          </a:p>
        </p:txBody>
      </p:sp>
      <p:sp>
        <p:nvSpPr>
          <p:cNvPr id="11" name="TextBox 10">
            <a:extLst>
              <a:ext uri="{FF2B5EF4-FFF2-40B4-BE49-F238E27FC236}">
                <a16:creationId xmlns:a16="http://schemas.microsoft.com/office/drawing/2014/main" id="{61F6FC85-4C4A-4D22-B3AE-0E6A2421B1F0}"/>
              </a:ext>
            </a:extLst>
          </p:cNvPr>
          <p:cNvSpPr txBox="1"/>
          <p:nvPr/>
        </p:nvSpPr>
        <p:spPr>
          <a:xfrm>
            <a:off x="4602763" y="5457872"/>
            <a:ext cx="215908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2017-2018</a:t>
            </a:r>
          </a:p>
        </p:txBody>
      </p:sp>
      <p:sp>
        <p:nvSpPr>
          <p:cNvPr id="12" name="TextBox 11">
            <a:extLst>
              <a:ext uri="{FF2B5EF4-FFF2-40B4-BE49-F238E27FC236}">
                <a16:creationId xmlns:a16="http://schemas.microsoft.com/office/drawing/2014/main" id="{AFDFD7ED-9F58-44E2-8064-03D99F293C9D}"/>
              </a:ext>
            </a:extLst>
          </p:cNvPr>
          <p:cNvSpPr txBox="1"/>
          <p:nvPr/>
        </p:nvSpPr>
        <p:spPr>
          <a:xfrm>
            <a:off x="596348" y="3526580"/>
            <a:ext cx="380578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cs typeface="+mn-cs"/>
              </a:rPr>
              <a:t>http://informiaproject.org/</a:t>
            </a:r>
          </a:p>
        </p:txBody>
      </p:sp>
      <p:sp>
        <p:nvSpPr>
          <p:cNvPr id="13" name="TextBox 12">
            <a:extLst>
              <a:ext uri="{FF2B5EF4-FFF2-40B4-BE49-F238E27FC236}">
                <a16:creationId xmlns:a16="http://schemas.microsoft.com/office/drawing/2014/main" id="{CDCAFA5A-2EAE-476C-88F1-05BCDDD82C6E}"/>
              </a:ext>
            </a:extLst>
          </p:cNvPr>
          <p:cNvSpPr txBox="1"/>
          <p:nvPr/>
        </p:nvSpPr>
        <p:spPr>
          <a:xfrm>
            <a:off x="4298823" y="3541484"/>
            <a:ext cx="40235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cs typeface="+mn-cs"/>
              </a:rPr>
              <a:t>http://informiaproject2.org/</a:t>
            </a:r>
          </a:p>
        </p:txBody>
      </p:sp>
      <p:sp>
        <p:nvSpPr>
          <p:cNvPr id="14" name="TextBox 13">
            <a:extLst>
              <a:ext uri="{FF2B5EF4-FFF2-40B4-BE49-F238E27FC236}">
                <a16:creationId xmlns:a16="http://schemas.microsoft.com/office/drawing/2014/main" id="{F5CCE66E-B76C-448B-ABFA-164E17853C4D}"/>
              </a:ext>
            </a:extLst>
          </p:cNvPr>
          <p:cNvSpPr txBox="1"/>
          <p:nvPr/>
        </p:nvSpPr>
        <p:spPr>
          <a:xfrm>
            <a:off x="8034108" y="3581192"/>
            <a:ext cx="342902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cs typeface="+mn-cs"/>
              </a:rPr>
              <a:t>http://infpreventa.org</a:t>
            </a:r>
          </a:p>
        </p:txBody>
      </p:sp>
      <p:sp>
        <p:nvSpPr>
          <p:cNvPr id="16" name="TextBox 15">
            <a:extLst>
              <a:ext uri="{FF2B5EF4-FFF2-40B4-BE49-F238E27FC236}">
                <a16:creationId xmlns:a16="http://schemas.microsoft.com/office/drawing/2014/main" id="{BE5C7C22-BD20-44CF-98A8-81CCEFA32178}"/>
              </a:ext>
            </a:extLst>
          </p:cNvPr>
          <p:cNvSpPr txBox="1"/>
          <p:nvPr/>
        </p:nvSpPr>
        <p:spPr>
          <a:xfrm>
            <a:off x="3888474" y="5913150"/>
            <a:ext cx="429032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cs typeface="+mn-cs"/>
              </a:rPr>
              <a:t>http://www.direct-project.org/</a:t>
            </a:r>
          </a:p>
        </p:txBody>
      </p:sp>
      <p:sp>
        <p:nvSpPr>
          <p:cNvPr id="15" name="Slide Number Placeholder 14">
            <a:extLst>
              <a:ext uri="{FF2B5EF4-FFF2-40B4-BE49-F238E27FC236}">
                <a16:creationId xmlns:a16="http://schemas.microsoft.com/office/drawing/2014/main" id="{95D76028-6034-4D5B-AAF4-22DE6F20DC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E15B53-C398-5444-928E-E951FF0F8F9A}" type="slidenum">
              <a:rPr kumimoji="0" 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3759719747"/>
      </p:ext>
    </p:extLst>
  </p:cSld>
  <p:clrMapOvr>
    <a:masterClrMapping/>
  </p:clrMapOvr>
  <p:transition spd="slow">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CC093E6-DD50-446C-BB4A-88846E4BCEA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pic>
        <p:nvPicPr>
          <p:cNvPr id="4" name="Picture 3">
            <a:extLst>
              <a:ext uri="{FF2B5EF4-FFF2-40B4-BE49-F238E27FC236}">
                <a16:creationId xmlns:a16="http://schemas.microsoft.com/office/drawing/2014/main" id="{2C4BD727-D00F-4341-96D2-7050374B48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6505" y="1532020"/>
            <a:ext cx="2356184" cy="1961785"/>
          </a:xfrm>
          <a:prstGeom prst="rect">
            <a:avLst/>
          </a:prstGeom>
        </p:spPr>
      </p:pic>
      <p:pic>
        <p:nvPicPr>
          <p:cNvPr id="6" name="Picture 5">
            <a:extLst>
              <a:ext uri="{FF2B5EF4-FFF2-40B4-BE49-F238E27FC236}">
                <a16:creationId xmlns:a16="http://schemas.microsoft.com/office/drawing/2014/main" id="{50BEFBE4-EB65-400B-864A-4D0E158C25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506" y="3508572"/>
            <a:ext cx="2356183" cy="1961785"/>
          </a:xfrm>
          <a:prstGeom prst="rect">
            <a:avLst/>
          </a:prstGeom>
        </p:spPr>
      </p:pic>
      <p:sp>
        <p:nvSpPr>
          <p:cNvPr id="3" name="Rectangle 2">
            <a:extLst>
              <a:ext uri="{FF2B5EF4-FFF2-40B4-BE49-F238E27FC236}">
                <a16:creationId xmlns:a16="http://schemas.microsoft.com/office/drawing/2014/main" id="{022E76E4-452F-4A61-8EED-A825AE130217}"/>
              </a:ext>
            </a:extLst>
          </p:cNvPr>
          <p:cNvSpPr/>
          <p:nvPr/>
        </p:nvSpPr>
        <p:spPr>
          <a:xfrm>
            <a:off x="850231" y="1548115"/>
            <a:ext cx="7876674" cy="3022366"/>
          </a:xfrm>
          <a:prstGeom prst="rect">
            <a:avLst/>
          </a:prstGeom>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BULGARIA  </a:t>
            </a:r>
          </a:p>
          <a:p>
            <a:pPr marL="342900" marR="0" lvl="0" indent="-3429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endPar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endParaRPr>
          </a:p>
          <a:p>
            <a:pPr marL="914400" marR="0" lvl="1" indent="-457200" algn="l" defTabSz="914400" rtl="0" eaLnBrk="1" fontAlgn="base" latinLnBrk="0" hangingPunct="1">
              <a:lnSpc>
                <a:spcPct val="100000"/>
              </a:lnSpc>
              <a:spcBef>
                <a:spcPct val="20000"/>
              </a:spcBef>
              <a:spcAft>
                <a:spcPct val="0"/>
              </a:spcAft>
              <a:buClr>
                <a:srgbClr val="C00000"/>
              </a:buClr>
              <a:buSzPct val="90000"/>
              <a:buFont typeface="Courier New" panose="02070309020205020404" pitchFamily="49" charset="0"/>
              <a:buChar char="o"/>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Confederation of Independent  		      Trade Unions (CITUB)                                 </a:t>
            </a:r>
          </a:p>
          <a:p>
            <a:pPr marL="914400" marR="0" lvl="1" indent="-457200" algn="l" defTabSz="914400" rtl="0" eaLnBrk="1" fontAlgn="base" latinLnBrk="0" hangingPunct="1">
              <a:lnSpc>
                <a:spcPct val="100000"/>
              </a:lnSpc>
              <a:spcBef>
                <a:spcPct val="20000"/>
              </a:spcBef>
              <a:spcAft>
                <a:spcPct val="0"/>
              </a:spcAft>
              <a:buClr>
                <a:srgbClr val="C00000"/>
              </a:buClr>
              <a:buSzPct val="90000"/>
              <a:buFont typeface="Courier New" panose="02070309020205020404" pitchFamily="49" charset="0"/>
              <a:buChar char="o"/>
              <a:tabLst/>
              <a:defRPr/>
            </a:pPr>
            <a:endPar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endParaRPr>
          </a:p>
          <a:p>
            <a:pPr marL="914400" marR="0" lvl="1" indent="-457200" algn="l" defTabSz="914400" rtl="0" eaLnBrk="1" fontAlgn="base" latinLnBrk="0" hangingPunct="1">
              <a:lnSpc>
                <a:spcPct val="100000"/>
              </a:lnSpc>
              <a:spcBef>
                <a:spcPct val="20000"/>
              </a:spcBef>
              <a:spcAft>
                <a:spcPct val="0"/>
              </a:spcAft>
              <a:buClr>
                <a:srgbClr val="C00000"/>
              </a:buClr>
              <a:buSzPct val="90000"/>
              <a:buFont typeface="Courier New" panose="02070309020205020404" pitchFamily="49" charset="0"/>
              <a:buChar char="o"/>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Bulgarian Industrial Association (BIA)</a:t>
            </a:r>
          </a:p>
        </p:txBody>
      </p:sp>
      <p:sp>
        <p:nvSpPr>
          <p:cNvPr id="5" name="TextBox 4">
            <a:extLst>
              <a:ext uri="{FF2B5EF4-FFF2-40B4-BE49-F238E27FC236}">
                <a16:creationId xmlns:a16="http://schemas.microsoft.com/office/drawing/2014/main" id="{F8B773B7-8422-4D00-8DA2-1FFE24E26A75}"/>
              </a:ext>
            </a:extLst>
          </p:cNvPr>
          <p:cNvSpPr txBox="1"/>
          <p:nvPr/>
        </p:nvSpPr>
        <p:spPr>
          <a:xfrm>
            <a:off x="1331495" y="721895"/>
            <a:ext cx="903170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600" b="1" i="0" u="none" strike="noStrike" kern="0" cap="none" spc="0" normalizeH="0" baseline="0" noProof="0" dirty="0">
                <a:ln>
                  <a:noFill/>
                </a:ln>
                <a:solidFill>
                  <a:srgbClr val="360096"/>
                </a:solidFill>
                <a:effectLst/>
                <a:uLnTx/>
                <a:uFillTx/>
                <a:latin typeface="Arial"/>
                <a:ea typeface="ＭＳ Ｐゴシック"/>
                <a:cs typeface="+mn-cs"/>
              </a:rPr>
              <a:t>SIX PARTNER EU MEMBER STATES</a:t>
            </a: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7" name="Slide Number Placeholder 6">
            <a:extLst>
              <a:ext uri="{FF2B5EF4-FFF2-40B4-BE49-F238E27FC236}">
                <a16:creationId xmlns:a16="http://schemas.microsoft.com/office/drawing/2014/main" id="{F52C198F-3409-47DA-801F-BE265CC11C33}"/>
              </a:ext>
            </a:extLst>
          </p:cNvPr>
          <p:cNvSpPr>
            <a:spLocks noGrp="1"/>
          </p:cNvSpPr>
          <p:nvPr>
            <p:ph type="sldNum" sz="quarter" idx="12"/>
          </p:nvPr>
        </p:nvSpPr>
        <p:spPr/>
        <p:txBody>
          <a:bodyPr/>
          <a:lstStyle/>
          <a:p>
            <a:pPr>
              <a:defRPr/>
            </a:pPr>
            <a:fld id="{AAE15B53-C398-5444-928E-E951FF0F8F9A}" type="slidenum">
              <a:rPr lang="en-US" smtClean="0"/>
              <a:pPr>
                <a:defRPr/>
              </a:pPr>
              <a:t>34</a:t>
            </a:fld>
            <a:endParaRPr lang="en-US"/>
          </a:p>
        </p:txBody>
      </p:sp>
    </p:spTree>
    <p:extLst>
      <p:ext uri="{BB962C8B-B14F-4D97-AF65-F5344CB8AC3E}">
        <p14:creationId xmlns:p14="http://schemas.microsoft.com/office/powerpoint/2010/main" val="662225960"/>
      </p:ext>
    </p:extLst>
  </p:cSld>
  <p:clrMapOvr>
    <a:masterClrMapping/>
  </p:clrMapOvr>
  <p:transition spd="slow">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80D7DF7-7363-4686-AA2A-7AD00A1B420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pic>
        <p:nvPicPr>
          <p:cNvPr id="3" name="Picture 2">
            <a:extLst>
              <a:ext uri="{FF2B5EF4-FFF2-40B4-BE49-F238E27FC236}">
                <a16:creationId xmlns:a16="http://schemas.microsoft.com/office/drawing/2014/main" id="{A8DA0CF1-15AF-4FEE-9E68-2E9BB2571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2800" y="2493767"/>
            <a:ext cx="2213810" cy="1816769"/>
          </a:xfrm>
          <a:prstGeom prst="rect">
            <a:avLst/>
          </a:prstGeom>
        </p:spPr>
      </p:pic>
      <p:pic>
        <p:nvPicPr>
          <p:cNvPr id="4" name="Picture 3">
            <a:extLst>
              <a:ext uri="{FF2B5EF4-FFF2-40B4-BE49-F238E27FC236}">
                <a16:creationId xmlns:a16="http://schemas.microsoft.com/office/drawing/2014/main" id="{B1DC8272-39AB-4D60-853E-7A6319E62F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2800" y="730696"/>
            <a:ext cx="2213810" cy="1816768"/>
          </a:xfrm>
          <a:prstGeom prst="rect">
            <a:avLst/>
          </a:prstGeom>
        </p:spPr>
      </p:pic>
      <p:pic>
        <p:nvPicPr>
          <p:cNvPr id="5" name="Picture 4">
            <a:extLst>
              <a:ext uri="{FF2B5EF4-FFF2-40B4-BE49-F238E27FC236}">
                <a16:creationId xmlns:a16="http://schemas.microsoft.com/office/drawing/2014/main" id="{BD0471DB-54D3-4FB4-B538-D267363EC2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02800" y="4310536"/>
            <a:ext cx="2213810" cy="1816768"/>
          </a:xfrm>
          <a:prstGeom prst="rect">
            <a:avLst/>
          </a:prstGeom>
        </p:spPr>
      </p:pic>
      <p:sp>
        <p:nvSpPr>
          <p:cNvPr id="6" name="Rectangle 5">
            <a:extLst>
              <a:ext uri="{FF2B5EF4-FFF2-40B4-BE49-F238E27FC236}">
                <a16:creationId xmlns:a16="http://schemas.microsoft.com/office/drawing/2014/main" id="{42CFE5FD-A898-421B-9B05-2FD63DF89E84}"/>
              </a:ext>
            </a:extLst>
          </p:cNvPr>
          <p:cNvSpPr/>
          <p:nvPr/>
        </p:nvSpPr>
        <p:spPr>
          <a:xfrm>
            <a:off x="770020" y="1423698"/>
            <a:ext cx="9480885" cy="1040285"/>
          </a:xfrm>
          <a:prstGeom prst="rect">
            <a:avLst/>
          </a:prstGeom>
        </p:spPr>
        <p:txBody>
          <a:bodyPr wrap="square">
            <a:spAutoFit/>
          </a:bodyPr>
          <a:lstStyle/>
          <a:p>
            <a:pPr marL="571500" marR="0" lvl="0" indent="-4572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CYPRUS       </a:t>
            </a:r>
            <a:r>
              <a:rPr kumimoji="0" lang="en-IE" sz="2800" b="1" i="0" u="none" strike="noStrike" kern="0" cap="none" spc="0" normalizeH="0" baseline="0" noProof="0" dirty="0" err="1">
                <a:ln>
                  <a:noFill/>
                </a:ln>
                <a:solidFill>
                  <a:srgbClr val="BDCEFF">
                    <a:lumMod val="25000"/>
                  </a:srgbClr>
                </a:solidFill>
                <a:effectLst/>
                <a:uLnTx/>
                <a:uFillTx/>
                <a:latin typeface="Arial"/>
                <a:ea typeface="ＭＳ Ｐゴシック"/>
                <a:cs typeface="+mn-cs"/>
              </a:rPr>
              <a:t>Cyprus</a:t>
            </a: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 Workers Confederation</a:t>
            </a:r>
          </a:p>
          <a:p>
            <a:pPr marL="114300" marR="0" lvl="0" indent="0" algn="l" defTabSz="914400" rtl="0" eaLnBrk="1" fontAlgn="base" latinLnBrk="0" hangingPunct="1">
              <a:lnSpc>
                <a:spcPct val="100000"/>
              </a:lnSpc>
              <a:spcBef>
                <a:spcPct val="20000"/>
              </a:spcBef>
              <a:spcAft>
                <a:spcPct val="0"/>
              </a:spcAft>
              <a:buClr>
                <a:srgbClr val="C00000"/>
              </a:buClr>
              <a:buSzPct val="90000"/>
              <a:buFontTx/>
              <a:buNone/>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			 (SEK)</a:t>
            </a:r>
          </a:p>
        </p:txBody>
      </p:sp>
      <p:sp>
        <p:nvSpPr>
          <p:cNvPr id="7" name="Rectangle 6">
            <a:extLst>
              <a:ext uri="{FF2B5EF4-FFF2-40B4-BE49-F238E27FC236}">
                <a16:creationId xmlns:a16="http://schemas.microsoft.com/office/drawing/2014/main" id="{10D6DD9D-A9C2-40DC-B156-7A11782212FC}"/>
              </a:ext>
            </a:extLst>
          </p:cNvPr>
          <p:cNvSpPr/>
          <p:nvPr/>
        </p:nvSpPr>
        <p:spPr>
          <a:xfrm>
            <a:off x="816809" y="3003169"/>
            <a:ext cx="8438148" cy="954107"/>
          </a:xfrm>
          <a:prstGeom prst="rect">
            <a:avLst/>
          </a:prstGeom>
        </p:spPr>
        <p:txBody>
          <a:bodyPr wrap="square">
            <a:spAutoFit/>
          </a:bodyPr>
          <a:lstStyle/>
          <a:p>
            <a:pPr marL="571500" marR="0" lvl="0" indent="-4572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ITALY            Fondazione </a:t>
            </a:r>
            <a:r>
              <a:rPr kumimoji="0" lang="en-IE" sz="2800" b="1" i="0" u="none" strike="noStrike" kern="0" cap="none" spc="0" normalizeH="0" baseline="0" noProof="0" dirty="0" err="1">
                <a:ln>
                  <a:noFill/>
                </a:ln>
                <a:solidFill>
                  <a:srgbClr val="BDCEFF">
                    <a:lumMod val="25000"/>
                  </a:srgbClr>
                </a:solidFill>
                <a:effectLst/>
                <a:uLnTx/>
                <a:uFillTx/>
                <a:latin typeface="Arial"/>
                <a:ea typeface="ＭＳ Ｐゴシック"/>
                <a:cs typeface="+mn-cs"/>
              </a:rPr>
              <a:t>Guiseppe</a:t>
            </a: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 di Vittorio 			(FDV) [CGIL]</a:t>
            </a:r>
          </a:p>
        </p:txBody>
      </p:sp>
      <p:sp>
        <p:nvSpPr>
          <p:cNvPr id="8" name="Rectangle 7">
            <a:extLst>
              <a:ext uri="{FF2B5EF4-FFF2-40B4-BE49-F238E27FC236}">
                <a16:creationId xmlns:a16="http://schemas.microsoft.com/office/drawing/2014/main" id="{2E660F56-6B72-49D9-AE44-B1A4AE4F585A}"/>
              </a:ext>
            </a:extLst>
          </p:cNvPr>
          <p:cNvSpPr/>
          <p:nvPr/>
        </p:nvSpPr>
        <p:spPr>
          <a:xfrm>
            <a:off x="819483" y="4573370"/>
            <a:ext cx="8435474" cy="954107"/>
          </a:xfrm>
          <a:prstGeom prst="rect">
            <a:avLst/>
          </a:prstGeom>
        </p:spPr>
        <p:txBody>
          <a:bodyPr wrap="square">
            <a:spAutoFit/>
          </a:bodyPr>
          <a:lstStyle/>
          <a:p>
            <a:pPr marL="571500" marR="0" lvl="0" indent="-4572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2800" b="1" i="0" u="none" strike="noStrike" kern="0" cap="none" spc="0" normalizeH="0" baseline="0" noProof="0" dirty="0">
                <a:ln>
                  <a:noFill/>
                </a:ln>
                <a:solidFill>
                  <a:srgbClr val="BDCEFF">
                    <a:lumMod val="25000"/>
                  </a:srgbClr>
                </a:solidFill>
                <a:effectLst/>
                <a:uLnTx/>
                <a:uFillTx/>
                <a:latin typeface="Arial"/>
                <a:ea typeface="ＭＳ Ｐゴシック"/>
                <a:cs typeface="+mn-cs"/>
              </a:rPr>
              <a:t>POLAND      Economic University, Warsaw 				(SGH)</a:t>
            </a:r>
          </a:p>
        </p:txBody>
      </p:sp>
      <p:sp>
        <p:nvSpPr>
          <p:cNvPr id="9" name="TextBox 8">
            <a:extLst>
              <a:ext uri="{FF2B5EF4-FFF2-40B4-BE49-F238E27FC236}">
                <a16:creationId xmlns:a16="http://schemas.microsoft.com/office/drawing/2014/main" id="{D0A2D51F-146A-4BDF-8781-8BBEC092EB46}"/>
              </a:ext>
            </a:extLst>
          </p:cNvPr>
          <p:cNvSpPr txBox="1"/>
          <p:nvPr/>
        </p:nvSpPr>
        <p:spPr>
          <a:xfrm>
            <a:off x="1638968" y="612783"/>
            <a:ext cx="86119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600" b="1" i="0" u="none" strike="noStrike" kern="0" cap="none" spc="0" normalizeH="0" baseline="0" noProof="0" dirty="0">
                <a:ln>
                  <a:noFill/>
                </a:ln>
                <a:solidFill>
                  <a:srgbClr val="360096"/>
                </a:solidFill>
                <a:effectLst/>
                <a:uLnTx/>
                <a:uFillTx/>
                <a:latin typeface="Arial"/>
                <a:ea typeface="ＭＳ Ｐゴシック"/>
                <a:cs typeface="+mn-cs"/>
              </a:rPr>
              <a:t>SIX PARTNER EU MEMBER STATES</a:t>
            </a: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Slide Number Placeholder 9">
            <a:extLst>
              <a:ext uri="{FF2B5EF4-FFF2-40B4-BE49-F238E27FC236}">
                <a16:creationId xmlns:a16="http://schemas.microsoft.com/office/drawing/2014/main" id="{32A64ECF-1081-4D10-B480-56A23A2CFA7E}"/>
              </a:ext>
            </a:extLst>
          </p:cNvPr>
          <p:cNvSpPr>
            <a:spLocks noGrp="1"/>
          </p:cNvSpPr>
          <p:nvPr>
            <p:ph type="sldNum" sz="quarter" idx="12"/>
          </p:nvPr>
        </p:nvSpPr>
        <p:spPr/>
        <p:txBody>
          <a:bodyPr/>
          <a:lstStyle/>
          <a:p>
            <a:pPr>
              <a:defRPr/>
            </a:pPr>
            <a:fld id="{AAE15B53-C398-5444-928E-E951FF0F8F9A}" type="slidenum">
              <a:rPr lang="en-US" smtClean="0"/>
              <a:pPr>
                <a:defRPr/>
              </a:pPr>
              <a:t>35</a:t>
            </a:fld>
            <a:endParaRPr lang="en-US"/>
          </a:p>
        </p:txBody>
      </p:sp>
    </p:spTree>
    <p:extLst>
      <p:ext uri="{BB962C8B-B14F-4D97-AF65-F5344CB8AC3E}">
        <p14:creationId xmlns:p14="http://schemas.microsoft.com/office/powerpoint/2010/main" val="3301008748"/>
      </p:ext>
    </p:extLst>
  </p:cSld>
  <p:clrMapOvr>
    <a:masterClrMapping/>
  </p:clrMapOvr>
  <p:transition spd="slow">
    <p:check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45CD13-54D7-4DFE-8EE5-A660356B2AE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pic>
        <p:nvPicPr>
          <p:cNvPr id="3" name="Picture 2">
            <a:extLst>
              <a:ext uri="{FF2B5EF4-FFF2-40B4-BE49-F238E27FC236}">
                <a16:creationId xmlns:a16="http://schemas.microsoft.com/office/drawing/2014/main" id="{9B7852B1-146A-4BF7-814E-E50837050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2336" y="1431522"/>
            <a:ext cx="2534655" cy="1780672"/>
          </a:xfrm>
          <a:prstGeom prst="rect">
            <a:avLst/>
          </a:prstGeom>
        </p:spPr>
      </p:pic>
      <p:pic>
        <p:nvPicPr>
          <p:cNvPr id="4" name="Picture 2" descr="http://www.direct-project.org/images/ideas.jpg">
            <a:extLst>
              <a:ext uri="{FF2B5EF4-FFF2-40B4-BE49-F238E27FC236}">
                <a16:creationId xmlns:a16="http://schemas.microsoft.com/office/drawing/2014/main" id="{B7F1E241-57BB-4A04-86D8-73098F9E7B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2336" y="3212194"/>
            <a:ext cx="2534655" cy="17806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4FB71D9-CC82-475C-8DC7-A263C825009E}"/>
              </a:ext>
            </a:extLst>
          </p:cNvPr>
          <p:cNvSpPr/>
          <p:nvPr/>
        </p:nvSpPr>
        <p:spPr>
          <a:xfrm>
            <a:off x="834514" y="3846212"/>
            <a:ext cx="6229590" cy="584775"/>
          </a:xfrm>
          <a:prstGeom prst="rect">
            <a:avLst/>
          </a:prstGeom>
        </p:spPr>
        <p:txBody>
          <a:bodyPr wrap="none">
            <a:spAutoFit/>
          </a:bodyPr>
          <a:lstStyle/>
          <a:p>
            <a:pPr marL="571500" marR="0" lvl="0" indent="-4572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3200" b="1" i="0" u="none" strike="noStrike" kern="0" cap="none" spc="0" normalizeH="0" baseline="0" noProof="0" dirty="0">
                <a:ln>
                  <a:noFill/>
                </a:ln>
                <a:solidFill>
                  <a:srgbClr val="BDCEFF">
                    <a:lumMod val="25000"/>
                  </a:srgbClr>
                </a:solidFill>
                <a:effectLst/>
                <a:uLnTx/>
                <a:uFillTx/>
                <a:latin typeface="Arial"/>
                <a:ea typeface="ＭＳ Ｐゴシック"/>
                <a:cs typeface="+mn-cs"/>
              </a:rPr>
              <a:t>IRELAND      IDEAS Institute</a:t>
            </a:r>
          </a:p>
        </p:txBody>
      </p:sp>
      <p:sp>
        <p:nvSpPr>
          <p:cNvPr id="6" name="Rectangle 5">
            <a:extLst>
              <a:ext uri="{FF2B5EF4-FFF2-40B4-BE49-F238E27FC236}">
                <a16:creationId xmlns:a16="http://schemas.microsoft.com/office/drawing/2014/main" id="{6D2CEEBF-9218-4474-91EB-0036096D8BA6}"/>
              </a:ext>
            </a:extLst>
          </p:cNvPr>
          <p:cNvSpPr/>
          <p:nvPr/>
        </p:nvSpPr>
        <p:spPr>
          <a:xfrm>
            <a:off x="834513" y="1660955"/>
            <a:ext cx="8919087" cy="1175706"/>
          </a:xfrm>
          <a:prstGeom prst="rect">
            <a:avLst/>
          </a:prstGeom>
        </p:spPr>
        <p:txBody>
          <a:bodyPr wrap="square">
            <a:spAutoFit/>
          </a:bodyPr>
          <a:lstStyle/>
          <a:p>
            <a:pPr marL="571500" marR="0" lvl="0" indent="-457200" algn="l" defTabSz="914400" rtl="0" eaLnBrk="1" fontAlgn="base" latinLnBrk="0" hangingPunct="1">
              <a:lnSpc>
                <a:spcPct val="100000"/>
              </a:lnSpc>
              <a:spcBef>
                <a:spcPct val="20000"/>
              </a:spcBef>
              <a:spcAft>
                <a:spcPct val="0"/>
              </a:spcAft>
              <a:buClr>
                <a:srgbClr val="C00000"/>
              </a:buClr>
              <a:buSzPct val="90000"/>
              <a:buFont typeface="Wingdings" panose="05000000000000000000" pitchFamily="2" charset="2"/>
              <a:buChar char="Ø"/>
              <a:tabLst/>
              <a:defRPr/>
            </a:pPr>
            <a:r>
              <a:rPr kumimoji="0" lang="en-IE" sz="3200" b="1" i="0" u="none" strike="noStrike" kern="0" cap="none" spc="0" normalizeH="0" baseline="0" noProof="0" dirty="0">
                <a:ln>
                  <a:noFill/>
                </a:ln>
                <a:solidFill>
                  <a:srgbClr val="BDCEFF">
                    <a:lumMod val="25000"/>
                  </a:srgbClr>
                </a:solidFill>
                <a:effectLst/>
                <a:uLnTx/>
                <a:uFillTx/>
                <a:latin typeface="Arial"/>
                <a:ea typeface="ＭＳ Ｐゴシック"/>
                <a:cs typeface="+mn-cs"/>
              </a:rPr>
              <a:t>UK    Royal Holloway, </a:t>
            </a:r>
          </a:p>
          <a:p>
            <a:pPr marL="114300" marR="0" lvl="0" algn="l" defTabSz="914400" rtl="0" eaLnBrk="1" fontAlgn="base" latinLnBrk="0" hangingPunct="1">
              <a:lnSpc>
                <a:spcPct val="100000"/>
              </a:lnSpc>
              <a:spcBef>
                <a:spcPct val="20000"/>
              </a:spcBef>
              <a:spcAft>
                <a:spcPct val="0"/>
              </a:spcAft>
              <a:buClr>
                <a:srgbClr val="C00000"/>
              </a:buClr>
              <a:buSzPct val="90000"/>
              <a:tabLst/>
              <a:defRPr/>
            </a:pPr>
            <a:r>
              <a:rPr lang="en-IE" sz="3200" b="1" kern="0" dirty="0">
                <a:solidFill>
                  <a:srgbClr val="BDCEFF">
                    <a:lumMod val="25000"/>
                  </a:srgbClr>
                </a:solidFill>
                <a:latin typeface="Arial"/>
                <a:ea typeface="ＭＳ Ｐゴシック"/>
              </a:rPr>
              <a:t>             </a:t>
            </a:r>
            <a:r>
              <a:rPr kumimoji="0" lang="en-IE" sz="3200" b="1" i="0" u="none" strike="noStrike" kern="0" cap="none" spc="0" normalizeH="0" baseline="0" noProof="0" dirty="0">
                <a:ln>
                  <a:noFill/>
                </a:ln>
                <a:solidFill>
                  <a:srgbClr val="BDCEFF">
                    <a:lumMod val="25000"/>
                  </a:srgbClr>
                </a:solidFill>
                <a:effectLst/>
                <a:uLnTx/>
                <a:uFillTx/>
                <a:latin typeface="Arial"/>
                <a:ea typeface="ＭＳ Ｐゴシック"/>
                <a:cs typeface="+mn-cs"/>
              </a:rPr>
              <a:t>University of London</a:t>
            </a:r>
          </a:p>
        </p:txBody>
      </p:sp>
      <p:sp>
        <p:nvSpPr>
          <p:cNvPr id="7" name="TextBox 6">
            <a:extLst>
              <a:ext uri="{FF2B5EF4-FFF2-40B4-BE49-F238E27FC236}">
                <a16:creationId xmlns:a16="http://schemas.microsoft.com/office/drawing/2014/main" id="{0A2F11C2-9554-4A63-B11E-D1E4EE573615}"/>
              </a:ext>
            </a:extLst>
          </p:cNvPr>
          <p:cNvSpPr txBox="1"/>
          <p:nvPr/>
        </p:nvSpPr>
        <p:spPr>
          <a:xfrm>
            <a:off x="1572127" y="619696"/>
            <a:ext cx="845418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600" b="1" i="0" u="none" strike="noStrike" kern="0" cap="none" spc="0" normalizeH="0" baseline="0" noProof="0" dirty="0">
                <a:ln>
                  <a:noFill/>
                </a:ln>
                <a:solidFill>
                  <a:srgbClr val="360096"/>
                </a:solidFill>
                <a:effectLst/>
                <a:uLnTx/>
                <a:uFillTx/>
                <a:latin typeface="Arial"/>
                <a:ea typeface="ＭＳ Ｐゴシック"/>
                <a:cs typeface="+mn-cs"/>
              </a:rPr>
              <a:t>SIX PARTNER EU MEMBER STATES</a:t>
            </a: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Slide Number Placeholder 7">
            <a:extLst>
              <a:ext uri="{FF2B5EF4-FFF2-40B4-BE49-F238E27FC236}">
                <a16:creationId xmlns:a16="http://schemas.microsoft.com/office/drawing/2014/main" id="{DE58B534-D40E-492D-B7C2-8D75E0F2AFED}"/>
              </a:ext>
            </a:extLst>
          </p:cNvPr>
          <p:cNvSpPr>
            <a:spLocks noGrp="1"/>
          </p:cNvSpPr>
          <p:nvPr>
            <p:ph type="sldNum" sz="quarter" idx="12"/>
          </p:nvPr>
        </p:nvSpPr>
        <p:spPr/>
        <p:txBody>
          <a:bodyPr/>
          <a:lstStyle/>
          <a:p>
            <a:pPr>
              <a:defRPr/>
            </a:pPr>
            <a:fld id="{AAE15B53-C398-5444-928E-E951FF0F8F9A}" type="slidenum">
              <a:rPr lang="en-US" smtClean="0"/>
              <a:pPr>
                <a:defRPr/>
              </a:pPr>
              <a:t>36</a:t>
            </a:fld>
            <a:endParaRPr lang="en-US"/>
          </a:p>
        </p:txBody>
      </p:sp>
    </p:spTree>
    <p:extLst>
      <p:ext uri="{BB962C8B-B14F-4D97-AF65-F5344CB8AC3E}">
        <p14:creationId xmlns:p14="http://schemas.microsoft.com/office/powerpoint/2010/main" val="2647772467"/>
      </p:ext>
    </p:extLst>
  </p:cSld>
  <p:clrMapOvr>
    <a:masterClrMapping/>
  </p:clrMapOvr>
  <p:transition spd="slow">
    <p:check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0117-E5E6-4B62-9C40-E0AB36E45A48}"/>
              </a:ext>
            </a:extLst>
          </p:cNvPr>
          <p:cNvSpPr>
            <a:spLocks noGrp="1"/>
          </p:cNvSpPr>
          <p:nvPr>
            <p:ph type="title"/>
          </p:nvPr>
        </p:nvSpPr>
        <p:spPr/>
        <p:txBody>
          <a:bodyPr/>
          <a:lstStyle/>
          <a:p>
            <a:pPr algn="ctr"/>
            <a:r>
              <a:rPr lang="en-IE" dirty="0"/>
              <a:t>DIRECT PROJECT 2017-2018</a:t>
            </a:r>
          </a:p>
        </p:txBody>
      </p:sp>
      <p:sp>
        <p:nvSpPr>
          <p:cNvPr id="3" name="Content Placeholder 2">
            <a:extLst>
              <a:ext uri="{FF2B5EF4-FFF2-40B4-BE49-F238E27FC236}">
                <a16:creationId xmlns:a16="http://schemas.microsoft.com/office/drawing/2014/main" id="{A0986527-6C0C-42DE-B68B-98A394897424}"/>
              </a:ext>
            </a:extLst>
          </p:cNvPr>
          <p:cNvSpPr>
            <a:spLocks noGrp="1"/>
          </p:cNvSpPr>
          <p:nvPr>
            <p:ph idx="1"/>
          </p:nvPr>
        </p:nvSpPr>
        <p:spPr/>
        <p:txBody>
          <a:bodyPr/>
          <a:lstStyle/>
          <a:p>
            <a:pPr>
              <a:buClr>
                <a:srgbClr val="C00000"/>
              </a:buClr>
              <a:buSzPct val="90000"/>
              <a:buFont typeface="Wingdings" panose="05000000000000000000" pitchFamily="2" charset="2"/>
              <a:buChar char="Ø"/>
            </a:pPr>
            <a:r>
              <a:rPr lang="en-IE" dirty="0"/>
              <a:t> </a:t>
            </a:r>
            <a:r>
              <a:rPr lang="en-IE" b="1" dirty="0">
                <a:solidFill>
                  <a:srgbClr val="002060"/>
                </a:solidFill>
              </a:rPr>
              <a:t>Project events</a:t>
            </a:r>
          </a:p>
          <a:p>
            <a:pPr lvl="1">
              <a:buClr>
                <a:srgbClr val="C00000"/>
              </a:buClr>
              <a:buSzPct val="90000"/>
              <a:buFont typeface="Courier New" panose="02070309020205020404" pitchFamily="49" charset="0"/>
              <a:buChar char="o"/>
            </a:pPr>
            <a:r>
              <a:rPr lang="en-IE" sz="2800" b="1" dirty="0">
                <a:solidFill>
                  <a:srgbClr val="002060"/>
                </a:solidFill>
              </a:rPr>
              <a:t>Three European seminars</a:t>
            </a:r>
          </a:p>
          <a:p>
            <a:pPr lvl="2">
              <a:buClr>
                <a:srgbClr val="C00000"/>
              </a:buClr>
              <a:buSzPct val="90000"/>
              <a:buFont typeface="Arial" panose="020B0604020202020204" pitchFamily="34" charset="0"/>
              <a:buChar char="•"/>
            </a:pPr>
            <a:r>
              <a:rPr lang="en-IE" sz="2800" b="1" dirty="0">
                <a:solidFill>
                  <a:srgbClr val="002060"/>
                </a:solidFill>
              </a:rPr>
              <a:t>London</a:t>
            </a:r>
          </a:p>
          <a:p>
            <a:pPr lvl="2">
              <a:buClr>
                <a:srgbClr val="C00000"/>
              </a:buClr>
              <a:buSzPct val="90000"/>
              <a:buFont typeface="Arial" panose="020B0604020202020204" pitchFamily="34" charset="0"/>
              <a:buChar char="•"/>
            </a:pPr>
            <a:r>
              <a:rPr lang="en-IE" sz="2800" b="1" dirty="0">
                <a:solidFill>
                  <a:srgbClr val="002060"/>
                </a:solidFill>
              </a:rPr>
              <a:t>Rome</a:t>
            </a:r>
          </a:p>
          <a:p>
            <a:pPr lvl="2">
              <a:buClr>
                <a:srgbClr val="C00000"/>
              </a:buClr>
              <a:buSzPct val="90000"/>
              <a:buFont typeface="Arial" panose="020B0604020202020204" pitchFamily="34" charset="0"/>
              <a:buChar char="•"/>
            </a:pPr>
            <a:r>
              <a:rPr lang="en-IE" sz="2800" b="1" dirty="0">
                <a:solidFill>
                  <a:srgbClr val="002060"/>
                </a:solidFill>
              </a:rPr>
              <a:t>Nicosia</a:t>
            </a:r>
          </a:p>
          <a:p>
            <a:pPr lvl="1">
              <a:buClr>
                <a:srgbClr val="C00000"/>
              </a:buClr>
              <a:buSzPct val="90000"/>
              <a:buFont typeface="Courier New" panose="02070309020205020404" pitchFamily="49" charset="0"/>
              <a:buChar char="o"/>
            </a:pPr>
            <a:r>
              <a:rPr lang="en-IE" sz="2800" b="1" dirty="0">
                <a:solidFill>
                  <a:srgbClr val="002060"/>
                </a:solidFill>
              </a:rPr>
              <a:t> Six national seminars (in each partner country)</a:t>
            </a:r>
          </a:p>
          <a:p>
            <a:pPr lvl="1">
              <a:buClr>
                <a:srgbClr val="C00000"/>
              </a:buClr>
              <a:buSzPct val="90000"/>
              <a:buFont typeface="Courier New" panose="02070309020205020404" pitchFamily="49" charset="0"/>
              <a:buChar char="o"/>
            </a:pPr>
            <a:r>
              <a:rPr lang="en-IE" sz="2800" b="1" dirty="0">
                <a:solidFill>
                  <a:srgbClr val="002060"/>
                </a:solidFill>
              </a:rPr>
              <a:t> Meetings of Steering Committee (next in Warsaw)</a:t>
            </a:r>
          </a:p>
          <a:p>
            <a:pPr lvl="1">
              <a:buClr>
                <a:srgbClr val="C00000"/>
              </a:buClr>
              <a:buSzPct val="90000"/>
              <a:buFont typeface="Courier New" panose="02070309020205020404" pitchFamily="49" charset="0"/>
              <a:buChar char="o"/>
            </a:pPr>
            <a:r>
              <a:rPr lang="en-IE" sz="2800" b="1" dirty="0">
                <a:solidFill>
                  <a:srgbClr val="002060"/>
                </a:solidFill>
              </a:rPr>
              <a:t> Final project conference – Sofia, 14 and 15 November</a:t>
            </a:r>
          </a:p>
        </p:txBody>
      </p:sp>
      <p:sp>
        <p:nvSpPr>
          <p:cNvPr id="4" name="Footer Placeholder 3">
            <a:extLst>
              <a:ext uri="{FF2B5EF4-FFF2-40B4-BE49-F238E27FC236}">
                <a16:creationId xmlns:a16="http://schemas.microsoft.com/office/drawing/2014/main" id="{59467C53-B741-46B7-A61F-E53FB45207A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E3029AA4-E891-4AE1-82F6-B165AE9BF493}"/>
              </a:ext>
            </a:extLst>
          </p:cNvPr>
          <p:cNvSpPr>
            <a:spLocks noGrp="1"/>
          </p:cNvSpPr>
          <p:nvPr>
            <p:ph type="sldNum" sz="quarter" idx="12"/>
          </p:nvPr>
        </p:nvSpPr>
        <p:spPr/>
        <p:txBody>
          <a:bodyPr/>
          <a:lstStyle/>
          <a:p>
            <a:pPr>
              <a:defRPr/>
            </a:pPr>
            <a:fld id="{5A9D57D9-CA36-014C-BC6C-93AE935AD9D6}" type="slidenum">
              <a:rPr lang="en-US" smtClean="0"/>
              <a:pPr>
                <a:defRPr/>
              </a:pPr>
              <a:t>37</a:t>
            </a:fld>
            <a:endParaRPr lang="en-US"/>
          </a:p>
        </p:txBody>
      </p:sp>
    </p:spTree>
    <p:extLst>
      <p:ext uri="{BB962C8B-B14F-4D97-AF65-F5344CB8AC3E}">
        <p14:creationId xmlns:p14="http://schemas.microsoft.com/office/powerpoint/2010/main" val="934501927"/>
      </p:ext>
    </p:extLst>
  </p:cSld>
  <p:clrMapOvr>
    <a:masterClrMapping/>
  </p:clrMapOvr>
  <p:transition spd="slow">
    <p:check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3C02-B4E0-4FEA-8DEF-C1D4323AA424}"/>
              </a:ext>
            </a:extLst>
          </p:cNvPr>
          <p:cNvSpPr>
            <a:spLocks noGrp="1"/>
          </p:cNvSpPr>
          <p:nvPr>
            <p:ph type="title"/>
          </p:nvPr>
        </p:nvSpPr>
        <p:spPr/>
        <p:txBody>
          <a:bodyPr/>
          <a:lstStyle/>
          <a:p>
            <a:pPr algn="ctr"/>
            <a:r>
              <a:rPr lang="en-IE" dirty="0"/>
              <a:t>DIRECT PROJECT - CYPRUS</a:t>
            </a:r>
          </a:p>
        </p:txBody>
      </p:sp>
      <p:sp>
        <p:nvSpPr>
          <p:cNvPr id="3" name="Content Placeholder 2">
            <a:extLst>
              <a:ext uri="{FF2B5EF4-FFF2-40B4-BE49-F238E27FC236}">
                <a16:creationId xmlns:a16="http://schemas.microsoft.com/office/drawing/2014/main" id="{577BD4BD-0A6C-489D-AC70-295C04BC3A62}"/>
              </a:ext>
            </a:extLst>
          </p:cNvPr>
          <p:cNvSpPr>
            <a:spLocks noGrp="1"/>
          </p:cNvSpPr>
          <p:nvPr>
            <p:ph idx="1"/>
          </p:nvPr>
        </p:nvSpPr>
        <p:spPr>
          <a:xfrm>
            <a:off x="728870" y="1431235"/>
            <a:ext cx="10999304" cy="5198165"/>
          </a:xfrm>
        </p:spPr>
        <p:txBody>
          <a:bodyPr/>
          <a:lstStyle/>
          <a:p>
            <a:pPr lvl="0">
              <a:buClr>
                <a:srgbClr val="C00000"/>
              </a:buClr>
              <a:buSzPct val="90000"/>
              <a:buFont typeface="Wingdings" panose="05000000000000000000" pitchFamily="2" charset="2"/>
              <a:buChar char="Ø"/>
            </a:pPr>
            <a:r>
              <a:rPr lang="en-IE" b="1" dirty="0">
                <a:solidFill>
                  <a:srgbClr val="002060"/>
                </a:solidFill>
                <a:latin typeface="Arial Black" panose="020B0A04020102020204" pitchFamily="34" charset="0"/>
              </a:rPr>
              <a:t>SEK very positive about use of DP</a:t>
            </a:r>
          </a:p>
          <a:p>
            <a:pPr lvl="2">
              <a:buClr>
                <a:srgbClr val="C00000"/>
              </a:buClr>
              <a:buSzPct val="90000"/>
              <a:buFont typeface="Courier New" panose="02070309020205020404" pitchFamily="49" charset="0"/>
              <a:buChar char="o"/>
            </a:pPr>
            <a:r>
              <a:rPr lang="en-IE" b="1" dirty="0">
                <a:solidFill>
                  <a:srgbClr val="002060"/>
                </a:solidFill>
                <a:latin typeface="Arial Black" panose="020B0A04020102020204" pitchFamily="34" charset="0"/>
              </a:rPr>
              <a:t> </a:t>
            </a:r>
            <a:r>
              <a:rPr lang="en-IE" sz="2200" b="1" dirty="0">
                <a:solidFill>
                  <a:srgbClr val="002060"/>
                </a:solidFill>
                <a:latin typeface="Arial Black" panose="020B0A04020102020204" pitchFamily="34" charset="0"/>
              </a:rPr>
              <a:t>Works Councils in local authorities</a:t>
            </a:r>
          </a:p>
          <a:p>
            <a:pPr lvl="2">
              <a:buClr>
                <a:srgbClr val="C00000"/>
              </a:buClr>
              <a:buSzPct val="90000"/>
              <a:buFont typeface="Courier New" panose="02070309020205020404" pitchFamily="49" charset="0"/>
              <a:buChar char="o"/>
            </a:pPr>
            <a:r>
              <a:rPr lang="en-IE" sz="2200" b="1" dirty="0">
                <a:solidFill>
                  <a:srgbClr val="002060"/>
                </a:solidFill>
                <a:latin typeface="Arial Black" panose="020B0A04020102020204" pitchFamily="34" charset="0"/>
              </a:rPr>
              <a:t> Board-level employee representation (EBLR) in banking sector</a:t>
            </a:r>
          </a:p>
          <a:p>
            <a:pPr lvl="1">
              <a:buClr>
                <a:srgbClr val="C00000"/>
              </a:buClr>
              <a:buSzPct val="90000"/>
              <a:buFont typeface="Wingdings" panose="05000000000000000000" pitchFamily="2" charset="2"/>
              <a:buChar char="v"/>
            </a:pPr>
            <a:r>
              <a:rPr lang="en-IE" b="1" dirty="0">
                <a:solidFill>
                  <a:srgbClr val="002060"/>
                </a:solidFill>
                <a:latin typeface="Arial Black" panose="020B0A04020102020204" pitchFamily="34" charset="0"/>
              </a:rPr>
              <a:t> Case study in </a:t>
            </a:r>
            <a:r>
              <a:rPr lang="en-IE" b="1" dirty="0" err="1">
                <a:solidFill>
                  <a:srgbClr val="002060"/>
                </a:solidFill>
                <a:latin typeface="Arial Black" panose="020B0A04020102020204" pitchFamily="34" charset="0"/>
              </a:rPr>
              <a:t>Christis-Charalambides</a:t>
            </a:r>
            <a:r>
              <a:rPr lang="en-IE" b="1" dirty="0">
                <a:solidFill>
                  <a:srgbClr val="002060"/>
                </a:solidFill>
                <a:latin typeface="Arial Black" panose="020B0A04020102020204" pitchFamily="34" charset="0"/>
              </a:rPr>
              <a:t> (CC) Dairies </a:t>
            </a:r>
          </a:p>
          <a:p>
            <a:pPr lvl="2">
              <a:buClr>
                <a:srgbClr val="C00000"/>
              </a:buClr>
              <a:buSzPct val="90000"/>
              <a:buFont typeface="Courier New" panose="02070309020205020404" pitchFamily="49" charset="0"/>
              <a:buChar char="o"/>
            </a:pPr>
            <a:r>
              <a:rPr lang="en-IE" b="1" dirty="0">
                <a:solidFill>
                  <a:srgbClr val="002060"/>
                </a:solidFill>
                <a:latin typeface="Arial Black" panose="020B0A04020102020204" pitchFamily="34" charset="0"/>
              </a:rPr>
              <a:t> </a:t>
            </a:r>
            <a:r>
              <a:rPr lang="en-IE" sz="2200" b="1" dirty="0">
                <a:solidFill>
                  <a:srgbClr val="002060"/>
                </a:solidFill>
                <a:latin typeface="Arial Black" panose="020B0A04020102020204" pitchFamily="34" charset="0"/>
              </a:rPr>
              <a:t>Regular manager/work group meetings, performance reviews and training</a:t>
            </a:r>
          </a:p>
          <a:p>
            <a:pPr lvl="2">
              <a:buClr>
                <a:srgbClr val="C00000"/>
              </a:buClr>
              <a:buSzPct val="90000"/>
              <a:buFont typeface="Courier New" panose="02070309020205020404" pitchFamily="49" charset="0"/>
              <a:buChar char="o"/>
            </a:pPr>
            <a:r>
              <a:rPr lang="en-IE" sz="2200" b="1" dirty="0">
                <a:solidFill>
                  <a:srgbClr val="002060"/>
                </a:solidFill>
                <a:latin typeface="Arial Black" panose="020B0A04020102020204" pitchFamily="34" charset="0"/>
              </a:rPr>
              <a:t> Suggestion schemes</a:t>
            </a:r>
          </a:p>
          <a:p>
            <a:pPr lvl="2">
              <a:buClr>
                <a:srgbClr val="C00000"/>
              </a:buClr>
              <a:buSzPct val="90000"/>
              <a:buFont typeface="Courier New" panose="02070309020205020404" pitchFamily="49" charset="0"/>
              <a:buChar char="o"/>
            </a:pPr>
            <a:r>
              <a:rPr lang="en-IE" sz="2200" b="1" dirty="0">
                <a:solidFill>
                  <a:srgbClr val="002060"/>
                </a:solidFill>
                <a:latin typeface="Arial Black" panose="020B0A04020102020204" pitchFamily="34" charset="0"/>
              </a:rPr>
              <a:t> Employee input on quality; customer relations; health and safety</a:t>
            </a:r>
          </a:p>
          <a:p>
            <a:pPr lvl="2">
              <a:buClr>
                <a:srgbClr val="C00000"/>
              </a:buClr>
              <a:buSzPct val="90000"/>
              <a:buFont typeface="Courier New" panose="02070309020205020404" pitchFamily="49" charset="0"/>
              <a:buChar char="o"/>
            </a:pPr>
            <a:r>
              <a:rPr lang="en-IE" sz="2200" b="1" dirty="0">
                <a:solidFill>
                  <a:srgbClr val="002060"/>
                </a:solidFill>
                <a:latin typeface="Arial Black" panose="020B0A04020102020204" pitchFamily="34" charset="0"/>
              </a:rPr>
              <a:t> Work teams decided by management; meet on ‘needs’ basis </a:t>
            </a:r>
          </a:p>
          <a:p>
            <a:pPr lvl="1">
              <a:buClr>
                <a:srgbClr val="C00000"/>
              </a:buClr>
              <a:buSzPct val="90000"/>
              <a:buFont typeface="Wingdings" panose="05000000000000000000" pitchFamily="2" charset="2"/>
              <a:buChar char="v"/>
            </a:pPr>
            <a:r>
              <a:rPr lang="en-IE" b="1" dirty="0">
                <a:solidFill>
                  <a:srgbClr val="002060"/>
                </a:solidFill>
                <a:latin typeface="Arial Black" panose="020B0A04020102020204" pitchFamily="34" charset="0"/>
              </a:rPr>
              <a:t> Second case study will be in CY Telecom  Authority</a:t>
            </a:r>
          </a:p>
        </p:txBody>
      </p:sp>
      <p:sp>
        <p:nvSpPr>
          <p:cNvPr id="4" name="Footer Placeholder 3">
            <a:extLst>
              <a:ext uri="{FF2B5EF4-FFF2-40B4-BE49-F238E27FC236}">
                <a16:creationId xmlns:a16="http://schemas.microsoft.com/office/drawing/2014/main" id="{C6CDDBAB-EDD5-433B-B18F-4C4944417F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894EAE10-960A-4B97-A95C-962727C9377D}"/>
              </a:ext>
            </a:extLst>
          </p:cNvPr>
          <p:cNvSpPr>
            <a:spLocks noGrp="1"/>
          </p:cNvSpPr>
          <p:nvPr>
            <p:ph type="sldNum" sz="quarter" idx="12"/>
          </p:nvPr>
        </p:nvSpPr>
        <p:spPr/>
        <p:txBody>
          <a:bodyPr/>
          <a:lstStyle/>
          <a:p>
            <a:pPr>
              <a:defRPr/>
            </a:pPr>
            <a:fld id="{5A9D57D9-CA36-014C-BC6C-93AE935AD9D6}" type="slidenum">
              <a:rPr lang="en-US" smtClean="0"/>
              <a:pPr>
                <a:defRPr/>
              </a:pPr>
              <a:t>38</a:t>
            </a:fld>
            <a:endParaRPr lang="en-US"/>
          </a:p>
        </p:txBody>
      </p:sp>
    </p:spTree>
    <p:extLst>
      <p:ext uri="{BB962C8B-B14F-4D97-AF65-F5344CB8AC3E}">
        <p14:creationId xmlns:p14="http://schemas.microsoft.com/office/powerpoint/2010/main" val="1963778880"/>
      </p:ext>
    </p:extLst>
  </p:cSld>
  <p:clrMapOvr>
    <a:masterClrMapping/>
  </p:clrMapOvr>
  <p:transition spd="slow">
    <p:check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69F1-3DFE-4E01-B59A-4158C58ECC0F}"/>
              </a:ext>
            </a:extLst>
          </p:cNvPr>
          <p:cNvSpPr>
            <a:spLocks noGrp="1"/>
          </p:cNvSpPr>
          <p:nvPr>
            <p:ph type="title"/>
          </p:nvPr>
        </p:nvSpPr>
        <p:spPr/>
        <p:txBody>
          <a:bodyPr/>
          <a:lstStyle/>
          <a:p>
            <a:pPr algn="ctr"/>
            <a:r>
              <a:rPr lang="en-IE" dirty="0">
                <a:solidFill>
                  <a:srgbClr val="360096"/>
                </a:solidFill>
              </a:rPr>
              <a:t>DIRECT PROJECT - IRELAND</a:t>
            </a:r>
            <a:endParaRPr lang="en-IE" dirty="0"/>
          </a:p>
        </p:txBody>
      </p:sp>
      <p:sp>
        <p:nvSpPr>
          <p:cNvPr id="3" name="Content Placeholder 2">
            <a:extLst>
              <a:ext uri="{FF2B5EF4-FFF2-40B4-BE49-F238E27FC236}">
                <a16:creationId xmlns:a16="http://schemas.microsoft.com/office/drawing/2014/main" id="{0E47D794-E8E0-4D91-9EC9-E395B2F9C181}"/>
              </a:ext>
            </a:extLst>
          </p:cNvPr>
          <p:cNvSpPr>
            <a:spLocks noGrp="1"/>
          </p:cNvSpPr>
          <p:nvPr>
            <p:ph idx="1"/>
          </p:nvPr>
        </p:nvSpPr>
        <p:spPr>
          <a:xfrm>
            <a:off x="914400" y="1524000"/>
            <a:ext cx="10668000" cy="4724400"/>
          </a:xfrm>
        </p:spPr>
        <p:txBody>
          <a:bodyPr/>
          <a:lstStyle/>
          <a:p>
            <a:pPr>
              <a:buClr>
                <a:srgbClr val="FF0000"/>
              </a:buClr>
              <a:buSzPct val="90000"/>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IDEAS Institute - the research and training wing of SIPTU. Its purpose is to facilitate change in enterprises through </a:t>
            </a:r>
            <a:r>
              <a:rPr lang="en-IE" sz="2400"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genuine</a:t>
            </a: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employee involvement.  </a:t>
            </a:r>
          </a:p>
          <a:p>
            <a:pPr>
              <a:buClr>
                <a:srgbClr val="FF0000"/>
              </a:buClr>
              <a:buSzPct val="90000"/>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SIPTU adopted a </a:t>
            </a:r>
            <a:r>
              <a:rPr lang="en-IE" sz="2400"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Joint Policy Initiative </a:t>
            </a: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to implement workplace innovation (November 2011)</a:t>
            </a:r>
          </a:p>
          <a:p>
            <a:pPr>
              <a:lnSpc>
                <a:spcPct val="106000"/>
              </a:lnSpc>
              <a:spcAft>
                <a:spcPts val="800"/>
              </a:spcAft>
              <a:buClr>
                <a:srgbClr val="FF0000"/>
              </a:buClr>
              <a:buSzPct val="90000"/>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Institute uses a joint trade union/management approach, organised as following:</a:t>
            </a:r>
          </a:p>
          <a:p>
            <a:pPr lvl="1" algn="just">
              <a:lnSpc>
                <a:spcPct val="106000"/>
              </a:lnSpc>
              <a:spcAft>
                <a:spcPts val="0"/>
              </a:spcAft>
              <a:buClr>
                <a:srgbClr val="FF0000"/>
              </a:buClr>
              <a:buSzPct val="90000"/>
              <a:buFont typeface="Wingdings" panose="05000000000000000000" pitchFamily="2" charset="2"/>
              <a:buChar char=""/>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 joint steering committee is set up to oversee the process</a:t>
            </a:r>
          </a:p>
          <a:p>
            <a:pPr lvl="1" algn="just">
              <a:lnSpc>
                <a:spcPct val="106000"/>
              </a:lnSpc>
              <a:spcAft>
                <a:spcPts val="0"/>
              </a:spcAft>
              <a:buClr>
                <a:srgbClr val="FF0000"/>
              </a:buClr>
              <a:buSzPct val="90000"/>
              <a:buFont typeface="Wingdings" panose="05000000000000000000" pitchFamily="2" charset="2"/>
              <a:buChar char=""/>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Joint team training to develop the ‘vision for the future’</a:t>
            </a:r>
          </a:p>
          <a:p>
            <a:pPr lvl="1" algn="just">
              <a:lnSpc>
                <a:spcPct val="106000"/>
              </a:lnSpc>
              <a:spcAft>
                <a:spcPts val="800"/>
              </a:spcAft>
              <a:buClr>
                <a:srgbClr val="FF0000"/>
              </a:buClr>
              <a:buSzPct val="90000"/>
              <a:buFont typeface="Wingdings" panose="05000000000000000000" pitchFamily="2" charset="2"/>
              <a:buChar char=""/>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 joint steering group is responsible for monitoring progress and providing support.</a:t>
            </a:r>
          </a:p>
          <a:p>
            <a:endParaRPr lang="en-IE" dirty="0"/>
          </a:p>
        </p:txBody>
      </p:sp>
      <p:sp>
        <p:nvSpPr>
          <p:cNvPr id="4" name="Footer Placeholder 3">
            <a:extLst>
              <a:ext uri="{FF2B5EF4-FFF2-40B4-BE49-F238E27FC236}">
                <a16:creationId xmlns:a16="http://schemas.microsoft.com/office/drawing/2014/main" id="{1F7A244B-3FDC-485B-96E4-06946F37B4FB}"/>
              </a:ext>
            </a:extLst>
          </p:cNvPr>
          <p:cNvSpPr>
            <a:spLocks noGrp="1"/>
          </p:cNvSpPr>
          <p:nvPr>
            <p:ph type="ftr" sz="quarter" idx="11"/>
          </p:nvPr>
        </p:nvSpPr>
        <p:spPr/>
        <p:txBody>
          <a:bodyPr/>
          <a:lstStyle/>
          <a:p>
            <a:pPr>
              <a:defRPr/>
            </a:pPr>
            <a:r>
              <a:rPr lang="en-IE"/>
              <a:t>DIRECT project - Bulgarian National Seminar 6 June 2018</a:t>
            </a:r>
            <a:endParaRPr lang="en-US"/>
          </a:p>
        </p:txBody>
      </p:sp>
      <p:sp>
        <p:nvSpPr>
          <p:cNvPr id="7" name="Slide Number Placeholder 6">
            <a:extLst>
              <a:ext uri="{FF2B5EF4-FFF2-40B4-BE49-F238E27FC236}">
                <a16:creationId xmlns:a16="http://schemas.microsoft.com/office/drawing/2014/main" id="{1F0C612F-7441-4995-B2BB-9CD6F2ACE57A}"/>
              </a:ext>
            </a:extLst>
          </p:cNvPr>
          <p:cNvSpPr>
            <a:spLocks noGrp="1"/>
          </p:cNvSpPr>
          <p:nvPr>
            <p:ph type="sldNum" sz="quarter" idx="12"/>
          </p:nvPr>
        </p:nvSpPr>
        <p:spPr/>
        <p:txBody>
          <a:bodyPr/>
          <a:lstStyle/>
          <a:p>
            <a:pPr>
              <a:defRPr/>
            </a:pPr>
            <a:fld id="{5A9D57D9-CA36-014C-BC6C-93AE935AD9D6}" type="slidenum">
              <a:rPr lang="en-US" smtClean="0"/>
              <a:pPr>
                <a:defRPr/>
              </a:pPr>
              <a:t>39</a:t>
            </a:fld>
            <a:endParaRPr lang="en-US"/>
          </a:p>
        </p:txBody>
      </p:sp>
    </p:spTree>
    <p:extLst>
      <p:ext uri="{BB962C8B-B14F-4D97-AF65-F5344CB8AC3E}">
        <p14:creationId xmlns:p14="http://schemas.microsoft.com/office/powerpoint/2010/main" val="3325247483"/>
      </p:ext>
    </p:extLst>
  </p:cSld>
  <p:clrMapOvr>
    <a:masterClrMapping/>
  </p:clrMapOvr>
  <p:transition spd="slow">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43DEA-F4BC-4B1F-9FB0-C4CAC62D1A2F}"/>
              </a:ext>
            </a:extLst>
          </p:cNvPr>
          <p:cNvSpPr>
            <a:spLocks noGrp="1"/>
          </p:cNvSpPr>
          <p:nvPr>
            <p:ph type="title"/>
          </p:nvPr>
        </p:nvSpPr>
        <p:spPr/>
        <p:txBody>
          <a:bodyPr/>
          <a:lstStyle/>
          <a:p>
            <a:pPr algn="ctr"/>
            <a:r>
              <a:rPr lang="en-IE" sz="4000" dirty="0"/>
              <a:t>WORKPLACE INVOLVEMENT</a:t>
            </a:r>
          </a:p>
        </p:txBody>
      </p:sp>
      <p:sp>
        <p:nvSpPr>
          <p:cNvPr id="3" name="Content Placeholder 2">
            <a:extLst>
              <a:ext uri="{FF2B5EF4-FFF2-40B4-BE49-F238E27FC236}">
                <a16:creationId xmlns:a16="http://schemas.microsoft.com/office/drawing/2014/main" id="{B4603EBE-AFF1-4E3E-81C0-3C0B7A3DF0B3}"/>
              </a:ext>
            </a:extLst>
          </p:cNvPr>
          <p:cNvSpPr>
            <a:spLocks noGrp="1"/>
          </p:cNvSpPr>
          <p:nvPr>
            <p:ph idx="1"/>
          </p:nvPr>
        </p:nvSpPr>
        <p:spPr/>
        <p:txBody>
          <a:bodyPr/>
          <a:lstStyle/>
          <a:p>
            <a:pPr>
              <a:spcBef>
                <a:spcPts val="0"/>
              </a:spcBef>
              <a:buClr>
                <a:srgbClr val="C00000"/>
              </a:buClr>
              <a:buSzPct val="90000"/>
              <a:buFont typeface="Wingdings" panose="05000000000000000000" pitchFamily="2" charset="2"/>
              <a:buChar char="q"/>
            </a:pPr>
            <a:r>
              <a:rPr lang="en-IE" sz="3200" dirty="0">
                <a:solidFill>
                  <a:srgbClr val="002060"/>
                </a:solidFill>
                <a:latin typeface="Arial Black" panose="020B0A04020102020204" pitchFamily="34" charset="0"/>
              </a:rPr>
              <a:t> </a:t>
            </a:r>
            <a:r>
              <a:rPr lang="en-IE" sz="3600" dirty="0">
                <a:solidFill>
                  <a:srgbClr val="002060"/>
                </a:solidFill>
                <a:latin typeface="Arial Black" panose="020B0A04020102020204" pitchFamily="34" charset="0"/>
              </a:rPr>
              <a:t>Representative participation: </a:t>
            </a:r>
          </a:p>
          <a:p>
            <a:pPr lvl="2">
              <a:spcBef>
                <a:spcPts val="0"/>
              </a:spcBef>
              <a:buClr>
                <a:srgbClr val="C00000"/>
              </a:buClr>
              <a:buSzPct val="90000"/>
              <a:buFont typeface="Courier New" panose="02070309020205020404" pitchFamily="49" charset="0"/>
              <a:buChar char="o"/>
            </a:pPr>
            <a:r>
              <a:rPr lang="en-IE" sz="2600" dirty="0">
                <a:solidFill>
                  <a:srgbClr val="002060"/>
                </a:solidFill>
                <a:latin typeface="Arial Black" panose="020B0A04020102020204" pitchFamily="34" charset="0"/>
              </a:rPr>
              <a:t> </a:t>
            </a:r>
            <a:r>
              <a:rPr lang="en-IE" sz="2800" dirty="0">
                <a:solidFill>
                  <a:srgbClr val="002060"/>
                </a:solidFill>
                <a:latin typeface="Arial Black" panose="020B0A04020102020204" pitchFamily="34" charset="0"/>
              </a:rPr>
              <a:t>EBLRs / Works Councils / H&amp;S / EWCs</a:t>
            </a:r>
          </a:p>
          <a:p>
            <a:pPr marL="0" indent="0">
              <a:spcBef>
                <a:spcPts val="0"/>
              </a:spcBef>
              <a:buNone/>
            </a:pPr>
            <a:endParaRPr lang="en-IE" sz="3200" dirty="0">
              <a:solidFill>
                <a:srgbClr val="002060"/>
              </a:solidFill>
              <a:latin typeface="Arial Black" panose="020B0A04020102020204" pitchFamily="34" charset="0"/>
            </a:endParaRPr>
          </a:p>
          <a:p>
            <a:pPr>
              <a:spcBef>
                <a:spcPts val="0"/>
              </a:spcBef>
              <a:buClr>
                <a:srgbClr val="C00000"/>
              </a:buClr>
              <a:buSzPct val="90000"/>
              <a:buFont typeface="Wingdings" panose="05000000000000000000" pitchFamily="2" charset="2"/>
              <a:buChar char="q"/>
            </a:pPr>
            <a:r>
              <a:rPr lang="en-IE" sz="3600" dirty="0">
                <a:solidFill>
                  <a:srgbClr val="002060"/>
                </a:solidFill>
                <a:latin typeface="Arial Black" panose="020B0A04020102020204" pitchFamily="34" charset="0"/>
              </a:rPr>
              <a:t> Financial participation:</a:t>
            </a:r>
          </a:p>
          <a:p>
            <a:pPr lvl="2">
              <a:spcBef>
                <a:spcPts val="0"/>
              </a:spcBef>
              <a:buClr>
                <a:srgbClr val="C00000"/>
              </a:buClr>
              <a:buSzPct val="90000"/>
              <a:buFont typeface="Courier New" panose="02070309020205020404" pitchFamily="49" charset="0"/>
              <a:buChar char="o"/>
            </a:pPr>
            <a:r>
              <a:rPr lang="en-IE" sz="2800" dirty="0">
                <a:solidFill>
                  <a:srgbClr val="002060"/>
                </a:solidFill>
                <a:latin typeface="Arial Black" panose="020B0A04020102020204" pitchFamily="34" charset="0"/>
              </a:rPr>
              <a:t> Employee share ownership / ESOTs / </a:t>
            </a:r>
          </a:p>
          <a:p>
            <a:pPr marL="914400" lvl="2" indent="0">
              <a:spcBef>
                <a:spcPts val="0"/>
              </a:spcBef>
              <a:buClr>
                <a:srgbClr val="C00000"/>
              </a:buClr>
              <a:buSzPct val="90000"/>
              <a:buNone/>
            </a:pPr>
            <a:r>
              <a:rPr lang="en-IE" sz="2800" dirty="0">
                <a:solidFill>
                  <a:srgbClr val="002060"/>
                </a:solidFill>
                <a:latin typeface="Arial Black" panose="020B0A04020102020204" pitchFamily="34" charset="0"/>
              </a:rPr>
              <a:t>   Employee-owned enterprises</a:t>
            </a:r>
          </a:p>
          <a:p>
            <a:pPr marL="914400" lvl="2" indent="0">
              <a:spcBef>
                <a:spcPts val="0"/>
              </a:spcBef>
              <a:buClr>
                <a:srgbClr val="C00000"/>
              </a:buClr>
              <a:buSzPct val="90000"/>
              <a:buNone/>
            </a:pPr>
            <a:endParaRPr lang="en-IE" sz="2800" dirty="0">
              <a:solidFill>
                <a:srgbClr val="002060"/>
              </a:solidFill>
              <a:latin typeface="Arial Black" panose="020B0A04020102020204" pitchFamily="34" charset="0"/>
            </a:endParaRPr>
          </a:p>
          <a:p>
            <a:pPr lvl="0">
              <a:spcBef>
                <a:spcPts val="0"/>
              </a:spcBef>
              <a:buClr>
                <a:srgbClr val="C00000"/>
              </a:buClr>
              <a:buSzPct val="90000"/>
              <a:buFont typeface="Wingdings" panose="05000000000000000000" pitchFamily="2" charset="2"/>
              <a:buChar char="q"/>
            </a:pPr>
            <a:r>
              <a:rPr lang="en-IE" sz="3200" dirty="0">
                <a:solidFill>
                  <a:srgbClr val="002060"/>
                </a:solidFill>
                <a:latin typeface="Arial Black" panose="020B0A04020102020204" pitchFamily="34" charset="0"/>
              </a:rPr>
              <a:t>  </a:t>
            </a:r>
            <a:r>
              <a:rPr lang="en-IE" sz="3600" dirty="0">
                <a:solidFill>
                  <a:srgbClr val="002060"/>
                </a:solidFill>
                <a:latin typeface="Arial Black" panose="020B0A04020102020204" pitchFamily="34" charset="0"/>
              </a:rPr>
              <a:t>Direct participation:</a:t>
            </a:r>
          </a:p>
          <a:p>
            <a:pPr lvl="2">
              <a:spcBef>
                <a:spcPts val="0"/>
              </a:spcBef>
              <a:buClr>
                <a:srgbClr val="C00000"/>
              </a:buClr>
              <a:buSzPct val="90000"/>
              <a:buFont typeface="Courier New" panose="02070309020205020404" pitchFamily="49" charset="0"/>
              <a:buChar char="o"/>
            </a:pPr>
            <a:r>
              <a:rPr lang="en-IE" sz="2800" dirty="0">
                <a:solidFill>
                  <a:srgbClr val="002060"/>
                </a:solidFill>
                <a:latin typeface="Arial Black" panose="020B0A04020102020204" pitchFamily="34" charset="0"/>
              </a:rPr>
              <a:t> Delegation of decision-making / Team Working</a:t>
            </a:r>
          </a:p>
          <a:p>
            <a:pPr marL="0" lvl="0" indent="0">
              <a:spcBef>
                <a:spcPts val="0"/>
              </a:spcBef>
              <a:buClr>
                <a:srgbClr val="360096"/>
              </a:buClr>
              <a:buNone/>
            </a:pPr>
            <a:endParaRPr lang="en-IE" sz="3200" dirty="0">
              <a:solidFill>
                <a:srgbClr val="002060"/>
              </a:solidFill>
              <a:latin typeface="Arial Black" panose="020B0A04020102020204" pitchFamily="34" charset="0"/>
            </a:endParaRPr>
          </a:p>
          <a:p>
            <a:pPr marL="0" indent="0">
              <a:spcBef>
                <a:spcPts val="0"/>
              </a:spcBef>
              <a:buNone/>
            </a:pPr>
            <a:endParaRPr lang="en-IE" sz="3200" dirty="0">
              <a:solidFill>
                <a:srgbClr val="002060"/>
              </a:solidFill>
              <a:latin typeface="Arial Black" panose="020B0A04020102020204" pitchFamily="34" charset="0"/>
            </a:endParaRPr>
          </a:p>
          <a:p>
            <a:pPr marL="0" indent="0" algn="ctr">
              <a:buNone/>
            </a:pPr>
            <a:endParaRPr lang="en-IE" dirty="0"/>
          </a:p>
        </p:txBody>
      </p:sp>
      <p:sp>
        <p:nvSpPr>
          <p:cNvPr id="4" name="Footer Placeholder 3">
            <a:extLst>
              <a:ext uri="{FF2B5EF4-FFF2-40B4-BE49-F238E27FC236}">
                <a16:creationId xmlns:a16="http://schemas.microsoft.com/office/drawing/2014/main" id="{9963B530-32E2-45C2-88F0-F03767EC394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9FD395A4-8BD7-4799-A142-638917633048}"/>
              </a:ext>
            </a:extLst>
          </p:cNvPr>
          <p:cNvSpPr>
            <a:spLocks noGrp="1"/>
          </p:cNvSpPr>
          <p:nvPr>
            <p:ph type="sldNum" sz="quarter" idx="12"/>
          </p:nvPr>
        </p:nvSpPr>
        <p:spPr/>
        <p:txBody>
          <a:bodyPr/>
          <a:lstStyle/>
          <a:p>
            <a:pPr>
              <a:defRPr/>
            </a:pPr>
            <a:fld id="{5A9D57D9-CA36-014C-BC6C-93AE935AD9D6}" type="slidenum">
              <a:rPr lang="en-US" smtClean="0"/>
              <a:pPr>
                <a:defRPr/>
              </a:pPr>
              <a:t>4</a:t>
            </a:fld>
            <a:endParaRPr lang="en-US" dirty="0"/>
          </a:p>
        </p:txBody>
      </p:sp>
    </p:spTree>
    <p:extLst>
      <p:ext uri="{BB962C8B-B14F-4D97-AF65-F5344CB8AC3E}">
        <p14:creationId xmlns:p14="http://schemas.microsoft.com/office/powerpoint/2010/main" val="1155901837"/>
      </p:ext>
    </p:extLst>
  </p:cSld>
  <p:clrMapOvr>
    <a:masterClrMapping/>
  </p:clrMapOvr>
  <p:transition spd="slow">
    <p:check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B015-F9B2-4F45-A72F-1BC96134C35B}"/>
              </a:ext>
            </a:extLst>
          </p:cNvPr>
          <p:cNvSpPr>
            <a:spLocks noGrp="1"/>
          </p:cNvSpPr>
          <p:nvPr>
            <p:ph type="title"/>
          </p:nvPr>
        </p:nvSpPr>
        <p:spPr/>
        <p:txBody>
          <a:bodyPr/>
          <a:lstStyle/>
          <a:p>
            <a:pPr algn="ctr"/>
            <a:r>
              <a:rPr lang="en-IE" dirty="0">
                <a:solidFill>
                  <a:srgbClr val="360096"/>
                </a:solidFill>
              </a:rPr>
              <a:t>DIRECT PROJECT - IRELAND</a:t>
            </a:r>
            <a:endParaRPr lang="en-IE" dirty="0"/>
          </a:p>
        </p:txBody>
      </p:sp>
      <p:sp>
        <p:nvSpPr>
          <p:cNvPr id="3" name="Content Placeholder 2">
            <a:extLst>
              <a:ext uri="{FF2B5EF4-FFF2-40B4-BE49-F238E27FC236}">
                <a16:creationId xmlns:a16="http://schemas.microsoft.com/office/drawing/2014/main" id="{81A4A0BD-DA09-469F-A629-23832184F706}"/>
              </a:ext>
            </a:extLst>
          </p:cNvPr>
          <p:cNvSpPr>
            <a:spLocks noGrp="1"/>
          </p:cNvSpPr>
          <p:nvPr>
            <p:ph idx="1"/>
          </p:nvPr>
        </p:nvSpPr>
        <p:spPr/>
        <p:txBody>
          <a:bodyPr/>
          <a:lstStyle/>
          <a:p>
            <a:pPr>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IDEAS Institute is working with fourteen enterprises at present and these very often result from local SIPTU officials alerting the Institute to problems in a company</a:t>
            </a:r>
          </a:p>
          <a:p>
            <a:pPr lvl="0" algn="just">
              <a:lnSpc>
                <a:spcPct val="106000"/>
              </a:lnSpc>
              <a:spcAft>
                <a:spcPts val="800"/>
              </a:spcAft>
              <a:buClr>
                <a:srgbClr val="C00000"/>
              </a:buClr>
              <a:buSzPct val="90000"/>
              <a:buFont typeface="Wingdings" panose="05000000000000000000" pitchFamily="2" charset="2"/>
              <a:buChar char="v"/>
            </a:pP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Institute’s philosophy is designed to:  </a:t>
            </a:r>
          </a:p>
          <a:p>
            <a:pPr marL="114300" lvl="0" indent="0" algn="ctr">
              <a:lnSpc>
                <a:spcPct val="106000"/>
              </a:lnSpc>
              <a:spcAft>
                <a:spcPts val="800"/>
              </a:spcAft>
              <a:buClr>
                <a:srgbClr val="360096"/>
              </a:buClr>
              <a:buNone/>
            </a:pPr>
            <a:r>
              <a:rPr lang="en-IE" i="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Build TRUST and UNLOCK the CREATIVE POTENTIAL within the </a:t>
            </a:r>
            <a:r>
              <a:rPr lang="en-IE" i="1" u="sng" dirty="0">
                <a:solidFill>
                  <a:srgbClr val="C00000"/>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rPr>
              <a:t>ENTIRE</a:t>
            </a:r>
            <a:r>
              <a:rPr lang="en-IE" i="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 WORKFORCE!</a:t>
            </a:r>
            <a:endParaRPr lang="en-IE"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buClr>
                <a:srgbClr val="C00000"/>
              </a:buClr>
              <a:buSzPct val="90000"/>
              <a:buFont typeface="Wingdings" panose="05000000000000000000" pitchFamily="2" charset="2"/>
              <a:buChar char="v"/>
            </a:pPr>
            <a:r>
              <a:rPr lang="en-IE" dirty="0"/>
              <a:t> </a:t>
            </a:r>
            <a:r>
              <a:rPr lang="en-IE" dirty="0">
                <a:solidFill>
                  <a:srgbClr val="002060"/>
                </a:solidFill>
                <a:latin typeface="Arial Black" panose="020B0A04020102020204" pitchFamily="34" charset="0"/>
              </a:rPr>
              <a:t>Two case studies: </a:t>
            </a:r>
            <a:r>
              <a:rPr lang="en-IE"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Kirchhoff Automotive </a:t>
            </a:r>
            <a:r>
              <a:rPr lang="en-IE"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and </a:t>
            </a:r>
            <a:r>
              <a:rPr lang="en-IE"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a:t>
            </a:r>
            <a:r>
              <a:rPr lang="en-IE" b="1" i="1" dirty="0" err="1">
                <a:solidFill>
                  <a:srgbClr val="002060"/>
                </a:solidFill>
                <a:latin typeface="Arial Black" panose="020B0A04020102020204" pitchFamily="34" charset="0"/>
                <a:ea typeface="Calibri" panose="020F0502020204030204" pitchFamily="34" charset="0"/>
                <a:cs typeface="Times New Roman" panose="02020603050405020304" pitchFamily="18" charset="0"/>
              </a:rPr>
              <a:t>Bord</a:t>
            </a:r>
            <a:r>
              <a:rPr lang="en-IE"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a:t>
            </a:r>
            <a:r>
              <a:rPr lang="en-IE" b="1" i="1" dirty="0" err="1">
                <a:solidFill>
                  <a:srgbClr val="002060"/>
                </a:solidFill>
                <a:latin typeface="Arial Black" panose="020B0A04020102020204" pitchFamily="34" charset="0"/>
                <a:ea typeface="Calibri" panose="020F0502020204030204" pitchFamily="34" charset="0"/>
                <a:cs typeface="Times New Roman" panose="02020603050405020304" pitchFamily="18" charset="0"/>
              </a:rPr>
              <a:t>na</a:t>
            </a:r>
            <a:r>
              <a:rPr lang="en-IE"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a:t>
            </a:r>
            <a:r>
              <a:rPr lang="en-IE" b="1" i="1" dirty="0" err="1">
                <a:solidFill>
                  <a:srgbClr val="002060"/>
                </a:solidFill>
                <a:latin typeface="Arial Black" panose="020B0A04020102020204" pitchFamily="34" charset="0"/>
                <a:ea typeface="Calibri" panose="020F0502020204030204" pitchFamily="34" charset="0"/>
                <a:cs typeface="Times New Roman" panose="02020603050405020304" pitchFamily="18" charset="0"/>
              </a:rPr>
              <a:t>M</a:t>
            </a:r>
            <a:r>
              <a:rPr lang="en-IE" i="1" dirty="0" err="1">
                <a:solidFill>
                  <a:srgbClr val="002060"/>
                </a:solidFill>
                <a:latin typeface="Arial Black" panose="020B0A04020102020204" pitchFamily="34" charset="0"/>
                <a:ea typeface="Calibri" panose="020F0502020204030204" pitchFamily="34" charset="0"/>
                <a:cs typeface="Calibri" panose="020F0502020204030204" pitchFamily="34" charset="0"/>
              </a:rPr>
              <a:t>ó</a:t>
            </a:r>
            <a:r>
              <a:rPr lang="en-IE" b="1" i="1" dirty="0" err="1">
                <a:solidFill>
                  <a:srgbClr val="002060"/>
                </a:solidFill>
                <a:latin typeface="Arial Black" panose="020B0A04020102020204" pitchFamily="34" charset="0"/>
                <a:ea typeface="Calibri" panose="020F0502020204030204" pitchFamily="34" charset="0"/>
                <a:cs typeface="Times New Roman" panose="02020603050405020304" pitchFamily="18" charset="0"/>
              </a:rPr>
              <a:t>na</a:t>
            </a:r>
            <a:endParaRPr lang="en-IE" i="1" dirty="0">
              <a:solidFill>
                <a:srgbClr val="00206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A0D58637-0863-439D-BB66-87B7138AC213}"/>
              </a:ext>
            </a:extLst>
          </p:cNvPr>
          <p:cNvSpPr>
            <a:spLocks noGrp="1"/>
          </p:cNvSpPr>
          <p:nvPr>
            <p:ph type="ftr" sz="quarter" idx="11"/>
          </p:nvPr>
        </p:nvSpPr>
        <p:spPr/>
        <p:txBody>
          <a:bodyPr/>
          <a:lstStyle/>
          <a:p>
            <a:pPr>
              <a:defRPr/>
            </a:pPr>
            <a:r>
              <a:rPr lang="en-IE"/>
              <a:t>DIRECT project - Bulgarian National Seminar 6 June 2018</a:t>
            </a:r>
            <a:endParaRPr lang="en-US"/>
          </a:p>
        </p:txBody>
      </p:sp>
      <p:sp>
        <p:nvSpPr>
          <p:cNvPr id="5" name="Slide Number Placeholder 4">
            <a:extLst>
              <a:ext uri="{FF2B5EF4-FFF2-40B4-BE49-F238E27FC236}">
                <a16:creationId xmlns:a16="http://schemas.microsoft.com/office/drawing/2014/main" id="{25956D12-C8A6-4E4C-BF16-D841E41B21CA}"/>
              </a:ext>
            </a:extLst>
          </p:cNvPr>
          <p:cNvSpPr>
            <a:spLocks noGrp="1"/>
          </p:cNvSpPr>
          <p:nvPr>
            <p:ph type="sldNum" sz="quarter" idx="12"/>
          </p:nvPr>
        </p:nvSpPr>
        <p:spPr/>
        <p:txBody>
          <a:bodyPr/>
          <a:lstStyle/>
          <a:p>
            <a:pPr>
              <a:defRPr/>
            </a:pPr>
            <a:fld id="{5A9D57D9-CA36-014C-BC6C-93AE935AD9D6}" type="slidenum">
              <a:rPr lang="en-US" smtClean="0"/>
              <a:pPr>
                <a:defRPr/>
              </a:pPr>
              <a:t>40</a:t>
            </a:fld>
            <a:endParaRPr lang="en-US"/>
          </a:p>
        </p:txBody>
      </p:sp>
    </p:spTree>
    <p:extLst>
      <p:ext uri="{BB962C8B-B14F-4D97-AF65-F5344CB8AC3E}">
        <p14:creationId xmlns:p14="http://schemas.microsoft.com/office/powerpoint/2010/main" val="1626836690"/>
      </p:ext>
    </p:extLst>
  </p:cSld>
  <p:clrMapOvr>
    <a:masterClrMapping/>
  </p:clrMapOvr>
  <p:transition spd="slow">
    <p:check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CCA4-0C4A-490D-A2E8-04B9564D00A2}"/>
              </a:ext>
            </a:extLst>
          </p:cNvPr>
          <p:cNvSpPr>
            <a:spLocks noGrp="1"/>
          </p:cNvSpPr>
          <p:nvPr>
            <p:ph type="title"/>
          </p:nvPr>
        </p:nvSpPr>
        <p:spPr/>
        <p:txBody>
          <a:bodyPr/>
          <a:lstStyle/>
          <a:p>
            <a:pPr algn="ctr"/>
            <a:r>
              <a:rPr lang="en-IE" dirty="0"/>
              <a:t>DIRECT PROJECT - ITALY</a:t>
            </a:r>
          </a:p>
        </p:txBody>
      </p:sp>
      <p:sp>
        <p:nvSpPr>
          <p:cNvPr id="3" name="Content Placeholder 2">
            <a:extLst>
              <a:ext uri="{FF2B5EF4-FFF2-40B4-BE49-F238E27FC236}">
                <a16:creationId xmlns:a16="http://schemas.microsoft.com/office/drawing/2014/main" id="{3999B375-5FF0-408A-98D6-B9E930AC62A8}"/>
              </a:ext>
            </a:extLst>
          </p:cNvPr>
          <p:cNvSpPr>
            <a:spLocks noGrp="1"/>
          </p:cNvSpPr>
          <p:nvPr>
            <p:ph idx="1"/>
          </p:nvPr>
        </p:nvSpPr>
        <p:spPr>
          <a:xfrm>
            <a:off x="914400" y="1524000"/>
            <a:ext cx="10668000" cy="4724399"/>
          </a:xfrm>
        </p:spPr>
        <p:txBody>
          <a:bodyPr/>
          <a:lstStyle/>
          <a:p>
            <a:pPr lvl="1">
              <a:buClr>
                <a:srgbClr val="C00000"/>
              </a:buClr>
              <a:buSzPct val="90000"/>
              <a:buFont typeface="Wingdings" panose="05000000000000000000" pitchFamily="2" charset="2"/>
              <a:buChar char="q"/>
            </a:pPr>
            <a:r>
              <a:rPr lang="en-IE" dirty="0"/>
              <a:t> </a:t>
            </a:r>
            <a:r>
              <a:rPr lang="en-IE" b="1" dirty="0">
                <a:solidFill>
                  <a:srgbClr val="002060"/>
                </a:solidFill>
                <a:latin typeface="Arial Black" panose="020B0A04020102020204" pitchFamily="34" charset="0"/>
              </a:rPr>
              <a:t>Participation is primarily indirect and representative</a:t>
            </a:r>
          </a:p>
          <a:p>
            <a:pPr lvl="1">
              <a:buClr>
                <a:srgbClr val="C00000"/>
              </a:buClr>
              <a:buSzPct val="90000"/>
              <a:buFont typeface="Wingdings" panose="05000000000000000000" pitchFamily="2" charset="2"/>
              <a:buChar char="q"/>
            </a:pPr>
            <a:r>
              <a:rPr lang="en-IE" b="1" dirty="0">
                <a:solidFill>
                  <a:srgbClr val="002060"/>
                </a:solidFill>
                <a:latin typeface="Arial Black" panose="020B0A04020102020204" pitchFamily="34" charset="0"/>
              </a:rPr>
              <a:t> Key role played by collective bargaining, which is the main pillar of the whole industrial relations system  </a:t>
            </a:r>
          </a:p>
          <a:p>
            <a:pPr lvl="1">
              <a:buClr>
                <a:srgbClr val="C00000"/>
              </a:buClr>
              <a:buSzPct val="90000"/>
              <a:buFont typeface="Wingdings" panose="05000000000000000000" pitchFamily="2" charset="2"/>
              <a:buChar char="q"/>
            </a:pPr>
            <a:r>
              <a:rPr lang="en-IE" b="1" dirty="0">
                <a:solidFill>
                  <a:srgbClr val="002060"/>
                </a:solidFill>
                <a:latin typeface="Arial Black" panose="020B0A04020102020204" pitchFamily="34" charset="0"/>
              </a:rPr>
              <a:t> Very little of either EBLR or financial participation</a:t>
            </a:r>
          </a:p>
          <a:p>
            <a:pPr lvl="1">
              <a:buClr>
                <a:srgbClr val="C00000"/>
              </a:buClr>
              <a:buSzPct val="90000"/>
              <a:buFont typeface="Wingdings" panose="05000000000000000000" pitchFamily="2" charset="2"/>
              <a:buChar char="q"/>
            </a:pPr>
            <a:r>
              <a:rPr lang="en-IE" b="1" dirty="0">
                <a:solidFill>
                  <a:srgbClr val="002060"/>
                </a:solidFill>
                <a:latin typeface="Arial Black" panose="020B0A04020102020204" pitchFamily="34" charset="0"/>
              </a:rPr>
              <a:t> There is an increasing role played by new forms of work organisation, with a strong managerial emphasis on the issues of workers individual and collective participation, through different informal forms of team work</a:t>
            </a:r>
          </a:p>
        </p:txBody>
      </p:sp>
      <p:sp>
        <p:nvSpPr>
          <p:cNvPr id="4" name="Footer Placeholder 3">
            <a:extLst>
              <a:ext uri="{FF2B5EF4-FFF2-40B4-BE49-F238E27FC236}">
                <a16:creationId xmlns:a16="http://schemas.microsoft.com/office/drawing/2014/main" id="{D082DD33-B5AB-4858-B287-DB4BF9391C0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C16781E5-E10D-4702-B60D-57C2FF0CC7BC}"/>
              </a:ext>
            </a:extLst>
          </p:cNvPr>
          <p:cNvSpPr>
            <a:spLocks noGrp="1"/>
          </p:cNvSpPr>
          <p:nvPr>
            <p:ph type="sldNum" sz="quarter" idx="12"/>
          </p:nvPr>
        </p:nvSpPr>
        <p:spPr/>
        <p:txBody>
          <a:bodyPr/>
          <a:lstStyle/>
          <a:p>
            <a:pPr>
              <a:defRPr/>
            </a:pPr>
            <a:fld id="{5A9D57D9-CA36-014C-BC6C-93AE935AD9D6}" type="slidenum">
              <a:rPr lang="en-US" smtClean="0"/>
              <a:pPr>
                <a:defRPr/>
              </a:pPr>
              <a:t>41</a:t>
            </a:fld>
            <a:endParaRPr lang="en-US"/>
          </a:p>
        </p:txBody>
      </p:sp>
    </p:spTree>
    <p:extLst>
      <p:ext uri="{BB962C8B-B14F-4D97-AF65-F5344CB8AC3E}">
        <p14:creationId xmlns:p14="http://schemas.microsoft.com/office/powerpoint/2010/main" val="4061694857"/>
      </p:ext>
    </p:extLst>
  </p:cSld>
  <p:clrMapOvr>
    <a:masterClrMapping/>
  </p:clrMapOvr>
  <p:transition spd="slow">
    <p:check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F656D-0A2B-4554-A1B9-AF2DFAA75139}"/>
              </a:ext>
            </a:extLst>
          </p:cNvPr>
          <p:cNvSpPr>
            <a:spLocks noGrp="1"/>
          </p:cNvSpPr>
          <p:nvPr>
            <p:ph type="title"/>
          </p:nvPr>
        </p:nvSpPr>
        <p:spPr/>
        <p:txBody>
          <a:bodyPr/>
          <a:lstStyle/>
          <a:p>
            <a:pPr algn="ctr"/>
            <a:r>
              <a:rPr lang="en-IE" dirty="0"/>
              <a:t>DIRECT PROJECT - ITALY</a:t>
            </a:r>
          </a:p>
        </p:txBody>
      </p:sp>
      <p:sp>
        <p:nvSpPr>
          <p:cNvPr id="3" name="Content Placeholder 2">
            <a:extLst>
              <a:ext uri="{FF2B5EF4-FFF2-40B4-BE49-F238E27FC236}">
                <a16:creationId xmlns:a16="http://schemas.microsoft.com/office/drawing/2014/main" id="{12FCE7AE-2FED-40CC-B08D-DCB3ABC6C077}"/>
              </a:ext>
            </a:extLst>
          </p:cNvPr>
          <p:cNvSpPr>
            <a:spLocks noGrp="1"/>
          </p:cNvSpPr>
          <p:nvPr>
            <p:ph idx="1"/>
          </p:nvPr>
        </p:nvSpPr>
        <p:spPr/>
        <p:txBody>
          <a:bodyPr/>
          <a:lstStyle/>
          <a:p>
            <a:pPr>
              <a:buClr>
                <a:srgbClr val="FF0000"/>
              </a:buClr>
              <a:buSzPct val="90000"/>
              <a:buFont typeface="Wingdings" panose="05000000000000000000" pitchFamily="2" charset="2"/>
              <a:buChar char="q"/>
            </a:pPr>
            <a:r>
              <a:rPr lang="en-IE" dirty="0">
                <a:solidFill>
                  <a:srgbClr val="002060"/>
                </a:solidFill>
                <a:latin typeface="Arial Black" panose="020B0A04020102020204" pitchFamily="34" charset="0"/>
              </a:rPr>
              <a:t> </a:t>
            </a:r>
            <a:r>
              <a:rPr lang="en-IE" b="1" dirty="0">
                <a:solidFill>
                  <a:srgbClr val="002060"/>
                </a:solidFill>
                <a:latin typeface="Arial Black" panose="020B0A04020102020204" pitchFamily="34" charset="0"/>
              </a:rPr>
              <a:t>Italian trade unions’ view of DP:</a:t>
            </a:r>
          </a:p>
          <a:p>
            <a:pPr lvl="1">
              <a:buClr>
                <a:srgbClr val="FF0000"/>
              </a:buClr>
              <a:buSzPct val="90000"/>
              <a:buFont typeface="Wingdings" panose="05000000000000000000" pitchFamily="2" charset="2"/>
              <a:buChar char="v"/>
            </a:pPr>
            <a:r>
              <a:rPr lang="en-IE" b="1" dirty="0">
                <a:solidFill>
                  <a:srgbClr val="002060"/>
                </a:solidFill>
                <a:latin typeface="Arial Black" panose="020B0A04020102020204" pitchFamily="34" charset="0"/>
              </a:rPr>
              <a:t> Different ideological and historical backgrounds, among the organisations (FIM and CISL more open to DP; CGIL is more  concerned about </a:t>
            </a:r>
            <a:r>
              <a:rPr lang="en-IE" b="1" dirty="0">
                <a:latin typeface="Arial Black" panose="020B0A04020102020204" pitchFamily="34" charset="0"/>
              </a:rPr>
              <a:t>dark side </a:t>
            </a:r>
            <a:r>
              <a:rPr lang="en-IE" b="1" dirty="0">
                <a:solidFill>
                  <a:srgbClr val="002060"/>
                </a:solidFill>
                <a:latin typeface="Arial Black" panose="020B0A04020102020204" pitchFamily="34" charset="0"/>
              </a:rPr>
              <a:t>of DP) </a:t>
            </a:r>
          </a:p>
          <a:p>
            <a:pPr lvl="1">
              <a:buClr>
                <a:srgbClr val="FF0000"/>
              </a:buClr>
              <a:buSzPct val="90000"/>
              <a:buFont typeface="Wingdings" panose="05000000000000000000" pitchFamily="2" charset="2"/>
              <a:buChar char="v"/>
            </a:pPr>
            <a:r>
              <a:rPr lang="en-IE" b="1" dirty="0">
                <a:solidFill>
                  <a:srgbClr val="002060"/>
                </a:solidFill>
                <a:latin typeface="Arial Black" panose="020B0A04020102020204" pitchFamily="34" charset="0"/>
              </a:rPr>
              <a:t> DP is OK so long as it involves trade unions, shop stewards and works councils</a:t>
            </a:r>
          </a:p>
          <a:p>
            <a:pPr lvl="1">
              <a:buClr>
                <a:srgbClr val="FF0000"/>
              </a:buClr>
              <a:buSzPct val="90000"/>
              <a:buFont typeface="Wingdings" panose="05000000000000000000" pitchFamily="2" charset="2"/>
              <a:buChar char="v"/>
            </a:pPr>
            <a:r>
              <a:rPr lang="en-IE" b="1" dirty="0">
                <a:solidFill>
                  <a:srgbClr val="002060"/>
                </a:solidFill>
                <a:latin typeface="Arial Black" panose="020B0A04020102020204" pitchFamily="34" charset="0"/>
              </a:rPr>
              <a:t> Seen as risky if used to marginalise trade unions’ role in enterprises:  i.e. if a team leader takes the place of the shop stewards as the direct intermediary between management and line workers </a:t>
            </a:r>
          </a:p>
        </p:txBody>
      </p:sp>
      <p:sp>
        <p:nvSpPr>
          <p:cNvPr id="4" name="Footer Placeholder 3">
            <a:extLst>
              <a:ext uri="{FF2B5EF4-FFF2-40B4-BE49-F238E27FC236}">
                <a16:creationId xmlns:a16="http://schemas.microsoft.com/office/drawing/2014/main" id="{EAD01724-968B-45A0-BDDF-0919F60FD58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C3693C62-F45B-487B-8A82-DCE79826D059}"/>
              </a:ext>
            </a:extLst>
          </p:cNvPr>
          <p:cNvSpPr>
            <a:spLocks noGrp="1"/>
          </p:cNvSpPr>
          <p:nvPr>
            <p:ph type="sldNum" sz="quarter" idx="12"/>
          </p:nvPr>
        </p:nvSpPr>
        <p:spPr/>
        <p:txBody>
          <a:bodyPr/>
          <a:lstStyle/>
          <a:p>
            <a:pPr>
              <a:defRPr/>
            </a:pPr>
            <a:fld id="{5A9D57D9-CA36-014C-BC6C-93AE935AD9D6}" type="slidenum">
              <a:rPr lang="en-US" smtClean="0"/>
              <a:pPr>
                <a:defRPr/>
              </a:pPr>
              <a:t>42</a:t>
            </a:fld>
            <a:endParaRPr lang="en-US"/>
          </a:p>
        </p:txBody>
      </p:sp>
    </p:spTree>
    <p:extLst>
      <p:ext uri="{BB962C8B-B14F-4D97-AF65-F5344CB8AC3E}">
        <p14:creationId xmlns:p14="http://schemas.microsoft.com/office/powerpoint/2010/main" val="520352724"/>
      </p:ext>
    </p:extLst>
  </p:cSld>
  <p:clrMapOvr>
    <a:masterClrMapping/>
  </p:clrMapOvr>
  <p:transition spd="slow">
    <p:check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9D0F-5B8C-4D17-9903-130A6F5E56AD}"/>
              </a:ext>
            </a:extLst>
          </p:cNvPr>
          <p:cNvSpPr>
            <a:spLocks noGrp="1"/>
          </p:cNvSpPr>
          <p:nvPr>
            <p:ph type="title"/>
          </p:nvPr>
        </p:nvSpPr>
        <p:spPr/>
        <p:txBody>
          <a:bodyPr/>
          <a:lstStyle/>
          <a:p>
            <a:pPr algn="ctr"/>
            <a:r>
              <a:rPr lang="en-IE" dirty="0"/>
              <a:t>DIRECT PROJECT - ITALY</a:t>
            </a:r>
          </a:p>
        </p:txBody>
      </p:sp>
      <p:sp>
        <p:nvSpPr>
          <p:cNvPr id="3" name="Content Placeholder 2">
            <a:extLst>
              <a:ext uri="{FF2B5EF4-FFF2-40B4-BE49-F238E27FC236}">
                <a16:creationId xmlns:a16="http://schemas.microsoft.com/office/drawing/2014/main" id="{8BC063CD-6223-4941-BA89-547E8D0F0520}"/>
              </a:ext>
            </a:extLst>
          </p:cNvPr>
          <p:cNvSpPr>
            <a:spLocks noGrp="1"/>
          </p:cNvSpPr>
          <p:nvPr>
            <p:ph idx="1"/>
          </p:nvPr>
        </p:nvSpPr>
        <p:spPr>
          <a:xfrm>
            <a:off x="914400" y="1709530"/>
            <a:ext cx="10668000" cy="4538870"/>
          </a:xfrm>
        </p:spPr>
        <p:txBody>
          <a:bodyPr/>
          <a:lstStyle/>
          <a:p>
            <a:pPr marL="0" indent="0" algn="ctr">
              <a:buNone/>
            </a:pPr>
            <a:r>
              <a:rPr lang="en-IE" b="1" dirty="0">
                <a:solidFill>
                  <a:srgbClr val="002060"/>
                </a:solidFill>
                <a:latin typeface="Arial Black" panose="020B0A04020102020204" pitchFamily="34" charset="0"/>
              </a:rPr>
              <a:t>Inter trade union </a:t>
            </a:r>
            <a:r>
              <a:rPr lang="en-IE" b="1" i="1" dirty="0">
                <a:solidFill>
                  <a:srgbClr val="002060"/>
                </a:solidFill>
                <a:latin typeface="Arial Black" panose="020B0A04020102020204" pitchFamily="34" charset="0"/>
              </a:rPr>
              <a:t>Protocol</a:t>
            </a:r>
            <a:r>
              <a:rPr lang="en-IE" b="1" dirty="0">
                <a:solidFill>
                  <a:srgbClr val="002060"/>
                </a:solidFill>
                <a:latin typeface="Arial Black" panose="020B0A04020102020204" pitchFamily="34" charset="0"/>
              </a:rPr>
              <a:t> of CGIL, CISL, UIL </a:t>
            </a:r>
          </a:p>
          <a:p>
            <a:pPr marL="0" indent="0" algn="ctr">
              <a:buNone/>
            </a:pPr>
            <a:r>
              <a:rPr lang="en-IE" b="1" dirty="0">
                <a:solidFill>
                  <a:srgbClr val="002060"/>
                </a:solidFill>
                <a:latin typeface="Arial Black" panose="020B0A04020102020204" pitchFamily="34" charset="0"/>
              </a:rPr>
              <a:t>(14 Jan. 2016)     </a:t>
            </a:r>
          </a:p>
          <a:p>
            <a:pPr marL="0" indent="0" algn="ctr">
              <a:buNone/>
            </a:pPr>
            <a:r>
              <a:rPr lang="en-IE" b="1" i="1" dirty="0">
                <a:solidFill>
                  <a:srgbClr val="C00000"/>
                </a:solidFill>
                <a:latin typeface="Arial Black" panose="020B0A04020102020204" pitchFamily="34" charset="0"/>
              </a:rPr>
              <a:t>A modern system of industrial relations</a:t>
            </a:r>
          </a:p>
          <a:p>
            <a:pPr>
              <a:buClr>
                <a:srgbClr val="C00000"/>
              </a:buClr>
              <a:buSzPct val="89000"/>
              <a:buFont typeface="Wingdings" panose="05000000000000000000" pitchFamily="2" charset="2"/>
              <a:buChar char="Ø"/>
            </a:pPr>
            <a:r>
              <a:rPr lang="en-IE" b="1" dirty="0">
                <a:solidFill>
                  <a:srgbClr val="002060"/>
                </a:solidFill>
                <a:latin typeface="Arial Black" panose="020B0A04020102020204" pitchFamily="34" charset="0"/>
              </a:rPr>
              <a:t> Aim: economic development based on innovation and quality of work, focusing on three main pillars:</a:t>
            </a:r>
          </a:p>
          <a:p>
            <a:pPr lvl="1">
              <a:buClr>
                <a:srgbClr val="C00000"/>
              </a:buClr>
              <a:buSzPct val="89000"/>
              <a:buFont typeface="Courier New" panose="02070309020205020404" pitchFamily="49" charset="0"/>
              <a:buChar char="o"/>
            </a:pPr>
            <a:r>
              <a:rPr lang="en-IE" b="1" dirty="0">
                <a:solidFill>
                  <a:srgbClr val="002060"/>
                </a:solidFill>
                <a:latin typeface="Arial Black" panose="020B0A04020102020204" pitchFamily="34" charset="0"/>
              </a:rPr>
              <a:t> Collective bargaining</a:t>
            </a:r>
          </a:p>
          <a:p>
            <a:pPr lvl="1">
              <a:buClr>
                <a:srgbClr val="C00000"/>
              </a:buClr>
              <a:buSzPct val="89000"/>
              <a:buFont typeface="Courier New" panose="02070309020205020404" pitchFamily="49" charset="0"/>
              <a:buChar char="o"/>
            </a:pPr>
            <a:r>
              <a:rPr lang="en-IE" b="1" dirty="0">
                <a:solidFill>
                  <a:srgbClr val="002060"/>
                </a:solidFill>
                <a:latin typeface="Arial Black" panose="020B0A04020102020204" pitchFamily="34" charset="0"/>
              </a:rPr>
              <a:t> Representation through trade unions</a:t>
            </a:r>
          </a:p>
          <a:p>
            <a:pPr lvl="1">
              <a:buClr>
                <a:srgbClr val="C00000"/>
              </a:buClr>
              <a:buSzPct val="89000"/>
              <a:buFont typeface="Courier New" panose="02070309020205020404" pitchFamily="49" charset="0"/>
              <a:buChar char="o"/>
            </a:pPr>
            <a:r>
              <a:rPr lang="en-IE" b="1" dirty="0">
                <a:solidFill>
                  <a:srgbClr val="002060"/>
                </a:solidFill>
                <a:latin typeface="Arial Black" panose="020B0A04020102020204" pitchFamily="34" charset="0"/>
              </a:rPr>
              <a:t> Participation</a:t>
            </a:r>
          </a:p>
        </p:txBody>
      </p:sp>
      <p:sp>
        <p:nvSpPr>
          <p:cNvPr id="4" name="Footer Placeholder 3">
            <a:extLst>
              <a:ext uri="{FF2B5EF4-FFF2-40B4-BE49-F238E27FC236}">
                <a16:creationId xmlns:a16="http://schemas.microsoft.com/office/drawing/2014/main" id="{3D1B8745-9741-438A-BEBE-7C7941EBC78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19E9CE76-7E7F-46E9-BA01-6D7B8E14EA7D}"/>
              </a:ext>
            </a:extLst>
          </p:cNvPr>
          <p:cNvSpPr>
            <a:spLocks noGrp="1"/>
          </p:cNvSpPr>
          <p:nvPr>
            <p:ph type="sldNum" sz="quarter" idx="12"/>
          </p:nvPr>
        </p:nvSpPr>
        <p:spPr/>
        <p:txBody>
          <a:bodyPr/>
          <a:lstStyle/>
          <a:p>
            <a:pPr>
              <a:defRPr/>
            </a:pPr>
            <a:fld id="{5A9D57D9-CA36-014C-BC6C-93AE935AD9D6}" type="slidenum">
              <a:rPr lang="en-US" smtClean="0"/>
              <a:pPr>
                <a:defRPr/>
              </a:pPr>
              <a:t>43</a:t>
            </a:fld>
            <a:endParaRPr lang="en-US"/>
          </a:p>
        </p:txBody>
      </p:sp>
    </p:spTree>
    <p:extLst>
      <p:ext uri="{BB962C8B-B14F-4D97-AF65-F5344CB8AC3E}">
        <p14:creationId xmlns:p14="http://schemas.microsoft.com/office/powerpoint/2010/main" val="2869688569"/>
      </p:ext>
    </p:extLst>
  </p:cSld>
  <p:clrMapOvr>
    <a:masterClrMapping/>
  </p:clrMapOvr>
  <p:transition spd="slow">
    <p:check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B8798-3FA3-4312-B8D8-2552D225638B}"/>
              </a:ext>
            </a:extLst>
          </p:cNvPr>
          <p:cNvSpPr>
            <a:spLocks noGrp="1"/>
          </p:cNvSpPr>
          <p:nvPr>
            <p:ph type="title"/>
          </p:nvPr>
        </p:nvSpPr>
        <p:spPr/>
        <p:txBody>
          <a:bodyPr/>
          <a:lstStyle/>
          <a:p>
            <a:pPr algn="ctr"/>
            <a:r>
              <a:rPr lang="en-IE" dirty="0"/>
              <a:t>DIRECT PROJECT - ITALY</a:t>
            </a:r>
          </a:p>
        </p:txBody>
      </p:sp>
      <p:sp>
        <p:nvSpPr>
          <p:cNvPr id="3" name="Content Placeholder 2">
            <a:extLst>
              <a:ext uri="{FF2B5EF4-FFF2-40B4-BE49-F238E27FC236}">
                <a16:creationId xmlns:a16="http://schemas.microsoft.com/office/drawing/2014/main" id="{E2705BE1-4457-450C-AABE-FBCB3C7EC23C}"/>
              </a:ext>
            </a:extLst>
          </p:cNvPr>
          <p:cNvSpPr>
            <a:spLocks noGrp="1"/>
          </p:cNvSpPr>
          <p:nvPr>
            <p:ph idx="1"/>
          </p:nvPr>
        </p:nvSpPr>
        <p:spPr>
          <a:xfrm>
            <a:off x="1285460" y="1676400"/>
            <a:ext cx="10296939" cy="4572000"/>
          </a:xfrm>
        </p:spPr>
        <p:txBody>
          <a:bodyPr/>
          <a:lstStyle/>
          <a:p>
            <a:pPr marL="0" lvl="0" indent="0" algn="ctr">
              <a:buClr>
                <a:srgbClr val="360096"/>
              </a:buClr>
              <a:buNone/>
            </a:pPr>
            <a:r>
              <a:rPr lang="en-IE" sz="3000" b="1" i="1" dirty="0">
                <a:solidFill>
                  <a:srgbClr val="C00000"/>
                </a:solidFill>
                <a:latin typeface="Arial Black" panose="020B0A04020102020204" pitchFamily="34" charset="0"/>
              </a:rPr>
              <a:t>A modern system of industrial relations</a:t>
            </a:r>
          </a:p>
          <a:p>
            <a:pPr lvl="0">
              <a:buClr>
                <a:srgbClr val="C00000"/>
              </a:buClr>
              <a:buSzPct val="89000"/>
              <a:buFont typeface="Wingdings" panose="05000000000000000000" pitchFamily="2" charset="2"/>
              <a:buChar char="Ø"/>
            </a:pPr>
            <a:r>
              <a:rPr lang="en-IE" sz="3000" b="1" dirty="0">
                <a:solidFill>
                  <a:srgbClr val="002060"/>
                </a:solidFill>
                <a:latin typeface="Arial Black" panose="020B0A04020102020204" pitchFamily="34" charset="0"/>
              </a:rPr>
              <a:t>Three types of participation </a:t>
            </a:r>
          </a:p>
          <a:p>
            <a:pPr lvl="1">
              <a:buClr>
                <a:srgbClr val="C00000"/>
              </a:buClr>
              <a:buSzPct val="89000"/>
              <a:buFont typeface="Courier New" panose="02070309020205020404" pitchFamily="49" charset="0"/>
              <a:buChar char="o"/>
            </a:pPr>
            <a:r>
              <a:rPr lang="en-IE" sz="2800" b="1" dirty="0">
                <a:solidFill>
                  <a:srgbClr val="002060"/>
                </a:solidFill>
                <a:latin typeface="Arial Black" panose="020B0A04020102020204" pitchFamily="34" charset="0"/>
              </a:rPr>
              <a:t>Corporate governance (EBLR) </a:t>
            </a:r>
          </a:p>
          <a:p>
            <a:pPr lvl="1">
              <a:buClr>
                <a:srgbClr val="C00000"/>
              </a:buClr>
              <a:buSzPct val="89000"/>
              <a:buFont typeface="Courier New" panose="02070309020205020404" pitchFamily="49" charset="0"/>
              <a:buChar char="o"/>
            </a:pPr>
            <a:r>
              <a:rPr lang="en-IE" sz="2800" b="1" dirty="0">
                <a:solidFill>
                  <a:srgbClr val="002060"/>
                </a:solidFill>
                <a:latin typeface="Arial Black" panose="020B0A04020102020204" pitchFamily="34" charset="0"/>
              </a:rPr>
              <a:t>Financial (ESOP) </a:t>
            </a:r>
          </a:p>
          <a:p>
            <a:pPr lvl="1">
              <a:buClr>
                <a:srgbClr val="C00000"/>
              </a:buClr>
              <a:buSzPct val="89000"/>
              <a:buFont typeface="Courier New" panose="02070309020205020404" pitchFamily="49" charset="0"/>
              <a:buChar char="o"/>
            </a:pPr>
            <a:r>
              <a:rPr lang="en-IE" sz="2800" b="1" dirty="0">
                <a:solidFill>
                  <a:srgbClr val="002060"/>
                </a:solidFill>
                <a:latin typeface="Arial Black" panose="020B0A04020102020204" pitchFamily="34" charset="0"/>
              </a:rPr>
              <a:t>Organisational (DP): </a:t>
            </a:r>
          </a:p>
          <a:p>
            <a:pPr>
              <a:buClr>
                <a:srgbClr val="C00000"/>
              </a:buClr>
              <a:buSzPct val="89000"/>
              <a:buFont typeface="Wingdings" panose="05000000000000000000" pitchFamily="2" charset="2"/>
              <a:buChar char="Ø"/>
            </a:pPr>
            <a:r>
              <a:rPr lang="en-IE" sz="3000" b="1" dirty="0">
                <a:solidFill>
                  <a:srgbClr val="002060"/>
                </a:solidFill>
                <a:latin typeface="Arial Black" panose="020B0A04020102020204" pitchFamily="34" charset="0"/>
              </a:rPr>
              <a:t>For SMEs  -  </a:t>
            </a:r>
            <a:r>
              <a:rPr lang="en-IE" sz="3000" b="1" i="1" dirty="0">
                <a:solidFill>
                  <a:srgbClr val="002060"/>
                </a:solidFill>
                <a:latin typeface="Arial Black" panose="020B0A04020102020204" pitchFamily="34" charset="0"/>
              </a:rPr>
              <a:t>contributing to the innovation of production processes and job qualification </a:t>
            </a:r>
          </a:p>
          <a:p>
            <a:endParaRPr lang="en-IE" dirty="0"/>
          </a:p>
        </p:txBody>
      </p:sp>
      <p:sp>
        <p:nvSpPr>
          <p:cNvPr id="4" name="Footer Placeholder 3">
            <a:extLst>
              <a:ext uri="{FF2B5EF4-FFF2-40B4-BE49-F238E27FC236}">
                <a16:creationId xmlns:a16="http://schemas.microsoft.com/office/drawing/2014/main" id="{CC7F8377-8356-463E-B31D-DFB91BD888C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240ACB5F-80AA-4F1A-9397-651162578D36}"/>
              </a:ext>
            </a:extLst>
          </p:cNvPr>
          <p:cNvSpPr>
            <a:spLocks noGrp="1"/>
          </p:cNvSpPr>
          <p:nvPr>
            <p:ph type="sldNum" sz="quarter" idx="12"/>
          </p:nvPr>
        </p:nvSpPr>
        <p:spPr/>
        <p:txBody>
          <a:bodyPr/>
          <a:lstStyle/>
          <a:p>
            <a:pPr>
              <a:defRPr/>
            </a:pPr>
            <a:fld id="{5A9D57D9-CA36-014C-BC6C-93AE935AD9D6}" type="slidenum">
              <a:rPr lang="en-US" smtClean="0"/>
              <a:pPr>
                <a:defRPr/>
              </a:pPr>
              <a:t>44</a:t>
            </a:fld>
            <a:endParaRPr lang="en-US"/>
          </a:p>
        </p:txBody>
      </p:sp>
    </p:spTree>
    <p:extLst>
      <p:ext uri="{BB962C8B-B14F-4D97-AF65-F5344CB8AC3E}">
        <p14:creationId xmlns:p14="http://schemas.microsoft.com/office/powerpoint/2010/main" val="1072824220"/>
      </p:ext>
    </p:extLst>
  </p:cSld>
  <p:clrMapOvr>
    <a:masterClrMapping/>
  </p:clrMapOvr>
  <p:transition spd="slow">
    <p:check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9DC27-318B-4C83-844F-8BC9B91C7D9D}"/>
              </a:ext>
            </a:extLst>
          </p:cNvPr>
          <p:cNvSpPr>
            <a:spLocks noGrp="1"/>
          </p:cNvSpPr>
          <p:nvPr>
            <p:ph type="title"/>
          </p:nvPr>
        </p:nvSpPr>
        <p:spPr/>
        <p:txBody>
          <a:bodyPr/>
          <a:lstStyle/>
          <a:p>
            <a:pPr algn="ctr"/>
            <a:r>
              <a:rPr lang="en-IE" dirty="0">
                <a:solidFill>
                  <a:srgbClr val="360096"/>
                </a:solidFill>
              </a:rPr>
              <a:t>DIRECT PROJECT - POLAND</a:t>
            </a:r>
            <a:endParaRPr lang="en-IE" dirty="0"/>
          </a:p>
        </p:txBody>
      </p:sp>
      <p:sp>
        <p:nvSpPr>
          <p:cNvPr id="3" name="Content Placeholder 2">
            <a:extLst>
              <a:ext uri="{FF2B5EF4-FFF2-40B4-BE49-F238E27FC236}">
                <a16:creationId xmlns:a16="http://schemas.microsoft.com/office/drawing/2014/main" id="{F1C3B749-B91B-4745-9E7A-BA1289EF2101}"/>
              </a:ext>
            </a:extLst>
          </p:cNvPr>
          <p:cNvSpPr>
            <a:spLocks noGrp="1"/>
          </p:cNvSpPr>
          <p:nvPr>
            <p:ph idx="1"/>
          </p:nvPr>
        </p:nvSpPr>
        <p:spPr>
          <a:xfrm>
            <a:off x="1245704" y="1524000"/>
            <a:ext cx="9819861" cy="4724400"/>
          </a:xfrm>
        </p:spPr>
        <p:txBody>
          <a:bodyPr/>
          <a:lstStyle/>
          <a:p>
            <a:pPr>
              <a:buClr>
                <a:srgbClr val="BA0202"/>
              </a:buClr>
              <a:buSzPct val="90000"/>
              <a:buFont typeface="Wingdings" panose="05000000000000000000" pitchFamily="2" charset="2"/>
              <a:buChar char="q"/>
            </a:pPr>
            <a:r>
              <a:rPr lang="en-IE" dirty="0">
                <a:solidFill>
                  <a:srgbClr val="002060"/>
                </a:solidFill>
              </a:rPr>
              <a:t> </a:t>
            </a:r>
            <a:r>
              <a:rPr lang="en-IE" sz="3000" b="1" dirty="0">
                <a:solidFill>
                  <a:srgbClr val="002060"/>
                </a:solidFill>
                <a:latin typeface="Arial Black" panose="020B0A04020102020204" pitchFamily="34" charset="0"/>
              </a:rPr>
              <a:t>DP or any form of employee involvement is not on the agenda of trade unions – workers don’t have any role in decision-making </a:t>
            </a:r>
          </a:p>
          <a:p>
            <a:pPr>
              <a:buClr>
                <a:srgbClr val="BA0202"/>
              </a:buClr>
              <a:buSzPct val="90000"/>
              <a:buFont typeface="Wingdings" panose="05000000000000000000" pitchFamily="2" charset="2"/>
              <a:buChar char="q"/>
            </a:pPr>
            <a:r>
              <a:rPr lang="en-IE" sz="3000" b="1" dirty="0">
                <a:solidFill>
                  <a:srgbClr val="002060"/>
                </a:solidFill>
                <a:latin typeface="Arial Black" panose="020B0A04020102020204" pitchFamily="34" charset="0"/>
              </a:rPr>
              <a:t> Low TU density (10% in 2013 (approx.)); low collective bargaining coverage (14-18%)</a:t>
            </a:r>
          </a:p>
          <a:p>
            <a:pPr marL="0" indent="0">
              <a:buClr>
                <a:srgbClr val="BA0202"/>
              </a:buClr>
              <a:buSzPct val="90000"/>
              <a:buNone/>
            </a:pPr>
            <a:r>
              <a:rPr lang="en-IE" sz="3000" b="1" dirty="0">
                <a:solidFill>
                  <a:srgbClr val="002060"/>
                </a:solidFill>
                <a:latin typeface="Arial Black" panose="020B0A04020102020204" pitchFamily="34" charset="0"/>
              </a:rPr>
              <a:t> </a:t>
            </a:r>
          </a:p>
          <a:p>
            <a:pPr marL="0" indent="0" algn="ctr">
              <a:buClr>
                <a:srgbClr val="BA0202"/>
              </a:buClr>
              <a:buSzPct val="90000"/>
              <a:buNone/>
            </a:pPr>
            <a:r>
              <a:rPr lang="en-IE" sz="3000" b="1" dirty="0">
                <a:solidFill>
                  <a:srgbClr val="464A0E"/>
                </a:solidFill>
                <a:latin typeface="Arial Black" panose="020B0A04020102020204" pitchFamily="34" charset="0"/>
              </a:rPr>
              <a:t>Low unemployment is putting pressure on  the labour market – experiencing labour shortages</a:t>
            </a:r>
          </a:p>
          <a:p>
            <a:pPr>
              <a:buClr>
                <a:srgbClr val="BA0202"/>
              </a:buClr>
              <a:buSzPct val="90000"/>
              <a:buFont typeface="Wingdings" panose="05000000000000000000" pitchFamily="2" charset="2"/>
              <a:buChar char="q"/>
            </a:pPr>
            <a:endParaRPr lang="en-IE" b="1" dirty="0">
              <a:solidFill>
                <a:srgbClr val="002060"/>
              </a:solidFill>
            </a:endParaRPr>
          </a:p>
        </p:txBody>
      </p:sp>
      <p:sp>
        <p:nvSpPr>
          <p:cNvPr id="4" name="Footer Placeholder 3">
            <a:extLst>
              <a:ext uri="{FF2B5EF4-FFF2-40B4-BE49-F238E27FC236}">
                <a16:creationId xmlns:a16="http://schemas.microsoft.com/office/drawing/2014/main" id="{E450DD7A-9731-48B4-B428-235EFE63DB29}"/>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charset="0"/>
                <a:ea typeface="ＭＳ Ｐゴシック" charset="0"/>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5" name="Slide Number Placeholder 4">
            <a:extLst>
              <a:ext uri="{FF2B5EF4-FFF2-40B4-BE49-F238E27FC236}">
                <a16:creationId xmlns:a16="http://schemas.microsoft.com/office/drawing/2014/main" id="{6DDD8016-DA05-44C2-BB40-7173BE454750}"/>
              </a:ext>
            </a:extLst>
          </p:cNvPr>
          <p:cNvSpPr>
            <a:spLocks noGrp="1"/>
          </p:cNvSpPr>
          <p:nvPr>
            <p:ph type="sldNum" sz="quarter" idx="12"/>
          </p:nvPr>
        </p:nvSpPr>
        <p:spPr/>
        <p:txBody>
          <a:bodyPr/>
          <a:lstStyle/>
          <a:p>
            <a:pPr>
              <a:defRPr/>
            </a:pPr>
            <a:fld id="{5A9D57D9-CA36-014C-BC6C-93AE935AD9D6}" type="slidenum">
              <a:rPr lang="en-US" smtClean="0"/>
              <a:pPr>
                <a:defRPr/>
              </a:pPr>
              <a:t>45</a:t>
            </a:fld>
            <a:endParaRPr lang="en-US"/>
          </a:p>
        </p:txBody>
      </p:sp>
    </p:spTree>
    <p:extLst>
      <p:ext uri="{BB962C8B-B14F-4D97-AF65-F5344CB8AC3E}">
        <p14:creationId xmlns:p14="http://schemas.microsoft.com/office/powerpoint/2010/main" val="3365964719"/>
      </p:ext>
    </p:extLst>
  </p:cSld>
  <p:clrMapOvr>
    <a:masterClrMapping/>
  </p:clrMapOvr>
  <p:transition spd="slow">
    <p:check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A8DE-D7BD-48F4-AC6B-30A058C6CB9B}"/>
              </a:ext>
            </a:extLst>
          </p:cNvPr>
          <p:cNvSpPr>
            <a:spLocks noGrp="1"/>
          </p:cNvSpPr>
          <p:nvPr>
            <p:ph type="title"/>
          </p:nvPr>
        </p:nvSpPr>
        <p:spPr/>
        <p:txBody>
          <a:bodyPr/>
          <a:lstStyle/>
          <a:p>
            <a:pPr algn="ctr"/>
            <a:r>
              <a:rPr lang="en-IE" dirty="0"/>
              <a:t>DIRECT PROJECT - POLAND</a:t>
            </a:r>
          </a:p>
        </p:txBody>
      </p:sp>
      <p:sp>
        <p:nvSpPr>
          <p:cNvPr id="3" name="Content Placeholder 2">
            <a:extLst>
              <a:ext uri="{FF2B5EF4-FFF2-40B4-BE49-F238E27FC236}">
                <a16:creationId xmlns:a16="http://schemas.microsoft.com/office/drawing/2014/main" id="{D8128E1C-EF1A-4562-80ED-242CEA6344E5}"/>
              </a:ext>
            </a:extLst>
          </p:cNvPr>
          <p:cNvSpPr>
            <a:spLocks noGrp="1"/>
          </p:cNvSpPr>
          <p:nvPr>
            <p:ph idx="1"/>
          </p:nvPr>
        </p:nvSpPr>
        <p:spPr>
          <a:xfrm>
            <a:off x="914400" y="1411705"/>
            <a:ext cx="10668000" cy="4836695"/>
          </a:xfrm>
        </p:spPr>
        <p:txBody>
          <a:bodyPr/>
          <a:lstStyle/>
          <a:p>
            <a:pPr>
              <a:buClr>
                <a:srgbClr val="C00000"/>
              </a:buClr>
              <a:buSzPct val="90000"/>
              <a:buFont typeface="Wingdings" panose="05000000000000000000" pitchFamily="2" charset="2"/>
              <a:buChar char="q"/>
            </a:pPr>
            <a:r>
              <a:rPr lang="en-IE" dirty="0"/>
              <a:t> </a:t>
            </a:r>
            <a:r>
              <a:rPr lang="en-IE" sz="3200" b="1" dirty="0">
                <a:solidFill>
                  <a:srgbClr val="002060"/>
                </a:solidFill>
                <a:latin typeface="Arial Black" panose="020B0A04020102020204" pitchFamily="34" charset="0"/>
              </a:rPr>
              <a:t>Case study in banking sector:</a:t>
            </a:r>
          </a:p>
          <a:p>
            <a:pPr lvl="2">
              <a:buClr>
                <a:srgbClr val="C00000"/>
              </a:buClr>
              <a:buSzPct val="90000"/>
              <a:buFont typeface="Courier New" panose="02070309020205020404" pitchFamily="49" charset="0"/>
              <a:buChar char="o"/>
            </a:pPr>
            <a:r>
              <a:rPr lang="en-IE" b="1" dirty="0">
                <a:solidFill>
                  <a:srgbClr val="002060"/>
                </a:solidFill>
                <a:latin typeface="Arial Black" panose="020B0A04020102020204" pitchFamily="34" charset="0"/>
              </a:rPr>
              <a:t> </a:t>
            </a:r>
            <a:r>
              <a:rPr lang="en-IE" sz="2800" b="1" dirty="0">
                <a:solidFill>
                  <a:srgbClr val="002060"/>
                </a:solidFill>
                <a:latin typeface="Arial Black" panose="020B0A04020102020204" pitchFamily="34" charset="0"/>
              </a:rPr>
              <a:t>65% unionised (compared to 10% for Polish workforce)</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Nine trade unions – inter-union competition for members</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EWC in place (national WC seen as very weak)</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Older (mostly) permanent workforce – holds 15% of bank shares</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No collective agreement </a:t>
            </a:r>
          </a:p>
          <a:p>
            <a:pPr marL="457200" lvl="1" indent="0">
              <a:buClr>
                <a:srgbClr val="C00000"/>
              </a:buClr>
              <a:buSzPct val="90000"/>
              <a:buNone/>
            </a:pPr>
            <a:r>
              <a:rPr lang="en-IE" b="1" dirty="0">
                <a:solidFill>
                  <a:srgbClr val="002060"/>
                </a:solidFill>
              </a:rPr>
              <a:t> </a:t>
            </a:r>
          </a:p>
        </p:txBody>
      </p:sp>
      <p:sp>
        <p:nvSpPr>
          <p:cNvPr id="4" name="Footer Placeholder 3">
            <a:extLst>
              <a:ext uri="{FF2B5EF4-FFF2-40B4-BE49-F238E27FC236}">
                <a16:creationId xmlns:a16="http://schemas.microsoft.com/office/drawing/2014/main" id="{B3E2D721-A8B5-4087-8BBD-2599D11F3CA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B4C5DC6A-E3AB-4CC0-B03F-7DC09B186DF3}"/>
              </a:ext>
            </a:extLst>
          </p:cNvPr>
          <p:cNvSpPr>
            <a:spLocks noGrp="1"/>
          </p:cNvSpPr>
          <p:nvPr>
            <p:ph type="sldNum" sz="quarter" idx="12"/>
          </p:nvPr>
        </p:nvSpPr>
        <p:spPr/>
        <p:txBody>
          <a:bodyPr/>
          <a:lstStyle/>
          <a:p>
            <a:pPr>
              <a:defRPr/>
            </a:pPr>
            <a:fld id="{5A9D57D9-CA36-014C-BC6C-93AE935AD9D6}" type="slidenum">
              <a:rPr lang="en-US" smtClean="0"/>
              <a:pPr>
                <a:defRPr/>
              </a:pPr>
              <a:t>46</a:t>
            </a:fld>
            <a:endParaRPr lang="en-US"/>
          </a:p>
        </p:txBody>
      </p:sp>
    </p:spTree>
    <p:extLst>
      <p:ext uri="{BB962C8B-B14F-4D97-AF65-F5344CB8AC3E}">
        <p14:creationId xmlns:p14="http://schemas.microsoft.com/office/powerpoint/2010/main" val="293587319"/>
      </p:ext>
    </p:extLst>
  </p:cSld>
  <p:clrMapOvr>
    <a:masterClrMapping/>
  </p:clrMapOvr>
  <p:transition spd="slow">
    <p:check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CC2A-05A7-4360-B301-AE53CE9B973C}"/>
              </a:ext>
            </a:extLst>
          </p:cNvPr>
          <p:cNvSpPr>
            <a:spLocks noGrp="1"/>
          </p:cNvSpPr>
          <p:nvPr>
            <p:ph type="title"/>
          </p:nvPr>
        </p:nvSpPr>
        <p:spPr/>
        <p:txBody>
          <a:bodyPr/>
          <a:lstStyle/>
          <a:p>
            <a:pPr algn="ctr"/>
            <a:r>
              <a:rPr lang="en-IE" dirty="0"/>
              <a:t>DIRECT PROJECT - POLAND</a:t>
            </a:r>
          </a:p>
        </p:txBody>
      </p:sp>
      <p:sp>
        <p:nvSpPr>
          <p:cNvPr id="3" name="Content Placeholder 2">
            <a:extLst>
              <a:ext uri="{FF2B5EF4-FFF2-40B4-BE49-F238E27FC236}">
                <a16:creationId xmlns:a16="http://schemas.microsoft.com/office/drawing/2014/main" id="{AF48943D-E87C-4C9F-AEEE-23616C8148AC}"/>
              </a:ext>
            </a:extLst>
          </p:cNvPr>
          <p:cNvSpPr>
            <a:spLocks noGrp="1"/>
          </p:cNvSpPr>
          <p:nvPr>
            <p:ph idx="1"/>
          </p:nvPr>
        </p:nvSpPr>
        <p:spPr>
          <a:xfrm>
            <a:off x="1166190" y="1676400"/>
            <a:ext cx="10416209" cy="4572000"/>
          </a:xfrm>
        </p:spPr>
        <p:txBody>
          <a:bodyPr/>
          <a:lstStyle/>
          <a:p>
            <a:pPr>
              <a:spcBef>
                <a:spcPts val="0"/>
              </a:spcBef>
              <a:buClr>
                <a:srgbClr val="C00000"/>
              </a:buClr>
              <a:buSzPct val="90000"/>
              <a:buFont typeface="Wingdings" panose="05000000000000000000" pitchFamily="2" charset="2"/>
              <a:buChar char="v"/>
            </a:pPr>
            <a:endParaRPr lang="en-IE" b="1" dirty="0">
              <a:solidFill>
                <a:srgbClr val="002060"/>
              </a:solidFill>
            </a:endParaRPr>
          </a:p>
          <a:p>
            <a:pPr>
              <a:spcBef>
                <a:spcPts val="0"/>
              </a:spcBef>
              <a:buClr>
                <a:srgbClr val="C00000"/>
              </a:buClr>
              <a:buSzPct val="90000"/>
              <a:buFont typeface="Wingdings" panose="05000000000000000000" pitchFamily="2" charset="2"/>
              <a:buChar char="v"/>
            </a:pPr>
            <a:r>
              <a:rPr lang="en-IE" b="1" dirty="0">
                <a:solidFill>
                  <a:srgbClr val="002060"/>
                </a:solidFill>
              </a:rPr>
              <a:t>  </a:t>
            </a:r>
            <a:r>
              <a:rPr lang="en-IE" sz="3400" b="1" dirty="0">
                <a:solidFill>
                  <a:srgbClr val="002060"/>
                </a:solidFill>
                <a:latin typeface="Arial Black" panose="020B0A04020102020204" pitchFamily="34" charset="0"/>
              </a:rPr>
              <a:t>DP seen by trade unions as a management process</a:t>
            </a:r>
          </a:p>
          <a:p>
            <a:pPr lvl="2">
              <a:buClr>
                <a:srgbClr val="C00000"/>
              </a:buClr>
              <a:buSzPct val="90000"/>
              <a:buFont typeface="Courier New" panose="02070309020205020404" pitchFamily="49" charset="0"/>
              <a:buChar char="o"/>
            </a:pPr>
            <a:r>
              <a:rPr lang="en-IE" b="1" dirty="0">
                <a:solidFill>
                  <a:srgbClr val="002060"/>
                </a:solidFill>
                <a:latin typeface="Arial Black" panose="020B0A04020102020204" pitchFamily="34" charset="0"/>
              </a:rPr>
              <a:t> </a:t>
            </a:r>
            <a:r>
              <a:rPr lang="en-IE" sz="2800" b="1" dirty="0">
                <a:solidFill>
                  <a:srgbClr val="002060"/>
                </a:solidFill>
                <a:latin typeface="Arial Black" panose="020B0A04020102020204" pitchFamily="34" charset="0"/>
              </a:rPr>
              <a:t>Trade unions are not involved in application of DP and have little understanding </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Seen as additional pressure on staff</a:t>
            </a:r>
          </a:p>
          <a:p>
            <a:pPr lvl="2">
              <a:buClr>
                <a:srgbClr val="C00000"/>
              </a:buClr>
              <a:buSzPct val="90000"/>
              <a:buFont typeface="Courier New" panose="02070309020205020404" pitchFamily="49" charset="0"/>
              <a:buChar char="o"/>
            </a:pPr>
            <a:r>
              <a:rPr lang="en-IE" sz="2800" b="1" dirty="0">
                <a:solidFill>
                  <a:srgbClr val="002060"/>
                </a:solidFill>
                <a:latin typeface="Arial Black" panose="020B0A04020102020204" pitchFamily="34" charset="0"/>
              </a:rPr>
              <a:t> No group consultation</a:t>
            </a:r>
          </a:p>
          <a:p>
            <a:endParaRPr lang="en-IE" dirty="0"/>
          </a:p>
        </p:txBody>
      </p:sp>
      <p:sp>
        <p:nvSpPr>
          <p:cNvPr id="4" name="Footer Placeholder 3">
            <a:extLst>
              <a:ext uri="{FF2B5EF4-FFF2-40B4-BE49-F238E27FC236}">
                <a16:creationId xmlns:a16="http://schemas.microsoft.com/office/drawing/2014/main" id="{E3715E18-ADC8-4308-B061-8E7877C297B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Slide Number Placeholder 4">
            <a:extLst>
              <a:ext uri="{FF2B5EF4-FFF2-40B4-BE49-F238E27FC236}">
                <a16:creationId xmlns:a16="http://schemas.microsoft.com/office/drawing/2014/main" id="{3290B61E-E6AF-4FE3-926C-8881A60DC962}"/>
              </a:ext>
            </a:extLst>
          </p:cNvPr>
          <p:cNvSpPr>
            <a:spLocks noGrp="1"/>
          </p:cNvSpPr>
          <p:nvPr>
            <p:ph type="sldNum" sz="quarter" idx="12"/>
          </p:nvPr>
        </p:nvSpPr>
        <p:spPr/>
        <p:txBody>
          <a:bodyPr/>
          <a:lstStyle/>
          <a:p>
            <a:pPr>
              <a:defRPr/>
            </a:pPr>
            <a:fld id="{5A9D57D9-CA36-014C-BC6C-93AE935AD9D6}" type="slidenum">
              <a:rPr lang="en-US" smtClean="0"/>
              <a:pPr>
                <a:defRPr/>
              </a:pPr>
              <a:t>47</a:t>
            </a:fld>
            <a:endParaRPr lang="en-US"/>
          </a:p>
        </p:txBody>
      </p:sp>
    </p:spTree>
    <p:extLst>
      <p:ext uri="{BB962C8B-B14F-4D97-AF65-F5344CB8AC3E}">
        <p14:creationId xmlns:p14="http://schemas.microsoft.com/office/powerpoint/2010/main" val="31818826"/>
      </p:ext>
    </p:extLst>
  </p:cSld>
  <p:clrMapOvr>
    <a:masterClrMapping/>
  </p:clrMapOvr>
  <p:transition spd="slow">
    <p:check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657D5-6B97-489B-96EE-2478A65B26F6}"/>
              </a:ext>
            </a:extLst>
          </p:cNvPr>
          <p:cNvSpPr>
            <a:spLocks noGrp="1"/>
          </p:cNvSpPr>
          <p:nvPr>
            <p:ph type="title"/>
          </p:nvPr>
        </p:nvSpPr>
        <p:spPr/>
        <p:txBody>
          <a:bodyPr/>
          <a:lstStyle/>
          <a:p>
            <a:pPr algn="ctr"/>
            <a:r>
              <a:rPr lang="en-IE" dirty="0">
                <a:solidFill>
                  <a:srgbClr val="360096"/>
                </a:solidFill>
              </a:rPr>
              <a:t>DIRECT PROJECT - UK</a:t>
            </a:r>
            <a:endParaRPr lang="en-IE" dirty="0"/>
          </a:p>
        </p:txBody>
      </p:sp>
      <p:sp>
        <p:nvSpPr>
          <p:cNvPr id="3" name="Content Placeholder 2">
            <a:extLst>
              <a:ext uri="{FF2B5EF4-FFF2-40B4-BE49-F238E27FC236}">
                <a16:creationId xmlns:a16="http://schemas.microsoft.com/office/drawing/2014/main" id="{5701D844-E938-404F-A906-086D15DE7B87}"/>
              </a:ext>
            </a:extLst>
          </p:cNvPr>
          <p:cNvSpPr>
            <a:spLocks noGrp="1"/>
          </p:cNvSpPr>
          <p:nvPr>
            <p:ph idx="1"/>
          </p:nvPr>
        </p:nvSpPr>
        <p:spPr>
          <a:xfrm>
            <a:off x="1603512" y="1881808"/>
            <a:ext cx="9978887" cy="4366591"/>
          </a:xfrm>
        </p:spPr>
        <p:txBody>
          <a:bodyPr/>
          <a:lstStyle/>
          <a:p>
            <a:pPr>
              <a:buClr>
                <a:srgbClr val="C00000"/>
              </a:buClr>
              <a:buSzPct val="90000"/>
              <a:buFont typeface="Wingdings" panose="05000000000000000000" pitchFamily="2" charset="2"/>
              <a:buChar char="q"/>
            </a:pPr>
            <a:r>
              <a:rPr lang="en-IE" sz="3200" dirty="0">
                <a:solidFill>
                  <a:srgbClr val="002060"/>
                </a:solidFill>
                <a:latin typeface="Arial Black" panose="020B0A04020102020204" pitchFamily="34" charset="0"/>
              </a:rPr>
              <a:t>Royal Holloway University of London</a:t>
            </a:r>
          </a:p>
          <a:p>
            <a:pPr>
              <a:buClr>
                <a:srgbClr val="C00000"/>
              </a:buClr>
              <a:buSzPct val="90000"/>
              <a:buFont typeface="Wingdings" panose="05000000000000000000" pitchFamily="2" charset="2"/>
              <a:buChar char="q"/>
            </a:pPr>
            <a:r>
              <a:rPr lang="en-IE" sz="3200" dirty="0">
                <a:solidFill>
                  <a:srgbClr val="002060"/>
                </a:solidFill>
                <a:latin typeface="Arial Black" panose="020B0A04020102020204" pitchFamily="34" charset="0"/>
              </a:rPr>
              <a:t> Two case studies:</a:t>
            </a:r>
          </a:p>
          <a:p>
            <a:pPr lvl="1">
              <a:buClr>
                <a:srgbClr val="C00000"/>
              </a:buClr>
              <a:buSzPct val="90000"/>
              <a:buFont typeface="Courier New" panose="02070309020205020404" pitchFamily="49" charset="0"/>
              <a:buChar char="o"/>
            </a:pPr>
            <a:r>
              <a:rPr lang="en-IE" sz="3200"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Toyota Motor Manufacturing UK</a:t>
            </a:r>
            <a:r>
              <a:rPr lang="en-IE" sz="3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a:t>
            </a:r>
          </a:p>
          <a:p>
            <a:pPr lvl="1">
              <a:buClr>
                <a:srgbClr val="C00000"/>
              </a:buClr>
              <a:buSzPct val="90000"/>
              <a:buFont typeface="Courier New" panose="02070309020205020404" pitchFamily="49" charset="0"/>
              <a:buChar char="o"/>
            </a:pPr>
            <a:r>
              <a:rPr lang="en-IE" sz="3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Leeds Teaching Hospitals NHS Trust, </a:t>
            </a:r>
            <a:endParaRPr lang="en-IE" sz="3200" dirty="0">
              <a:solidFill>
                <a:srgbClr val="00206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23D59F5B-986D-454D-AE2F-F040376BE2A6}"/>
              </a:ext>
            </a:extLst>
          </p:cNvPr>
          <p:cNvSpPr>
            <a:spLocks noGrp="1"/>
          </p:cNvSpPr>
          <p:nvPr>
            <p:ph type="ftr" sz="quarter" idx="11"/>
          </p:nvPr>
        </p:nvSpPr>
        <p:spPr/>
        <p:txBody>
          <a:bodyPr/>
          <a:lstStyle/>
          <a:p>
            <a:pPr>
              <a:defRPr/>
            </a:pPr>
            <a:r>
              <a:rPr lang="en-IE"/>
              <a:t>DIRECT project - Bulgarian National Seminar 6 June 2018</a:t>
            </a:r>
            <a:endParaRPr lang="en-US"/>
          </a:p>
        </p:txBody>
      </p:sp>
      <p:sp>
        <p:nvSpPr>
          <p:cNvPr id="5" name="Slide Number Placeholder 4">
            <a:extLst>
              <a:ext uri="{FF2B5EF4-FFF2-40B4-BE49-F238E27FC236}">
                <a16:creationId xmlns:a16="http://schemas.microsoft.com/office/drawing/2014/main" id="{8E478D8E-929E-4269-9739-56DC8CF38591}"/>
              </a:ext>
            </a:extLst>
          </p:cNvPr>
          <p:cNvSpPr>
            <a:spLocks noGrp="1"/>
          </p:cNvSpPr>
          <p:nvPr>
            <p:ph type="sldNum" sz="quarter" idx="12"/>
          </p:nvPr>
        </p:nvSpPr>
        <p:spPr/>
        <p:txBody>
          <a:bodyPr/>
          <a:lstStyle/>
          <a:p>
            <a:pPr>
              <a:defRPr/>
            </a:pPr>
            <a:fld id="{5A9D57D9-CA36-014C-BC6C-93AE935AD9D6}" type="slidenum">
              <a:rPr lang="en-US" smtClean="0"/>
              <a:pPr>
                <a:defRPr/>
              </a:pPr>
              <a:t>48</a:t>
            </a:fld>
            <a:endParaRPr lang="en-US"/>
          </a:p>
        </p:txBody>
      </p:sp>
    </p:spTree>
    <p:extLst>
      <p:ext uri="{BB962C8B-B14F-4D97-AF65-F5344CB8AC3E}">
        <p14:creationId xmlns:p14="http://schemas.microsoft.com/office/powerpoint/2010/main" val="3389602949"/>
      </p:ext>
    </p:extLst>
  </p:cSld>
  <p:clrMapOvr>
    <a:masterClrMapping/>
  </p:clrMapOvr>
  <p:transition spd="slow">
    <p:check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37CBF-51CC-465C-82A8-8C94884F310F}"/>
              </a:ext>
            </a:extLst>
          </p:cNvPr>
          <p:cNvSpPr>
            <a:spLocks noGrp="1"/>
          </p:cNvSpPr>
          <p:nvPr>
            <p:ph type="title"/>
          </p:nvPr>
        </p:nvSpPr>
        <p:spPr/>
        <p:txBody>
          <a:bodyPr/>
          <a:lstStyle/>
          <a:p>
            <a:pPr algn="ctr"/>
            <a:r>
              <a:rPr lang="en-IE" dirty="0">
                <a:solidFill>
                  <a:srgbClr val="360096"/>
                </a:solidFill>
              </a:rPr>
              <a:t>DIRECT PROJECT - UK</a:t>
            </a:r>
            <a:endParaRPr lang="en-IE" dirty="0"/>
          </a:p>
        </p:txBody>
      </p:sp>
      <p:sp>
        <p:nvSpPr>
          <p:cNvPr id="3" name="Content Placeholder 2">
            <a:extLst>
              <a:ext uri="{FF2B5EF4-FFF2-40B4-BE49-F238E27FC236}">
                <a16:creationId xmlns:a16="http://schemas.microsoft.com/office/drawing/2014/main" id="{D27AE4EB-20C1-4358-BC5C-2D11E4F05FEF}"/>
              </a:ext>
            </a:extLst>
          </p:cNvPr>
          <p:cNvSpPr>
            <a:spLocks noGrp="1"/>
          </p:cNvSpPr>
          <p:nvPr>
            <p:ph sz="half" idx="1"/>
          </p:nvPr>
        </p:nvSpPr>
        <p:spPr>
          <a:xfrm>
            <a:off x="728870" y="1394791"/>
            <a:ext cx="5088830" cy="4853609"/>
          </a:xfrm>
        </p:spPr>
        <p:txBody>
          <a:bodyPr/>
          <a:lstStyle/>
          <a:p>
            <a:pPr marL="57150" indent="0" algn="ctr">
              <a:buClr>
                <a:srgbClr val="C00000"/>
              </a:buClr>
              <a:buSzPct val="90000"/>
              <a:buNone/>
            </a:pPr>
            <a:r>
              <a:rPr lang="en-IE" sz="2400" b="1" u="sng" dirty="0">
                <a:solidFill>
                  <a:srgbClr val="002060"/>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rPr>
              <a:t>Toyota Motor Manufacturing</a:t>
            </a:r>
          </a:p>
          <a:p>
            <a:pPr marL="400050">
              <a:buClr>
                <a:srgbClr val="C00000"/>
              </a:buClr>
              <a:buSzPct val="90000"/>
              <a:buFont typeface="Wingdings" panose="05000000000000000000" pitchFamily="2" charset="2"/>
              <a:buChar char="v"/>
            </a:pPr>
            <a:r>
              <a:rPr lang="en-IE" sz="24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a:t>
            </a: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3000 employees in two sites</a:t>
            </a:r>
          </a:p>
          <a:p>
            <a:pPr marL="400050">
              <a:buClr>
                <a:srgbClr val="C00000"/>
              </a:buClr>
              <a:buSzPct val="90000"/>
              <a:buFont typeface="Wingdings" panose="05000000000000000000" pitchFamily="2" charset="2"/>
              <a:buChar char="v"/>
            </a:pP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One trade union (UNITE) – 55% membership</a:t>
            </a:r>
          </a:p>
          <a:p>
            <a:pPr marL="400050">
              <a:buClr>
                <a:srgbClr val="C00000"/>
              </a:buClr>
              <a:buSzPct val="90000"/>
              <a:buFont typeface="Wingdings" panose="05000000000000000000" pitchFamily="2" charset="2"/>
              <a:buChar char="v"/>
            </a:pP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a:t>
            </a:r>
            <a:r>
              <a:rPr lang="en-IE" sz="2200" b="1"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Toyota Way</a:t>
            </a:r>
            <a:r>
              <a:rPr lang="en-IE"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t>
            </a:r>
          </a:p>
          <a:p>
            <a:pPr lvl="1">
              <a:spcAft>
                <a:spcPts val="0"/>
              </a:spcAft>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Kaizen (continuous improvement)</a:t>
            </a:r>
          </a:p>
          <a:p>
            <a:pPr lvl="1">
              <a:spcAft>
                <a:spcPts val="0"/>
              </a:spcAft>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Health and safety issues</a:t>
            </a:r>
          </a:p>
          <a:p>
            <a:pPr lvl="1">
              <a:spcAft>
                <a:spcPts val="0"/>
              </a:spcAft>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Quality circles (meetings of work-teams) </a:t>
            </a:r>
          </a:p>
          <a:p>
            <a:pPr lvl="1">
              <a:spcAft>
                <a:spcPts val="0"/>
              </a:spcAft>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Just-in-time inventories, etc</a:t>
            </a:r>
            <a:r>
              <a:rPr lang="en-IE" sz="2000" dirty="0">
                <a:latin typeface="Arial" panose="020B0604020202020204" pitchFamily="34" charset="0"/>
                <a:ea typeface="Calibri" panose="020F0502020204030204" pitchFamily="34" charset="0"/>
                <a:cs typeface="Times New Roman" panose="02020603050405020304" pitchFamily="18" charset="0"/>
              </a:rPr>
              <a:t>.  </a:t>
            </a:r>
            <a:endPar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endParaRPr>
          </a:p>
          <a:p>
            <a:endParaRPr lang="en-IE" dirty="0"/>
          </a:p>
        </p:txBody>
      </p:sp>
      <p:sp>
        <p:nvSpPr>
          <p:cNvPr id="4" name="Content Placeholder 3">
            <a:extLst>
              <a:ext uri="{FF2B5EF4-FFF2-40B4-BE49-F238E27FC236}">
                <a16:creationId xmlns:a16="http://schemas.microsoft.com/office/drawing/2014/main" id="{979C9820-6048-4E86-B2F8-2F8C329334D9}"/>
              </a:ext>
            </a:extLst>
          </p:cNvPr>
          <p:cNvSpPr>
            <a:spLocks noGrp="1"/>
          </p:cNvSpPr>
          <p:nvPr>
            <p:ph sz="half" idx="2"/>
          </p:nvPr>
        </p:nvSpPr>
        <p:spPr>
          <a:xfrm>
            <a:off x="5866293" y="1394791"/>
            <a:ext cx="5800037" cy="4724400"/>
          </a:xfrm>
        </p:spPr>
        <p:txBody>
          <a:bodyPr/>
          <a:lstStyle/>
          <a:p>
            <a:pPr marL="0" indent="0" algn="ctr">
              <a:buNone/>
            </a:pPr>
            <a:r>
              <a:rPr lang="en-IE" sz="2400" u="sng" dirty="0">
                <a:solidFill>
                  <a:srgbClr val="002060"/>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rPr>
              <a:t>Leeds Teaching Hospitals</a:t>
            </a:r>
          </a:p>
          <a:p>
            <a:pPr>
              <a:buClr>
                <a:srgbClr val="C00000"/>
              </a:buClr>
              <a:buSzPct val="90000"/>
              <a:buFont typeface="Wingdings" panose="05000000000000000000" pitchFamily="2" charset="2"/>
              <a:buChar char="v"/>
            </a:pPr>
            <a:r>
              <a:rPr lang="en-IE" sz="2200" dirty="0">
                <a:solidFill>
                  <a:srgbClr val="002060"/>
                </a:solidFill>
                <a:latin typeface="Arial Black" panose="020B0A04020102020204" pitchFamily="34" charset="0"/>
                <a:cs typeface="Times New Roman" panose="02020603050405020304" pitchFamily="18" charset="0"/>
              </a:rPr>
              <a:t>17,000 employees - </a:t>
            </a: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50 to 100 new employees joining every week</a:t>
            </a:r>
          </a:p>
          <a:p>
            <a:pPr>
              <a:buClr>
                <a:srgbClr val="C00000"/>
              </a:buClr>
              <a:buSzPct val="90000"/>
              <a:buFont typeface="Wingdings" panose="05000000000000000000" pitchFamily="2" charset="2"/>
              <a:buChar char="v"/>
            </a:pPr>
            <a:r>
              <a:rPr lang="en-IE" sz="22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 14 Employee Representative organisations</a:t>
            </a:r>
          </a:p>
          <a:p>
            <a:pPr>
              <a:buClr>
                <a:srgbClr val="C00000"/>
              </a:buClr>
              <a:buSzPct val="90000"/>
              <a:buFont typeface="Wingdings" panose="05000000000000000000" pitchFamily="2" charset="2"/>
              <a:buChar char="v"/>
            </a:pPr>
            <a:r>
              <a:rPr lang="en-IE" sz="2200" dirty="0">
                <a:solidFill>
                  <a:srgbClr val="002060"/>
                </a:solidFill>
                <a:latin typeface="Arial Black" panose="020B0A04020102020204" pitchFamily="34" charset="0"/>
                <a:cs typeface="Times New Roman" panose="02020603050405020304" pitchFamily="18" charset="0"/>
              </a:rPr>
              <a:t>The </a:t>
            </a:r>
            <a:r>
              <a:rPr lang="en-IE" sz="2200" i="1" dirty="0">
                <a:solidFill>
                  <a:srgbClr val="002060"/>
                </a:solidFill>
                <a:latin typeface="Arial Black" panose="020B0A04020102020204" pitchFamily="34" charset="0"/>
                <a:cs typeface="Times New Roman" panose="02020603050405020304" pitchFamily="18" charset="0"/>
              </a:rPr>
              <a:t>Leeds Way:</a:t>
            </a:r>
          </a:p>
          <a:p>
            <a:pPr lvl="1">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cs typeface="Times New Roman" panose="02020603050405020304" pitchFamily="18" charset="0"/>
              </a:rPr>
              <a:t>Adapted</a:t>
            </a:r>
            <a:r>
              <a:rPr lang="en-IE" sz="2000" i="1" dirty="0">
                <a:solidFill>
                  <a:srgbClr val="002060"/>
                </a:solidFill>
                <a:latin typeface="Arial Black" panose="020B0A04020102020204" pitchFamily="34" charset="0"/>
                <a:cs typeface="Times New Roman" panose="02020603050405020304" pitchFamily="18" charset="0"/>
              </a:rPr>
              <a:t> Kaizen </a:t>
            </a:r>
            <a:r>
              <a:rPr lang="en-IE" sz="2000" dirty="0">
                <a:solidFill>
                  <a:srgbClr val="002060"/>
                </a:solidFill>
                <a:latin typeface="Arial Black" panose="020B0A04020102020204" pitchFamily="34" charset="0"/>
                <a:cs typeface="Times New Roman" panose="02020603050405020304" pitchFamily="18" charset="0"/>
              </a:rPr>
              <a:t>to its needs</a:t>
            </a:r>
          </a:p>
          <a:p>
            <a:pPr lvl="1">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cs typeface="Times New Roman" panose="02020603050405020304" pitchFamily="18" charset="0"/>
              </a:rPr>
              <a:t>Townhall meetings</a:t>
            </a:r>
          </a:p>
          <a:p>
            <a:pPr lvl="1">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rPr>
              <a:t>Health and Safety meetings </a:t>
            </a:r>
          </a:p>
          <a:p>
            <a:pPr lvl="1">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rPr>
              <a:t>Rapid improvement weeks</a:t>
            </a:r>
          </a:p>
          <a:p>
            <a:pPr lvl="1">
              <a:buClr>
                <a:srgbClr val="C00000"/>
              </a:buClr>
              <a:buSzPct val="90000"/>
              <a:buFont typeface="Arial" panose="020B0604020202020204" pitchFamily="34" charset="0"/>
              <a:buChar char="•"/>
            </a:pPr>
            <a:r>
              <a:rPr lang="en-IE" sz="20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Recognising staff for ‘good ideas’, with a focus on reducing waste and not on cost-cutting</a:t>
            </a:r>
            <a:endParaRPr lang="en-IE" sz="2000" dirty="0">
              <a:solidFill>
                <a:srgbClr val="002060"/>
              </a:solidFill>
              <a:latin typeface="Arial Black" panose="020B0A04020102020204" pitchFamily="34" charset="0"/>
            </a:endParaRPr>
          </a:p>
        </p:txBody>
      </p:sp>
      <p:sp>
        <p:nvSpPr>
          <p:cNvPr id="5" name="Footer Placeholder 4">
            <a:extLst>
              <a:ext uri="{FF2B5EF4-FFF2-40B4-BE49-F238E27FC236}">
                <a16:creationId xmlns:a16="http://schemas.microsoft.com/office/drawing/2014/main" id="{1DFC84E0-6819-4496-8FF9-B6E4E0D15D6F}"/>
              </a:ext>
            </a:extLst>
          </p:cNvPr>
          <p:cNvSpPr>
            <a:spLocks noGrp="1"/>
          </p:cNvSpPr>
          <p:nvPr>
            <p:ph type="ftr" sz="quarter" idx="11"/>
          </p:nvPr>
        </p:nvSpPr>
        <p:spPr/>
        <p:txBody>
          <a:bodyPr/>
          <a:lstStyle/>
          <a:p>
            <a:pPr>
              <a:defRPr/>
            </a:pPr>
            <a:r>
              <a:rPr lang="en-IE"/>
              <a:t>DIRECT project - Bulgarian National Seminar 6 June 2018</a:t>
            </a:r>
            <a:endParaRPr lang="en-US"/>
          </a:p>
        </p:txBody>
      </p:sp>
      <p:cxnSp>
        <p:nvCxnSpPr>
          <p:cNvPr id="7" name="Straight Connector 6">
            <a:extLst>
              <a:ext uri="{FF2B5EF4-FFF2-40B4-BE49-F238E27FC236}">
                <a16:creationId xmlns:a16="http://schemas.microsoft.com/office/drawing/2014/main" id="{7C1A14C0-722F-41E5-B715-E60DB3D3F992}"/>
              </a:ext>
            </a:extLst>
          </p:cNvPr>
          <p:cNvCxnSpPr>
            <a:cxnSpLocks/>
          </p:cNvCxnSpPr>
          <p:nvPr/>
        </p:nvCxnSpPr>
        <p:spPr bwMode="auto">
          <a:xfrm flipH="1">
            <a:off x="5817700" y="1524000"/>
            <a:ext cx="24296" cy="4595191"/>
          </a:xfrm>
          <a:prstGeom prst="line">
            <a:avLst/>
          </a:prstGeom>
          <a:ln>
            <a:headEnd type="none" w="med" len="med"/>
            <a:tailEnd type="non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10" name="Slide Number Placeholder 9">
            <a:extLst>
              <a:ext uri="{FF2B5EF4-FFF2-40B4-BE49-F238E27FC236}">
                <a16:creationId xmlns:a16="http://schemas.microsoft.com/office/drawing/2014/main" id="{9713E16A-268A-4B4B-B0CF-C97D4B2EC9C1}"/>
              </a:ext>
            </a:extLst>
          </p:cNvPr>
          <p:cNvSpPr>
            <a:spLocks noGrp="1"/>
          </p:cNvSpPr>
          <p:nvPr>
            <p:ph type="sldNum" sz="quarter" idx="12"/>
          </p:nvPr>
        </p:nvSpPr>
        <p:spPr/>
        <p:txBody>
          <a:bodyPr/>
          <a:lstStyle/>
          <a:p>
            <a:pPr>
              <a:defRPr/>
            </a:pPr>
            <a:fld id="{E7ABDD06-2DEB-B045-AF4E-FF4502F026EC}" type="slidenum">
              <a:rPr lang="en-US" smtClean="0"/>
              <a:pPr>
                <a:defRPr/>
              </a:pPr>
              <a:t>49</a:t>
            </a:fld>
            <a:endParaRPr lang="en-US"/>
          </a:p>
        </p:txBody>
      </p:sp>
    </p:spTree>
    <p:extLst>
      <p:ext uri="{BB962C8B-B14F-4D97-AF65-F5344CB8AC3E}">
        <p14:creationId xmlns:p14="http://schemas.microsoft.com/office/powerpoint/2010/main" val="3381543880"/>
      </p:ext>
    </p:extLst>
  </p:cSld>
  <p:clrMapOvr>
    <a:masterClrMapping/>
  </p:clrMapOvr>
  <p:transition spd="slow">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EA3C-0A59-4306-A62C-B099D8354A20}"/>
              </a:ext>
            </a:extLst>
          </p:cNvPr>
          <p:cNvSpPr>
            <a:spLocks noGrp="1"/>
          </p:cNvSpPr>
          <p:nvPr>
            <p:ph type="title"/>
          </p:nvPr>
        </p:nvSpPr>
        <p:spPr>
          <a:xfrm>
            <a:off x="914400" y="304800"/>
            <a:ext cx="10668000" cy="1219200"/>
          </a:xfrm>
        </p:spPr>
        <p:txBody>
          <a:bodyPr/>
          <a:lstStyle/>
          <a:p>
            <a:pPr algn="ctr"/>
            <a:r>
              <a:rPr lang="en-IE" dirty="0"/>
              <a:t>WORKPLACE INVOLVEMENT</a:t>
            </a:r>
          </a:p>
        </p:txBody>
      </p:sp>
      <p:sp>
        <p:nvSpPr>
          <p:cNvPr id="3" name="Content Placeholder 2">
            <a:extLst>
              <a:ext uri="{FF2B5EF4-FFF2-40B4-BE49-F238E27FC236}">
                <a16:creationId xmlns:a16="http://schemas.microsoft.com/office/drawing/2014/main" id="{88ACD37F-FE27-4149-8A4A-22B5FD4F4B6B}"/>
              </a:ext>
            </a:extLst>
          </p:cNvPr>
          <p:cNvSpPr>
            <a:spLocks noGrp="1"/>
          </p:cNvSpPr>
          <p:nvPr>
            <p:ph idx="1"/>
          </p:nvPr>
        </p:nvSpPr>
        <p:spPr>
          <a:xfrm>
            <a:off x="914400" y="1363579"/>
            <a:ext cx="10668000" cy="5037221"/>
          </a:xfrm>
        </p:spPr>
        <p:txBody>
          <a:bodyPr/>
          <a:lstStyle/>
          <a:p>
            <a:pPr marL="0" indent="0">
              <a:buNone/>
            </a:pPr>
            <a:endParaRPr lang="en-IE" dirty="0"/>
          </a:p>
        </p:txBody>
      </p:sp>
      <p:sp>
        <p:nvSpPr>
          <p:cNvPr id="4" name="Footer Placeholder 3">
            <a:extLst>
              <a:ext uri="{FF2B5EF4-FFF2-40B4-BE49-F238E27FC236}">
                <a16:creationId xmlns:a16="http://schemas.microsoft.com/office/drawing/2014/main" id="{C2F59335-4AD6-4981-A802-1B952A9B4B0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6" name="Rectangle 5">
            <a:extLst>
              <a:ext uri="{FF2B5EF4-FFF2-40B4-BE49-F238E27FC236}">
                <a16:creationId xmlns:a16="http://schemas.microsoft.com/office/drawing/2014/main" id="{129E8750-E741-425B-8C40-A59D94338547}"/>
              </a:ext>
            </a:extLst>
          </p:cNvPr>
          <p:cNvSpPr/>
          <p:nvPr/>
        </p:nvSpPr>
        <p:spPr bwMode="auto">
          <a:xfrm>
            <a:off x="2935705" y="4507827"/>
            <a:ext cx="6962274" cy="737937"/>
          </a:xfrm>
          <a:prstGeom prst="rect">
            <a:avLst/>
          </a:prstGeom>
          <a:pattFill prst="horzBrick">
            <a:fgClr>
              <a:srgbClr val="92D050"/>
            </a:fgClr>
            <a:bgClr>
              <a:schemeClr val="bg1"/>
            </a:bgClr>
          </a:pattFill>
          <a:ln w="12700" cap="flat" cmpd="sng" algn="ctr">
            <a:noFill/>
            <a:prstDash val="solid"/>
            <a:round/>
            <a:headEnd type="none" w="med" len="med"/>
            <a:tailEnd type="none" w="med" len="med"/>
          </a:ln>
          <a:effectLst>
            <a:outerShdw blurRad="50800" dist="38100" dir="5400000" algn="t"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CC6600"/>
                </a:solidFill>
                <a:effectLst/>
                <a:uLnTx/>
                <a:uFillTx/>
                <a:latin typeface="Arial" charset="0"/>
                <a:ea typeface="ＭＳ Ｐゴシック" charset="0"/>
                <a:cs typeface="ＭＳ Ｐゴシック" charset="0"/>
              </a:rPr>
              <a:t>INFORMATION</a:t>
            </a:r>
          </a:p>
        </p:txBody>
      </p:sp>
      <p:sp>
        <p:nvSpPr>
          <p:cNvPr id="7" name="Rectangle 6">
            <a:extLst>
              <a:ext uri="{FF2B5EF4-FFF2-40B4-BE49-F238E27FC236}">
                <a16:creationId xmlns:a16="http://schemas.microsoft.com/office/drawing/2014/main" id="{55635618-FEA1-4636-8E1A-6E93CC103F24}"/>
              </a:ext>
            </a:extLst>
          </p:cNvPr>
          <p:cNvSpPr/>
          <p:nvPr/>
        </p:nvSpPr>
        <p:spPr bwMode="auto">
          <a:xfrm>
            <a:off x="3272590" y="3793958"/>
            <a:ext cx="6288504" cy="737937"/>
          </a:xfrm>
          <a:prstGeom prst="rect">
            <a:avLst/>
          </a:prstGeom>
          <a:pattFill prst="horzBrick">
            <a:fgClr>
              <a:srgbClr val="FFC000"/>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006600"/>
                </a:solidFill>
                <a:effectLst/>
                <a:uLnTx/>
                <a:uFillTx/>
                <a:latin typeface="Arial" charset="0"/>
                <a:ea typeface="ＭＳ Ｐゴシック" charset="0"/>
                <a:cs typeface="ＭＳ Ｐゴシック" charset="0"/>
              </a:rPr>
              <a:t>CONSULTATION</a:t>
            </a:r>
          </a:p>
        </p:txBody>
      </p:sp>
      <p:sp>
        <p:nvSpPr>
          <p:cNvPr id="8" name="Rectangle 7">
            <a:extLst>
              <a:ext uri="{FF2B5EF4-FFF2-40B4-BE49-F238E27FC236}">
                <a16:creationId xmlns:a16="http://schemas.microsoft.com/office/drawing/2014/main" id="{511B8139-CD3B-4F23-AAC0-24080D8FAD28}"/>
              </a:ext>
            </a:extLst>
          </p:cNvPr>
          <p:cNvSpPr/>
          <p:nvPr/>
        </p:nvSpPr>
        <p:spPr bwMode="auto">
          <a:xfrm>
            <a:off x="3723105" y="3080089"/>
            <a:ext cx="5319295" cy="737937"/>
          </a:xfrm>
          <a:prstGeom prst="rect">
            <a:avLst/>
          </a:prstGeom>
          <a:pattFill prst="horzBrick">
            <a:fgClr>
              <a:schemeClr val="accent5">
                <a:lumMod val="75000"/>
              </a:schemeClr>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C00000"/>
                </a:solidFill>
                <a:effectLst/>
                <a:uLnTx/>
                <a:uFillTx/>
                <a:latin typeface="Arial" charset="0"/>
                <a:ea typeface="ＭＳ Ｐゴシック" charset="0"/>
                <a:cs typeface="ＭＳ Ｐゴシック" charset="0"/>
              </a:rPr>
              <a:t>PARTICIPATION</a:t>
            </a:r>
          </a:p>
        </p:txBody>
      </p:sp>
      <p:sp>
        <p:nvSpPr>
          <p:cNvPr id="9" name="Rectangle 8">
            <a:extLst>
              <a:ext uri="{FF2B5EF4-FFF2-40B4-BE49-F238E27FC236}">
                <a16:creationId xmlns:a16="http://schemas.microsoft.com/office/drawing/2014/main" id="{12656BA4-09C0-4AC4-89C3-B23B56564621}"/>
              </a:ext>
            </a:extLst>
          </p:cNvPr>
          <p:cNvSpPr/>
          <p:nvPr/>
        </p:nvSpPr>
        <p:spPr bwMode="auto">
          <a:xfrm>
            <a:off x="2502568" y="5414209"/>
            <a:ext cx="7732295" cy="890334"/>
          </a:xfrm>
          <a:prstGeom prst="rect">
            <a:avLst/>
          </a:prstGeom>
          <a:pattFill prst="horzBrick">
            <a:fgClr>
              <a:srgbClr val="CC6600"/>
            </a:fgClr>
            <a:bgClr>
              <a:schemeClr val="bg1"/>
            </a:bgClr>
          </a:patt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NO INFORMATION</a:t>
            </a:r>
          </a:p>
        </p:txBody>
      </p:sp>
      <p:sp>
        <p:nvSpPr>
          <p:cNvPr id="10" name="Rectangle 9">
            <a:extLst>
              <a:ext uri="{FF2B5EF4-FFF2-40B4-BE49-F238E27FC236}">
                <a16:creationId xmlns:a16="http://schemas.microsoft.com/office/drawing/2014/main" id="{6463C7B2-A3E0-4168-BE80-C7B4FF564F5D}"/>
              </a:ext>
            </a:extLst>
          </p:cNvPr>
          <p:cNvSpPr/>
          <p:nvPr/>
        </p:nvSpPr>
        <p:spPr bwMode="auto">
          <a:xfrm>
            <a:off x="4005177" y="2342152"/>
            <a:ext cx="4617453" cy="737937"/>
          </a:xfrm>
          <a:prstGeom prst="rect">
            <a:avLst/>
          </a:prstGeom>
          <a:pattFill prst="horzBrick">
            <a:fgClr>
              <a:srgbClr val="006600"/>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464A0E"/>
                </a:solidFill>
                <a:effectLst/>
                <a:uLnTx/>
                <a:uFillTx/>
                <a:latin typeface="Arial" charset="0"/>
                <a:ea typeface="ＭＳ Ｐゴシック" charset="0"/>
                <a:cs typeface="ＭＳ Ｐゴシック" charset="0"/>
              </a:rPr>
              <a:t>CO-DECISION MAKING</a:t>
            </a:r>
          </a:p>
        </p:txBody>
      </p:sp>
      <p:sp>
        <p:nvSpPr>
          <p:cNvPr id="11" name="Rectangle 10">
            <a:extLst>
              <a:ext uri="{FF2B5EF4-FFF2-40B4-BE49-F238E27FC236}">
                <a16:creationId xmlns:a16="http://schemas.microsoft.com/office/drawing/2014/main" id="{81A0ED0E-D08A-476A-9D2B-48962D181D86}"/>
              </a:ext>
            </a:extLst>
          </p:cNvPr>
          <p:cNvSpPr/>
          <p:nvPr/>
        </p:nvSpPr>
        <p:spPr bwMode="auto">
          <a:xfrm>
            <a:off x="4318001" y="1363579"/>
            <a:ext cx="3991810" cy="810128"/>
          </a:xfrm>
          <a:prstGeom prst="rect">
            <a:avLst/>
          </a:prstGeom>
          <a:pattFill prst="horzBrick">
            <a:fgClr>
              <a:srgbClr val="D1A047"/>
            </a:fgClr>
            <a:bgClr>
              <a:schemeClr val="bg1"/>
            </a:bgClr>
          </a:patt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6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EMPLOYEE OWNED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6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ENTERPRISE</a:t>
            </a:r>
          </a:p>
        </p:txBody>
      </p:sp>
      <p:sp>
        <p:nvSpPr>
          <p:cNvPr id="5" name="Slide Number Placeholder 4">
            <a:extLst>
              <a:ext uri="{FF2B5EF4-FFF2-40B4-BE49-F238E27FC236}">
                <a16:creationId xmlns:a16="http://schemas.microsoft.com/office/drawing/2014/main" id="{3B191CBF-D7DF-4351-90E2-BE24927E152A}"/>
              </a:ext>
            </a:extLst>
          </p:cNvPr>
          <p:cNvSpPr>
            <a:spLocks noGrp="1"/>
          </p:cNvSpPr>
          <p:nvPr>
            <p:ph type="sldNum" sz="quarter" idx="12"/>
          </p:nvPr>
        </p:nvSpPr>
        <p:spPr/>
        <p:txBody>
          <a:bodyPr/>
          <a:lstStyle/>
          <a:p>
            <a:pPr>
              <a:defRPr/>
            </a:pPr>
            <a:fld id="{5A9D57D9-CA36-014C-BC6C-93AE935AD9D6}" type="slidenum">
              <a:rPr lang="en-US" smtClean="0"/>
              <a:pPr>
                <a:defRPr/>
              </a:pPr>
              <a:t>5</a:t>
            </a:fld>
            <a:endParaRPr lang="en-US" dirty="0"/>
          </a:p>
        </p:txBody>
      </p:sp>
    </p:spTree>
    <p:extLst>
      <p:ext uri="{BB962C8B-B14F-4D97-AF65-F5344CB8AC3E}">
        <p14:creationId xmlns:p14="http://schemas.microsoft.com/office/powerpoint/2010/main" val="2459286615"/>
      </p:ext>
    </p:extLst>
  </p:cSld>
  <p:clrMapOvr>
    <a:masterClrMapping/>
  </p:clrMapOvr>
  <p:transition spd="slow">
    <p:check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7E584-1E1C-4B34-BE72-64C50902FDA1}"/>
              </a:ext>
            </a:extLst>
          </p:cNvPr>
          <p:cNvSpPr>
            <a:spLocks noGrp="1"/>
          </p:cNvSpPr>
          <p:nvPr>
            <p:ph type="title"/>
          </p:nvPr>
        </p:nvSpPr>
        <p:spPr/>
        <p:txBody>
          <a:bodyPr/>
          <a:lstStyle/>
          <a:p>
            <a:pPr algn="ctr"/>
            <a:r>
              <a:rPr lang="en-IE" dirty="0">
                <a:solidFill>
                  <a:srgbClr val="360096"/>
                </a:solidFill>
              </a:rPr>
              <a:t>DIRECT PROJECT - UK</a:t>
            </a:r>
            <a:endParaRPr lang="en-IE" dirty="0"/>
          </a:p>
        </p:txBody>
      </p:sp>
      <p:sp>
        <p:nvSpPr>
          <p:cNvPr id="3" name="Content Placeholder 2">
            <a:extLst>
              <a:ext uri="{FF2B5EF4-FFF2-40B4-BE49-F238E27FC236}">
                <a16:creationId xmlns:a16="http://schemas.microsoft.com/office/drawing/2014/main" id="{06130268-AC23-4156-B1FD-2F83E974DA41}"/>
              </a:ext>
            </a:extLst>
          </p:cNvPr>
          <p:cNvSpPr>
            <a:spLocks noGrp="1"/>
          </p:cNvSpPr>
          <p:nvPr>
            <p:ph sz="half" idx="1"/>
          </p:nvPr>
        </p:nvSpPr>
        <p:spPr>
          <a:xfrm>
            <a:off x="914400" y="1938010"/>
            <a:ext cx="5232400" cy="4310390"/>
          </a:xfrm>
        </p:spPr>
        <p:txBody>
          <a:bodyPr/>
          <a:lstStyle/>
          <a:p>
            <a:pPr marL="0" lvl="0" indent="0">
              <a:lnSpc>
                <a:spcPct val="106000"/>
              </a:lnSpc>
              <a:spcAft>
                <a:spcPts val="800"/>
              </a:spcAft>
              <a:buClr>
                <a:srgbClr val="C00000"/>
              </a:buClr>
              <a:buSzPct val="90000"/>
              <a:buNone/>
            </a:pP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a:t>
            </a:r>
            <a:r>
              <a:rPr lang="en-IE"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Toyota Way</a:t>
            </a: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t>
            </a:r>
          </a:p>
          <a:p>
            <a:pPr lvl="1">
              <a:lnSpc>
                <a:spcPct val="106000"/>
              </a:lnSpc>
              <a:spcAft>
                <a:spcPts val="800"/>
              </a:spcAft>
              <a:buClr>
                <a:srgbClr val="C00000"/>
              </a:buClr>
              <a:buSzPct val="90000"/>
              <a:buFont typeface="Wingdings" panose="05000000000000000000" pitchFamily="2" charset="2"/>
              <a:buChar char="Ø"/>
            </a:pPr>
            <a:r>
              <a:rPr lang="en-IE" sz="26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Greenfield sites</a:t>
            </a:r>
          </a:p>
          <a:p>
            <a:pPr lvl="1">
              <a:lnSpc>
                <a:spcPct val="106000"/>
              </a:lnSpc>
              <a:spcAft>
                <a:spcPts val="800"/>
              </a:spcAft>
              <a:buClr>
                <a:srgbClr val="C00000"/>
              </a:buClr>
              <a:buSzPct val="90000"/>
              <a:buFont typeface="Wingdings" panose="05000000000000000000" pitchFamily="2" charset="2"/>
              <a:buChar char="Ø"/>
            </a:pPr>
            <a:r>
              <a:rPr lang="en-IE" sz="26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Assembly-line production process</a:t>
            </a:r>
          </a:p>
          <a:p>
            <a:pPr lvl="1">
              <a:lnSpc>
                <a:spcPct val="106000"/>
              </a:lnSpc>
              <a:spcAft>
                <a:spcPts val="800"/>
              </a:spcAft>
              <a:buClr>
                <a:srgbClr val="C00000"/>
              </a:buClr>
              <a:buSzPct val="90000"/>
              <a:buFont typeface="Wingdings" panose="05000000000000000000" pitchFamily="2" charset="2"/>
              <a:buChar char="Ø"/>
            </a:pPr>
            <a:r>
              <a:rPr lang="en-IE" sz="26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Continuity of management</a:t>
            </a:r>
          </a:p>
          <a:p>
            <a:endParaRPr lang="en-IE" dirty="0"/>
          </a:p>
        </p:txBody>
      </p:sp>
      <p:sp>
        <p:nvSpPr>
          <p:cNvPr id="4" name="Content Placeholder 3">
            <a:extLst>
              <a:ext uri="{FF2B5EF4-FFF2-40B4-BE49-F238E27FC236}">
                <a16:creationId xmlns:a16="http://schemas.microsoft.com/office/drawing/2014/main" id="{AD1B6767-69C4-41F6-9E96-B6E1160E89D7}"/>
              </a:ext>
            </a:extLst>
          </p:cNvPr>
          <p:cNvSpPr>
            <a:spLocks noGrp="1"/>
          </p:cNvSpPr>
          <p:nvPr>
            <p:ph sz="half" idx="2"/>
          </p:nvPr>
        </p:nvSpPr>
        <p:spPr>
          <a:xfrm>
            <a:off x="6146800" y="1938010"/>
            <a:ext cx="5435600" cy="4310390"/>
          </a:xfrm>
        </p:spPr>
        <p:txBody>
          <a:bodyPr/>
          <a:lstStyle/>
          <a:p>
            <a:pPr marL="0" indent="0" algn="just">
              <a:lnSpc>
                <a:spcPct val="106000"/>
              </a:lnSpc>
              <a:spcAft>
                <a:spcPts val="800"/>
              </a:spcAft>
              <a:buNone/>
            </a:pP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The </a:t>
            </a:r>
            <a:r>
              <a:rPr lang="en-IE" i="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Leeds Way</a:t>
            </a:r>
            <a:r>
              <a:rPr lang="en-IE"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a:t>
            </a:r>
          </a:p>
          <a:p>
            <a:pPr>
              <a:lnSpc>
                <a:spcPct val="106000"/>
              </a:lnSpc>
              <a:spcAft>
                <a:spcPts val="800"/>
              </a:spcAft>
              <a:buClr>
                <a:srgbClr val="FF0000"/>
              </a:buClr>
              <a:buSzPct val="90000"/>
              <a:buFont typeface="Wingdings" panose="05000000000000000000" pitchFamily="2" charset="2"/>
              <a:buChar char="Ø"/>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Brownfield site</a:t>
            </a:r>
          </a:p>
          <a:p>
            <a:pPr>
              <a:lnSpc>
                <a:spcPct val="106000"/>
              </a:lnSpc>
              <a:spcAft>
                <a:spcPts val="800"/>
              </a:spcAft>
              <a:buClr>
                <a:srgbClr val="FF0000"/>
              </a:buClr>
              <a:buSzPct val="90000"/>
              <a:buFont typeface="Wingdings" panose="05000000000000000000" pitchFamily="2" charset="2"/>
              <a:buChar char="Ø"/>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Complex range of services and staff</a:t>
            </a:r>
          </a:p>
          <a:p>
            <a:pPr>
              <a:lnSpc>
                <a:spcPct val="106000"/>
              </a:lnSpc>
              <a:spcAft>
                <a:spcPts val="800"/>
              </a:spcAft>
              <a:buClr>
                <a:srgbClr val="FF0000"/>
              </a:buClr>
              <a:buSzPct val="90000"/>
              <a:buFont typeface="Wingdings" panose="05000000000000000000" pitchFamily="2" charset="2"/>
              <a:buChar char="Ø"/>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Qualifications</a:t>
            </a:r>
          </a:p>
          <a:p>
            <a:pPr>
              <a:lnSpc>
                <a:spcPct val="106000"/>
              </a:lnSpc>
              <a:spcAft>
                <a:spcPts val="800"/>
              </a:spcAft>
              <a:buClr>
                <a:srgbClr val="FF0000"/>
              </a:buClr>
              <a:buSzPct val="90000"/>
              <a:buFont typeface="Wingdings" panose="05000000000000000000" pitchFamily="2" charset="2"/>
              <a:buChar char="Ø"/>
            </a:pPr>
            <a:r>
              <a:rPr lang="en-IE" sz="2400"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t>Dependent of senior staff (project ‘champions’) remaining in place?</a:t>
            </a:r>
          </a:p>
          <a:p>
            <a:endParaRPr lang="en-IE" dirty="0"/>
          </a:p>
        </p:txBody>
      </p:sp>
      <p:sp>
        <p:nvSpPr>
          <p:cNvPr id="5" name="Footer Placeholder 4">
            <a:extLst>
              <a:ext uri="{FF2B5EF4-FFF2-40B4-BE49-F238E27FC236}">
                <a16:creationId xmlns:a16="http://schemas.microsoft.com/office/drawing/2014/main" id="{DFCDDBBB-FDC0-48C7-A799-B956179ACE64}"/>
              </a:ext>
            </a:extLst>
          </p:cNvPr>
          <p:cNvSpPr>
            <a:spLocks noGrp="1"/>
          </p:cNvSpPr>
          <p:nvPr>
            <p:ph type="ftr" sz="quarter" idx="11"/>
          </p:nvPr>
        </p:nvSpPr>
        <p:spPr/>
        <p:txBody>
          <a:bodyPr/>
          <a:lstStyle/>
          <a:p>
            <a:pPr>
              <a:defRPr/>
            </a:pPr>
            <a:r>
              <a:rPr lang="en-IE"/>
              <a:t>DIRECT project - Bulgarian National Seminar 6 June 2018</a:t>
            </a:r>
            <a:endParaRPr lang="en-US"/>
          </a:p>
        </p:txBody>
      </p:sp>
      <p:sp>
        <p:nvSpPr>
          <p:cNvPr id="6" name="TextBox 5">
            <a:extLst>
              <a:ext uri="{FF2B5EF4-FFF2-40B4-BE49-F238E27FC236}">
                <a16:creationId xmlns:a16="http://schemas.microsoft.com/office/drawing/2014/main" id="{A75F9260-2E08-4545-804E-C52CCEFB73A3}"/>
              </a:ext>
            </a:extLst>
          </p:cNvPr>
          <p:cNvSpPr txBox="1"/>
          <p:nvPr/>
        </p:nvSpPr>
        <p:spPr>
          <a:xfrm>
            <a:off x="2988365" y="1414790"/>
            <a:ext cx="6215269" cy="523220"/>
          </a:xfrm>
          <a:prstGeom prst="rect">
            <a:avLst/>
          </a:prstGeom>
          <a:noFill/>
        </p:spPr>
        <p:txBody>
          <a:bodyPr wrap="square" rtlCol="0">
            <a:spAutoFit/>
          </a:bodyPr>
          <a:lstStyle/>
          <a:p>
            <a:pPr algn="ctr"/>
            <a:r>
              <a:rPr lang="en-IE" sz="2800" dirty="0">
                <a:solidFill>
                  <a:srgbClr val="002060"/>
                </a:solidFill>
                <a:latin typeface="Arial Black" panose="020B0A04020102020204" pitchFamily="34" charset="0"/>
              </a:rPr>
              <a:t>CASE STUDY COMPARISONS</a:t>
            </a:r>
          </a:p>
        </p:txBody>
      </p:sp>
      <p:cxnSp>
        <p:nvCxnSpPr>
          <p:cNvPr id="8" name="Straight Connector 7">
            <a:extLst>
              <a:ext uri="{FF2B5EF4-FFF2-40B4-BE49-F238E27FC236}">
                <a16:creationId xmlns:a16="http://schemas.microsoft.com/office/drawing/2014/main" id="{48C29DF1-F117-40E0-AAE1-1173D7A0ED5D}"/>
              </a:ext>
            </a:extLst>
          </p:cNvPr>
          <p:cNvCxnSpPr/>
          <p:nvPr/>
        </p:nvCxnSpPr>
        <p:spPr bwMode="auto">
          <a:xfrm>
            <a:off x="5605670" y="2044148"/>
            <a:ext cx="0" cy="4204252"/>
          </a:xfrm>
          <a:prstGeom prst="line">
            <a:avLst/>
          </a:prstGeom>
          <a:ln>
            <a:headEnd type="none" w="med" len="med"/>
            <a:tailEnd type="non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6"/>
          </a:lnRef>
          <a:fillRef idx="0">
            <a:schemeClr val="accent6"/>
          </a:fillRef>
          <a:effectRef idx="1">
            <a:schemeClr val="accent6"/>
          </a:effectRef>
          <a:fontRef idx="minor">
            <a:schemeClr val="tx1"/>
          </a:fontRef>
        </p:style>
      </p:cxnSp>
      <p:sp>
        <p:nvSpPr>
          <p:cNvPr id="9" name="Slide Number Placeholder 8">
            <a:extLst>
              <a:ext uri="{FF2B5EF4-FFF2-40B4-BE49-F238E27FC236}">
                <a16:creationId xmlns:a16="http://schemas.microsoft.com/office/drawing/2014/main" id="{2AC44CBB-94AC-4B05-8B7C-CED664424538}"/>
              </a:ext>
            </a:extLst>
          </p:cNvPr>
          <p:cNvSpPr>
            <a:spLocks noGrp="1"/>
          </p:cNvSpPr>
          <p:nvPr>
            <p:ph type="sldNum" sz="quarter" idx="12"/>
          </p:nvPr>
        </p:nvSpPr>
        <p:spPr/>
        <p:txBody>
          <a:bodyPr/>
          <a:lstStyle/>
          <a:p>
            <a:pPr>
              <a:defRPr/>
            </a:pPr>
            <a:fld id="{E7ABDD06-2DEB-B045-AF4E-FF4502F026EC}" type="slidenum">
              <a:rPr lang="en-US" smtClean="0"/>
              <a:pPr>
                <a:defRPr/>
              </a:pPr>
              <a:t>50</a:t>
            </a:fld>
            <a:endParaRPr lang="en-US"/>
          </a:p>
        </p:txBody>
      </p:sp>
    </p:spTree>
    <p:extLst>
      <p:ext uri="{BB962C8B-B14F-4D97-AF65-F5344CB8AC3E}">
        <p14:creationId xmlns:p14="http://schemas.microsoft.com/office/powerpoint/2010/main" val="2603762911"/>
      </p:ext>
    </p:extLst>
  </p:cSld>
  <p:clrMapOvr>
    <a:masterClrMapping/>
  </p:clrMapOvr>
  <p:transition spd="slow">
    <p:check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162856-F143-43E5-8AD4-05CE9B4873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 name="TextBox 2">
            <a:extLst>
              <a:ext uri="{FF2B5EF4-FFF2-40B4-BE49-F238E27FC236}">
                <a16:creationId xmlns:a16="http://schemas.microsoft.com/office/drawing/2014/main" id="{26CD7670-1AE8-4EDB-BA32-F9602A4FE3F9}"/>
              </a:ext>
            </a:extLst>
          </p:cNvPr>
          <p:cNvSpPr txBox="1"/>
          <p:nvPr/>
        </p:nvSpPr>
        <p:spPr>
          <a:xfrm>
            <a:off x="1187117" y="655999"/>
            <a:ext cx="93846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3200" b="1" i="0" u="none" strike="noStrike" kern="1200" cap="none" spc="0" normalizeH="0" baseline="0" noProof="0" dirty="0">
                <a:ln>
                  <a:noFill/>
                </a:ln>
                <a:solidFill>
                  <a:srgbClr val="002060"/>
                </a:solidFill>
                <a:effectLst/>
                <a:uLnTx/>
                <a:uFillTx/>
                <a:latin typeface="Arial"/>
                <a:ea typeface="ＭＳ Ｐゴシック"/>
                <a:cs typeface="+mn-cs"/>
              </a:rPr>
              <a:t>EUROPEAN COMMISSION FUNDED PROJECTS</a:t>
            </a:r>
          </a:p>
        </p:txBody>
      </p:sp>
      <p:pic>
        <p:nvPicPr>
          <p:cNvPr id="2050" name="Picture 2" descr="Logo_Informa_ok">
            <a:extLst>
              <a:ext uri="{FF2B5EF4-FFF2-40B4-BE49-F238E27FC236}">
                <a16:creationId xmlns:a16="http://schemas.microsoft.com/office/drawing/2014/main" id="{BC8D07F4-3900-4C8F-B3FF-062261CD7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3" y="1824110"/>
            <a:ext cx="2408989" cy="1687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descr="C:\Documents and Settings\iatanasova\My Documents\INFPREVENTA\Infpreventa_logo.jpg">
            <a:extLst>
              <a:ext uri="{FF2B5EF4-FFF2-40B4-BE49-F238E27FC236}">
                <a16:creationId xmlns:a16="http://schemas.microsoft.com/office/drawing/2014/main" id="{4847490F-41B0-4E15-AD37-34F2100954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2043" y="1880703"/>
            <a:ext cx="2555371" cy="165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E9297EA-5774-46E1-96A7-322D27FB5448}"/>
              </a:ext>
            </a:extLst>
          </p:cNvPr>
          <p:cNvSpPr txBox="1"/>
          <p:nvPr/>
        </p:nvSpPr>
        <p:spPr>
          <a:xfrm>
            <a:off x="1993148" y="3875081"/>
            <a:ext cx="240898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srgbClr val="000000"/>
                </a:solidFill>
                <a:effectLst/>
                <a:uLnTx/>
                <a:uFillTx/>
                <a:latin typeface="Arial"/>
                <a:ea typeface="ＭＳ Ｐゴシック"/>
                <a:cs typeface="+mn-cs"/>
              </a:rPr>
              <a:t> </a:t>
            </a:r>
            <a:endParaRPr kumimoji="0" lang="en-IE" sz="1800" b="1" i="0" u="none" strike="noStrike" kern="1200" cap="none" spc="0" normalizeH="0" baseline="0" noProof="0" dirty="0">
              <a:ln>
                <a:noFill/>
              </a:ln>
              <a:solidFill>
                <a:srgbClr val="75A2FF">
                  <a:lumMod val="75000"/>
                </a:srgbClr>
              </a:solidFill>
              <a:effectLst/>
              <a:uLnTx/>
              <a:uFillTx/>
              <a:latin typeface="Arial"/>
              <a:ea typeface="ＭＳ Ｐゴシック"/>
              <a:cs typeface="+mn-cs"/>
            </a:endParaRPr>
          </a:p>
        </p:txBody>
      </p:sp>
      <p:pic>
        <p:nvPicPr>
          <p:cNvPr id="7" name="Picture 6" descr="C:\Documents and Settings\iatanasova\My Documents\Direct participation\Direct_Logo (2).jpg">
            <a:extLst>
              <a:ext uri="{FF2B5EF4-FFF2-40B4-BE49-F238E27FC236}">
                <a16:creationId xmlns:a16="http://schemas.microsoft.com/office/drawing/2014/main" id="{566FFA28-BB29-4790-9075-C82318B1A477}"/>
              </a:ext>
            </a:extLst>
          </p:cNvPr>
          <p:cNvPicPr/>
          <p:nvPr/>
        </p:nvPicPr>
        <p:blipFill>
          <a:blip r:embed="rId4" cstate="print"/>
          <a:srcRect/>
          <a:stretch>
            <a:fillRect/>
          </a:stretch>
        </p:blipFill>
        <p:spPr bwMode="auto">
          <a:xfrm>
            <a:off x="4325327" y="4040730"/>
            <a:ext cx="2713956" cy="1779671"/>
          </a:xfrm>
          <a:prstGeom prst="rect">
            <a:avLst/>
          </a:prstGeom>
          <a:noFill/>
          <a:ln w="9525">
            <a:noFill/>
            <a:miter lim="800000"/>
            <a:headEnd/>
            <a:tailEnd/>
          </a:ln>
        </p:spPr>
      </p:pic>
      <p:pic>
        <p:nvPicPr>
          <p:cNvPr id="8" name="Picture 2" descr="Logo_Informa_ok">
            <a:extLst>
              <a:ext uri="{FF2B5EF4-FFF2-40B4-BE49-F238E27FC236}">
                <a16:creationId xmlns:a16="http://schemas.microsoft.com/office/drawing/2014/main" id="{7E846295-E383-4C91-8261-B035611C49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280" y="1852718"/>
            <a:ext cx="2713956" cy="168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0FDADC9-1952-44FB-8CF4-BF42F0474046}"/>
              </a:ext>
            </a:extLst>
          </p:cNvPr>
          <p:cNvSpPr txBox="1"/>
          <p:nvPr/>
        </p:nvSpPr>
        <p:spPr>
          <a:xfrm>
            <a:off x="6669673" y="2303451"/>
            <a:ext cx="503320"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srgbClr val="000000"/>
                </a:solidFill>
                <a:effectLst/>
                <a:uLnTx/>
                <a:uFillTx/>
                <a:latin typeface="Arial"/>
                <a:ea typeface="ＭＳ Ｐゴシック"/>
                <a:cs typeface="+mn-cs"/>
              </a:rPr>
              <a:t> </a:t>
            </a:r>
            <a:r>
              <a:rPr kumimoji="0" lang="en-IE" sz="20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a:t>
            </a:r>
          </a:p>
        </p:txBody>
      </p:sp>
      <p:sp>
        <p:nvSpPr>
          <p:cNvPr id="6" name="TextBox 5">
            <a:extLst>
              <a:ext uri="{FF2B5EF4-FFF2-40B4-BE49-F238E27FC236}">
                <a16:creationId xmlns:a16="http://schemas.microsoft.com/office/drawing/2014/main" id="{AF3E0382-AD31-4623-A28C-5B67AD5FF128}"/>
              </a:ext>
            </a:extLst>
          </p:cNvPr>
          <p:cNvSpPr txBox="1"/>
          <p:nvPr/>
        </p:nvSpPr>
        <p:spPr>
          <a:xfrm>
            <a:off x="1340188" y="3080304"/>
            <a:ext cx="222258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2010</a:t>
            </a:r>
          </a:p>
        </p:txBody>
      </p:sp>
      <p:sp>
        <p:nvSpPr>
          <p:cNvPr id="9" name="TextBox 8">
            <a:extLst>
              <a:ext uri="{FF2B5EF4-FFF2-40B4-BE49-F238E27FC236}">
                <a16:creationId xmlns:a16="http://schemas.microsoft.com/office/drawing/2014/main" id="{8CF2DAFD-3AF9-4195-B883-B3AE4E1E5BD8}"/>
              </a:ext>
            </a:extLst>
          </p:cNvPr>
          <p:cNvSpPr txBox="1"/>
          <p:nvPr/>
        </p:nvSpPr>
        <p:spPr>
          <a:xfrm>
            <a:off x="5089191" y="3048777"/>
            <a:ext cx="158048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2012</a:t>
            </a:r>
          </a:p>
        </p:txBody>
      </p:sp>
      <p:sp>
        <p:nvSpPr>
          <p:cNvPr id="10" name="TextBox 9">
            <a:extLst>
              <a:ext uri="{FF2B5EF4-FFF2-40B4-BE49-F238E27FC236}">
                <a16:creationId xmlns:a16="http://schemas.microsoft.com/office/drawing/2014/main" id="{BF9440AB-4D62-4C35-ABF5-77C2666882D5}"/>
              </a:ext>
            </a:extLst>
          </p:cNvPr>
          <p:cNvSpPr txBox="1"/>
          <p:nvPr/>
        </p:nvSpPr>
        <p:spPr>
          <a:xfrm>
            <a:off x="8782715" y="2980559"/>
            <a:ext cx="134753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2014</a:t>
            </a:r>
          </a:p>
        </p:txBody>
      </p:sp>
      <p:sp>
        <p:nvSpPr>
          <p:cNvPr id="11" name="TextBox 10">
            <a:extLst>
              <a:ext uri="{FF2B5EF4-FFF2-40B4-BE49-F238E27FC236}">
                <a16:creationId xmlns:a16="http://schemas.microsoft.com/office/drawing/2014/main" id="{61F6FC85-4C4A-4D22-B3AE-0E6A2421B1F0}"/>
              </a:ext>
            </a:extLst>
          </p:cNvPr>
          <p:cNvSpPr txBox="1"/>
          <p:nvPr/>
        </p:nvSpPr>
        <p:spPr>
          <a:xfrm>
            <a:off x="4602763" y="5457872"/>
            <a:ext cx="215908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75A2FF">
                    <a:lumMod val="50000"/>
                  </a:srgbClr>
                </a:solidFill>
                <a:effectLst/>
                <a:uLnTx/>
                <a:uFillTx/>
                <a:latin typeface="Arial"/>
                <a:ea typeface="ＭＳ Ｐゴシック"/>
                <a:cs typeface="+mn-cs"/>
              </a:rPr>
              <a:t>2017-2018</a:t>
            </a:r>
          </a:p>
        </p:txBody>
      </p:sp>
      <p:sp>
        <p:nvSpPr>
          <p:cNvPr id="12" name="TextBox 11">
            <a:extLst>
              <a:ext uri="{FF2B5EF4-FFF2-40B4-BE49-F238E27FC236}">
                <a16:creationId xmlns:a16="http://schemas.microsoft.com/office/drawing/2014/main" id="{AFDFD7ED-9F58-44E2-8064-03D99F293C9D}"/>
              </a:ext>
            </a:extLst>
          </p:cNvPr>
          <p:cNvSpPr txBox="1"/>
          <p:nvPr/>
        </p:nvSpPr>
        <p:spPr>
          <a:xfrm>
            <a:off x="596348" y="3526580"/>
            <a:ext cx="380578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rPr>
              <a:t>http://informiaproject.org/</a:t>
            </a:r>
          </a:p>
        </p:txBody>
      </p:sp>
      <p:sp>
        <p:nvSpPr>
          <p:cNvPr id="13" name="TextBox 12">
            <a:extLst>
              <a:ext uri="{FF2B5EF4-FFF2-40B4-BE49-F238E27FC236}">
                <a16:creationId xmlns:a16="http://schemas.microsoft.com/office/drawing/2014/main" id="{CDCAFA5A-2EAE-476C-88F1-05BCDDD82C6E}"/>
              </a:ext>
            </a:extLst>
          </p:cNvPr>
          <p:cNvSpPr txBox="1"/>
          <p:nvPr/>
        </p:nvSpPr>
        <p:spPr>
          <a:xfrm>
            <a:off x="4298823" y="3541484"/>
            <a:ext cx="40235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rPr>
              <a:t>http://informiaproject2.org/</a:t>
            </a:r>
          </a:p>
        </p:txBody>
      </p:sp>
      <p:sp>
        <p:nvSpPr>
          <p:cNvPr id="14" name="TextBox 13">
            <a:extLst>
              <a:ext uri="{FF2B5EF4-FFF2-40B4-BE49-F238E27FC236}">
                <a16:creationId xmlns:a16="http://schemas.microsoft.com/office/drawing/2014/main" id="{F5CCE66E-B76C-448B-ABFA-164E17853C4D}"/>
              </a:ext>
            </a:extLst>
          </p:cNvPr>
          <p:cNvSpPr txBox="1"/>
          <p:nvPr/>
        </p:nvSpPr>
        <p:spPr>
          <a:xfrm>
            <a:off x="8034108" y="3581192"/>
            <a:ext cx="354829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rPr>
              <a:t>http://infpreventa.org/</a:t>
            </a:r>
          </a:p>
        </p:txBody>
      </p:sp>
      <p:sp>
        <p:nvSpPr>
          <p:cNvPr id="16" name="TextBox 15">
            <a:extLst>
              <a:ext uri="{FF2B5EF4-FFF2-40B4-BE49-F238E27FC236}">
                <a16:creationId xmlns:a16="http://schemas.microsoft.com/office/drawing/2014/main" id="{BE5C7C22-BD20-44CF-98A8-81CCEFA32178}"/>
              </a:ext>
            </a:extLst>
          </p:cNvPr>
          <p:cNvSpPr txBox="1"/>
          <p:nvPr/>
        </p:nvSpPr>
        <p:spPr>
          <a:xfrm>
            <a:off x="3888474" y="5913150"/>
            <a:ext cx="429032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002060"/>
                </a:solidFill>
                <a:effectLst/>
                <a:uLnTx/>
                <a:uFillTx/>
                <a:latin typeface="Arial Black" panose="020B0A04020102020204" pitchFamily="34" charset="0"/>
                <a:ea typeface="ＭＳ Ｐゴシック"/>
              </a:rPr>
              <a:t>http://www.direct-project.org/</a:t>
            </a:r>
          </a:p>
        </p:txBody>
      </p:sp>
      <p:sp>
        <p:nvSpPr>
          <p:cNvPr id="15" name="Slide Number Placeholder 14">
            <a:extLst>
              <a:ext uri="{FF2B5EF4-FFF2-40B4-BE49-F238E27FC236}">
                <a16:creationId xmlns:a16="http://schemas.microsoft.com/office/drawing/2014/main" id="{95D76028-6034-4D5B-AAF4-22DE6F20DC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E15B53-C398-5444-928E-E951FF0F8F9A}" type="slidenum">
              <a:rPr kumimoji="0" 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2533455291"/>
      </p:ext>
    </p:extLst>
  </p:cSld>
  <p:clrMapOvr>
    <a:masterClrMapping/>
  </p:clrMapOvr>
  <p:transition spd="slow">
    <p:check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4788AE3-3EF8-48B5-A742-6C7E8F50A1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altLang="en-US" sz="1400" b="0" i="0" u="none" strike="noStrike" kern="1200" cap="none" spc="0" normalizeH="0" baseline="0" noProof="0" dirty="0">
                <a:ln>
                  <a:noFill/>
                </a:ln>
                <a:solidFill>
                  <a:srgbClr val="FFFFFF"/>
                </a:solidFill>
                <a:effectLst/>
                <a:uLnTx/>
                <a:uFillTx/>
                <a:latin typeface="Arial"/>
                <a:ea typeface="+mn-ea"/>
                <a:cs typeface="+mn-cs"/>
              </a:rPr>
              <a:t>DIRECT project - Bulgarian National Seminar 6 June 2018</a:t>
            </a:r>
            <a:endParaRPr kumimoji="0" lang="en-US" altLang="en-US" sz="14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TextBox 2">
            <a:extLst>
              <a:ext uri="{FF2B5EF4-FFF2-40B4-BE49-F238E27FC236}">
                <a16:creationId xmlns:a16="http://schemas.microsoft.com/office/drawing/2014/main" id="{38913E48-C27D-4687-A54F-74CCA0DED656}"/>
              </a:ext>
            </a:extLst>
          </p:cNvPr>
          <p:cNvSpPr txBox="1"/>
          <p:nvPr/>
        </p:nvSpPr>
        <p:spPr>
          <a:xfrm>
            <a:off x="3946901" y="2687946"/>
            <a:ext cx="46029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6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rPr>
              <a:t>QUESTIONS?? </a:t>
            </a:r>
          </a:p>
        </p:txBody>
      </p:sp>
      <p:sp>
        <p:nvSpPr>
          <p:cNvPr id="4" name="Slide Number Placeholder 3">
            <a:extLst>
              <a:ext uri="{FF2B5EF4-FFF2-40B4-BE49-F238E27FC236}">
                <a16:creationId xmlns:a16="http://schemas.microsoft.com/office/drawing/2014/main" id="{5D566A17-7685-43B1-9002-6905FE8E4F52}"/>
              </a:ext>
            </a:extLst>
          </p:cNvPr>
          <p:cNvSpPr>
            <a:spLocks noGrp="1"/>
          </p:cNvSpPr>
          <p:nvPr>
            <p:ph type="sldNum" sz="quarter" idx="12"/>
          </p:nvPr>
        </p:nvSpPr>
        <p:spPr/>
        <p:txBody>
          <a:bodyPr/>
          <a:lstStyle/>
          <a:p>
            <a:fld id="{8A42BCD7-784E-48F1-A1D1-F4FF326A0659}" type="slidenum">
              <a:rPr lang="en-US" altLang="en-US" smtClean="0"/>
              <a:pPr/>
              <a:t>52</a:t>
            </a:fld>
            <a:endParaRPr lang="en-US" altLang="en-US" dirty="0"/>
          </a:p>
        </p:txBody>
      </p:sp>
    </p:spTree>
    <p:extLst>
      <p:ext uri="{BB962C8B-B14F-4D97-AF65-F5344CB8AC3E}">
        <p14:creationId xmlns:p14="http://schemas.microsoft.com/office/powerpoint/2010/main" val="292502572"/>
      </p:ext>
    </p:extLst>
  </p:cSld>
  <p:clrMapOvr>
    <a:masterClrMapping/>
  </p:clrMapOvr>
  <p:transition spd="slow">
    <p:check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9F2F-59A1-4BBF-9F3C-EBEA27C7B9FC}"/>
              </a:ext>
            </a:extLst>
          </p:cNvPr>
          <p:cNvSpPr>
            <a:spLocks noGrp="1"/>
          </p:cNvSpPr>
          <p:nvPr>
            <p:ph type="title"/>
          </p:nvPr>
        </p:nvSpPr>
        <p:spPr/>
        <p:txBody>
          <a:bodyPr/>
          <a:lstStyle/>
          <a:p>
            <a:pPr algn="ctr"/>
            <a:r>
              <a:rPr lang="en-IE" dirty="0"/>
              <a:t>DEMOCRACY AT WORK</a:t>
            </a:r>
          </a:p>
        </p:txBody>
      </p:sp>
      <p:sp>
        <p:nvSpPr>
          <p:cNvPr id="3" name="Content Placeholder 2">
            <a:extLst>
              <a:ext uri="{FF2B5EF4-FFF2-40B4-BE49-F238E27FC236}">
                <a16:creationId xmlns:a16="http://schemas.microsoft.com/office/drawing/2014/main" id="{291A07AE-B791-4C0A-92C5-1F61B5A4C6BE}"/>
              </a:ext>
            </a:extLst>
          </p:cNvPr>
          <p:cNvSpPr>
            <a:spLocks noGrp="1"/>
          </p:cNvSpPr>
          <p:nvPr>
            <p:ph idx="1"/>
          </p:nvPr>
        </p:nvSpPr>
        <p:spPr>
          <a:xfrm>
            <a:off x="914400" y="1417983"/>
            <a:ext cx="10668000" cy="4830417"/>
          </a:xfrm>
        </p:spPr>
        <p:txBody>
          <a:bodyPr/>
          <a:lstStyle/>
          <a:p>
            <a:pPr marL="0" indent="0">
              <a:buClr>
                <a:srgbClr val="464A0E"/>
              </a:buClr>
              <a:buSzPct val="90000"/>
              <a:buNone/>
            </a:pPr>
            <a:endParaRPr lang="en-IE" dirty="0">
              <a:latin typeface="Arial Black" panose="020B0A04020102020204" pitchFamily="34" charset="0"/>
            </a:endParaRPr>
          </a:p>
          <a:p>
            <a:pPr marL="0" indent="0">
              <a:buClr>
                <a:srgbClr val="464A0E"/>
              </a:buClr>
              <a:buSzPct val="90000"/>
              <a:buNone/>
            </a:pPr>
            <a:endParaRPr lang="en-IE" dirty="0">
              <a:latin typeface="Arial Black" panose="020B0A04020102020204" pitchFamily="34" charset="0"/>
            </a:endParaRPr>
          </a:p>
          <a:p>
            <a:pPr marL="0" indent="0">
              <a:buClr>
                <a:srgbClr val="464A0E"/>
              </a:buClr>
              <a:buSzPct val="90000"/>
              <a:buNone/>
            </a:pPr>
            <a:endParaRPr lang="en-IE" dirty="0">
              <a:latin typeface="Arial Black" panose="020B0A04020102020204" pitchFamily="34" charset="0"/>
            </a:endParaRPr>
          </a:p>
          <a:p>
            <a:pPr lvl="0" fontAlgn="auto">
              <a:spcBef>
                <a:spcPts val="0"/>
              </a:spcBef>
              <a:spcAft>
                <a:spcPts val="0"/>
              </a:spcAft>
              <a:buClr>
                <a:srgbClr val="246627"/>
              </a:buClr>
              <a:buSzPct val="90000"/>
              <a:buFont typeface="Wingdings" panose="05000000000000000000" pitchFamily="2" charset="2"/>
              <a:buChar char="Ø"/>
              <a:defRPr/>
            </a:pPr>
            <a:r>
              <a:rPr lang="en-IE" dirty="0">
                <a:latin typeface="Arial Black" panose="020B0A04020102020204" pitchFamily="34" charset="0"/>
              </a:rPr>
              <a:t> </a:t>
            </a:r>
            <a:r>
              <a:rPr lang="en-US" b="1" kern="0" dirty="0">
                <a:solidFill>
                  <a:schemeClr val="accent5">
                    <a:lumMod val="25000"/>
                  </a:schemeClr>
                </a:solidFill>
                <a:latin typeface="Arial Black" panose="020B0A04020102020204" pitchFamily="34" charset="0"/>
                <a:ea typeface="ＭＳ Ｐゴシック"/>
              </a:rPr>
              <a:t>Mandate from ETUC </a:t>
            </a:r>
            <a:r>
              <a:rPr lang="en-US" b="1" kern="0">
                <a:solidFill>
                  <a:schemeClr val="accent5">
                    <a:lumMod val="25000"/>
                  </a:schemeClr>
                </a:solidFill>
                <a:latin typeface="Arial Black" panose="020B0A04020102020204" pitchFamily="34" charset="0"/>
                <a:ea typeface="ＭＳ Ｐゴシック"/>
              </a:rPr>
              <a:t>Athens Congress (June 2011)</a:t>
            </a:r>
            <a:endParaRPr lang="en-US" b="1" kern="0" dirty="0">
              <a:solidFill>
                <a:schemeClr val="accent5">
                  <a:lumMod val="25000"/>
                </a:schemeClr>
              </a:solidFill>
              <a:latin typeface="Arial Black" panose="020B0A04020102020204" pitchFamily="34" charset="0"/>
              <a:ea typeface="ＭＳ Ｐゴシック"/>
            </a:endParaRPr>
          </a:p>
          <a:p>
            <a:pPr lvl="1">
              <a:buClr>
                <a:srgbClr val="464A0E"/>
              </a:buClr>
              <a:buSzPct val="90000"/>
              <a:buFont typeface="Wingdings" charset="2"/>
              <a:buChar char="Ø"/>
            </a:pPr>
            <a:r>
              <a:rPr lang="en-US" b="1" kern="0" dirty="0">
                <a:solidFill>
                  <a:schemeClr val="accent5">
                    <a:lumMod val="25000"/>
                  </a:schemeClr>
                </a:solidFill>
                <a:latin typeface="Arial Black" panose="020B0A04020102020204" pitchFamily="34" charset="0"/>
                <a:ea typeface="ＭＳ Ｐゴシック"/>
              </a:rPr>
              <a:t> </a:t>
            </a:r>
            <a:r>
              <a:rPr lang="en-US" b="1" kern="0" dirty="0">
                <a:solidFill>
                  <a:schemeClr val="accent5">
                    <a:lumMod val="25000"/>
                  </a:schemeClr>
                </a:solidFill>
                <a:latin typeface="Arial Black" panose="020B0A04020102020204" pitchFamily="34" charset="0"/>
                <a:ea typeface="MS PGothic" charset="0"/>
              </a:rPr>
              <a:t>Resolution of Executive Committee (Dec 2011):</a:t>
            </a:r>
          </a:p>
          <a:p>
            <a:pPr lvl="1">
              <a:buClr>
                <a:srgbClr val="7F1D1A"/>
              </a:buClr>
              <a:buSzPct val="90000"/>
              <a:buNone/>
            </a:pPr>
            <a:r>
              <a:rPr lang="en-US" b="1" i="1" kern="0" dirty="0">
                <a:solidFill>
                  <a:schemeClr val="accent5">
                    <a:lumMod val="25000"/>
                  </a:schemeClr>
                </a:solidFill>
                <a:latin typeface="Arial Black" panose="020B0A04020102020204" pitchFamily="34" charset="0"/>
                <a:ea typeface="MS PGothic" charset="0"/>
              </a:rPr>
              <a:t>   A re-think of the role of workers</a:t>
            </a:r>
            <a:r>
              <a:rPr lang="ja-JP" altLang="en-US" b="1" i="1" kern="0" dirty="0">
                <a:solidFill>
                  <a:schemeClr val="accent5">
                    <a:lumMod val="25000"/>
                  </a:schemeClr>
                </a:solidFill>
                <a:latin typeface="Arial Black" panose="020B0A04020102020204" pitchFamily="34" charset="0"/>
                <a:ea typeface="MS PGothic" charset="0"/>
              </a:rPr>
              <a:t>’</a:t>
            </a:r>
            <a:r>
              <a:rPr lang="en-US" altLang="ja-JP" b="1" i="1" kern="0" dirty="0">
                <a:solidFill>
                  <a:schemeClr val="accent5">
                    <a:lumMod val="25000"/>
                  </a:schemeClr>
                </a:solidFill>
                <a:latin typeface="Arial Black" panose="020B0A04020102020204" pitchFamily="34" charset="0"/>
                <a:ea typeface="MS PGothic" charset="0"/>
              </a:rPr>
              <a:t> involvement in companies can only be meaningful at the European level.  The aim would be to provide the European Commission, the Council and the European Parliament with an elaborated ETUC proposal for European standards for employee involvement … </a:t>
            </a:r>
            <a:endParaRPr lang="en-US" b="1" kern="0" dirty="0">
              <a:solidFill>
                <a:schemeClr val="accent5">
                  <a:lumMod val="25000"/>
                </a:schemeClr>
              </a:solidFill>
              <a:latin typeface="Arial Black" panose="020B0A04020102020204" pitchFamily="34" charset="0"/>
              <a:ea typeface="MS PGothic" charset="0"/>
            </a:endParaRPr>
          </a:p>
          <a:p>
            <a:pPr lvl="1" fontAlgn="auto">
              <a:spcBef>
                <a:spcPts val="0"/>
              </a:spcBef>
              <a:spcAft>
                <a:spcPts val="0"/>
              </a:spcAft>
              <a:buClr>
                <a:srgbClr val="246627"/>
              </a:buClr>
              <a:buSzPct val="90000"/>
              <a:buFont typeface="Wingdings" panose="05000000000000000000" pitchFamily="2" charset="2"/>
              <a:buChar char="Ø"/>
              <a:defRPr/>
            </a:pPr>
            <a:endParaRPr lang="en-IE" kern="0" dirty="0">
              <a:solidFill>
                <a:sysClr val="windowText" lastClr="000000"/>
              </a:solidFill>
              <a:latin typeface="Arial Black" panose="020B0A04020102020204" pitchFamily="34" charset="0"/>
            </a:endParaRPr>
          </a:p>
          <a:p>
            <a:pPr>
              <a:buClr>
                <a:srgbClr val="464A0E"/>
              </a:buClr>
              <a:buSzPct val="90000"/>
              <a:buFont typeface="Wingdings" panose="05000000000000000000" pitchFamily="2" charset="2"/>
              <a:buChar char="q"/>
            </a:pPr>
            <a:endParaRPr lang="en-IE" dirty="0">
              <a:latin typeface="Arial Black" panose="020B0A04020102020204" pitchFamily="34" charset="0"/>
            </a:endParaRPr>
          </a:p>
        </p:txBody>
      </p:sp>
      <p:sp>
        <p:nvSpPr>
          <p:cNvPr id="4" name="Footer Placeholder 3">
            <a:extLst>
              <a:ext uri="{FF2B5EF4-FFF2-40B4-BE49-F238E27FC236}">
                <a16:creationId xmlns:a16="http://schemas.microsoft.com/office/drawing/2014/main" id="{453F9846-3396-4EB7-B0A3-35FFA101E89D}"/>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pic>
        <p:nvPicPr>
          <p:cNvPr id="7" name="Picture 6">
            <a:extLst>
              <a:ext uri="{FF2B5EF4-FFF2-40B4-BE49-F238E27FC236}">
                <a16:creationId xmlns:a16="http://schemas.microsoft.com/office/drawing/2014/main" id="{D3FE936F-6A7E-4144-8482-0765E2C7D0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745" y="1524000"/>
            <a:ext cx="2729914" cy="1317674"/>
          </a:xfrm>
          <a:prstGeom prst="rect">
            <a:avLst/>
          </a:prstGeom>
        </p:spPr>
      </p:pic>
      <p:sp>
        <p:nvSpPr>
          <p:cNvPr id="9" name="Slide Number Placeholder 8">
            <a:extLst>
              <a:ext uri="{FF2B5EF4-FFF2-40B4-BE49-F238E27FC236}">
                <a16:creationId xmlns:a16="http://schemas.microsoft.com/office/drawing/2014/main" id="{0FFC7758-5D4D-4F8D-B13C-4A405462C65B}"/>
              </a:ext>
            </a:extLst>
          </p:cNvPr>
          <p:cNvSpPr>
            <a:spLocks noGrp="1"/>
          </p:cNvSpPr>
          <p:nvPr>
            <p:ph type="sldNum" sz="quarter" idx="12"/>
          </p:nvPr>
        </p:nvSpPr>
        <p:spPr/>
        <p:txBody>
          <a:bodyPr/>
          <a:lstStyle/>
          <a:p>
            <a:fld id="{53269FDC-5A3F-4E41-8E7C-B2DB164B54B7}" type="slidenum">
              <a:rPr lang="en-US" altLang="en-US" smtClean="0"/>
              <a:pPr/>
              <a:t>53</a:t>
            </a:fld>
            <a:endParaRPr lang="en-US" altLang="en-US" dirty="0"/>
          </a:p>
        </p:txBody>
      </p:sp>
    </p:spTree>
    <p:extLst>
      <p:ext uri="{BB962C8B-B14F-4D97-AF65-F5344CB8AC3E}">
        <p14:creationId xmlns:p14="http://schemas.microsoft.com/office/powerpoint/2010/main" val="979883179"/>
      </p:ext>
    </p:extLst>
  </p:cSld>
  <p:clrMapOvr>
    <a:masterClrMapping/>
  </p:clrMapOvr>
  <p:transition spd="slow">
    <p:check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lgn="ctr" eaLnBrk="1" hangingPunct="1">
              <a:defRPr/>
            </a:pPr>
            <a:r>
              <a:rPr lang="en-US" sz="3400" dirty="0">
                <a:solidFill>
                  <a:schemeClr val="accent2"/>
                </a:solidFill>
                <a:cs typeface="+mj-cs"/>
              </a:rPr>
              <a:t>Implementing the Athens Mandate</a:t>
            </a:r>
          </a:p>
        </p:txBody>
      </p:sp>
      <p:sp>
        <p:nvSpPr>
          <p:cNvPr id="8195" name="Rectangle 3"/>
          <p:cNvSpPr>
            <a:spLocks noGrp="1" noChangeArrowheads="1"/>
          </p:cNvSpPr>
          <p:nvPr>
            <p:ph type="body" idx="1"/>
          </p:nvPr>
        </p:nvSpPr>
        <p:spPr>
          <a:xfrm>
            <a:off x="622853" y="1881808"/>
            <a:ext cx="11065564" cy="4366591"/>
          </a:xfrm>
        </p:spPr>
        <p:txBody>
          <a:bodyPr/>
          <a:lstStyle/>
          <a:p>
            <a:pPr eaLnBrk="1" hangingPunct="1">
              <a:lnSpc>
                <a:spcPct val="90000"/>
              </a:lnSpc>
              <a:buClr>
                <a:srgbClr val="7F1D1A"/>
              </a:buClr>
              <a:buSzPct val="90000"/>
              <a:buFont typeface="Wingdings" charset="0"/>
              <a:buNone/>
            </a:pPr>
            <a:r>
              <a:rPr lang="en-US" sz="2400" dirty="0">
                <a:latin typeface="Arial" charset="0"/>
                <a:ea typeface="MS PGothic" charset="0"/>
              </a:rPr>
              <a:t>	</a:t>
            </a:r>
            <a:r>
              <a:rPr lang="en-US" sz="2400" dirty="0">
                <a:solidFill>
                  <a:srgbClr val="002A80"/>
                </a:solidFill>
                <a:latin typeface="Arial" charset="0"/>
                <a:ea typeface="MS PGothic" charset="0"/>
              </a:rPr>
              <a:t>	</a:t>
            </a:r>
          </a:p>
          <a:p>
            <a:pPr eaLnBrk="1" hangingPunct="1">
              <a:lnSpc>
                <a:spcPct val="90000"/>
              </a:lnSpc>
              <a:buClr>
                <a:srgbClr val="7F1D1A"/>
              </a:buClr>
              <a:buSzPct val="90000"/>
              <a:buFont typeface="Wingdings" charset="0"/>
              <a:buNone/>
            </a:pPr>
            <a:r>
              <a:rPr lang="en-US" sz="2400" b="1" i="1" dirty="0">
                <a:solidFill>
                  <a:srgbClr val="002A80"/>
                </a:solidFill>
                <a:latin typeface="Arial" charset="0"/>
                <a:ea typeface="MS PGothic" charset="0"/>
              </a:rPr>
              <a:t>		</a:t>
            </a:r>
            <a:r>
              <a:rPr lang="en-US" sz="2400" b="1" i="1" dirty="0">
                <a:solidFill>
                  <a:schemeClr val="accent5">
                    <a:lumMod val="25000"/>
                  </a:schemeClr>
                </a:solidFill>
                <a:latin typeface="Arial Black" panose="020B0A04020102020204" pitchFamily="34" charset="0"/>
                <a:ea typeface="MS PGothic" charset="0"/>
              </a:rPr>
              <a:t>… </a:t>
            </a:r>
            <a:r>
              <a:rPr lang="en-US" b="1" i="1" dirty="0">
                <a:solidFill>
                  <a:schemeClr val="accent5">
                    <a:lumMod val="25000"/>
                  </a:schemeClr>
                </a:solidFill>
                <a:latin typeface="Arial Black" panose="020B0A04020102020204" pitchFamily="34" charset="0"/>
                <a:ea typeface="MS PGothic" charset="0"/>
              </a:rPr>
              <a:t>A good starting point is the fact that 	employee influence is now a fundamental right 	under the </a:t>
            </a:r>
            <a:r>
              <a:rPr lang="en-US" b="1" dirty="0">
                <a:solidFill>
                  <a:schemeClr val="accent5">
                    <a:lumMod val="25000"/>
                  </a:schemeClr>
                </a:solidFill>
                <a:latin typeface="Arial Black" panose="020B0A04020102020204" pitchFamily="34" charset="0"/>
                <a:ea typeface="MS PGothic" charset="0"/>
              </a:rPr>
              <a:t>[Lisbon]</a:t>
            </a:r>
            <a:r>
              <a:rPr lang="en-US" b="1" i="1" dirty="0">
                <a:solidFill>
                  <a:schemeClr val="accent5">
                    <a:lumMod val="25000"/>
                  </a:schemeClr>
                </a:solidFill>
                <a:latin typeface="Arial Black" panose="020B0A04020102020204" pitchFamily="34" charset="0"/>
                <a:ea typeface="MS PGothic" charset="0"/>
              </a:rPr>
              <a:t>Treaty</a:t>
            </a:r>
            <a:r>
              <a:rPr lang="en-US" dirty="0">
                <a:solidFill>
                  <a:schemeClr val="accent5">
                    <a:lumMod val="25000"/>
                  </a:schemeClr>
                </a:solidFill>
                <a:latin typeface="Arial Black" panose="020B0A04020102020204" pitchFamily="34" charset="0"/>
                <a:ea typeface="MS PGothic" charset="0"/>
              </a:rPr>
              <a:t>	</a:t>
            </a:r>
          </a:p>
          <a:p>
            <a:pPr eaLnBrk="1" hangingPunct="1">
              <a:lnSpc>
                <a:spcPct val="90000"/>
              </a:lnSpc>
              <a:buClr>
                <a:srgbClr val="7F1D1A"/>
              </a:buClr>
              <a:buSzPct val="90000"/>
              <a:buFont typeface="Wingdings" charset="0"/>
              <a:buNone/>
            </a:pPr>
            <a:r>
              <a:rPr lang="en-US" dirty="0">
                <a:solidFill>
                  <a:schemeClr val="accent5">
                    <a:lumMod val="25000"/>
                  </a:schemeClr>
                </a:solidFill>
                <a:latin typeface="Arial Black" panose="020B0A04020102020204" pitchFamily="34" charset="0"/>
                <a:ea typeface="MS PGothic" charset="0"/>
              </a:rPr>
              <a:t>	</a:t>
            </a:r>
          </a:p>
          <a:p>
            <a:pPr lvl="1">
              <a:lnSpc>
                <a:spcPct val="90000"/>
              </a:lnSpc>
              <a:buClr>
                <a:srgbClr val="464A0E"/>
              </a:buClr>
              <a:buSzPct val="90000"/>
              <a:buFont typeface="Wingdings" panose="05000000000000000000" pitchFamily="2" charset="2"/>
              <a:buChar char="Ø"/>
            </a:pPr>
            <a:r>
              <a:rPr lang="en-US" sz="2800" b="1" dirty="0">
                <a:solidFill>
                  <a:schemeClr val="accent5">
                    <a:lumMod val="25000"/>
                  </a:schemeClr>
                </a:solidFill>
                <a:latin typeface="Arial Black" panose="020B0A04020102020204" pitchFamily="34" charset="0"/>
                <a:ea typeface="MS PGothic" charset="0"/>
              </a:rPr>
              <a:t> The project ran from June 2012 to June 2015</a:t>
            </a:r>
          </a:p>
          <a:p>
            <a:pPr lvl="1" eaLnBrk="1" hangingPunct="1">
              <a:lnSpc>
                <a:spcPct val="90000"/>
              </a:lnSpc>
              <a:buClr>
                <a:srgbClr val="464A0E"/>
              </a:buClr>
              <a:buSzPct val="90000"/>
              <a:buFont typeface="Wingdings" panose="05000000000000000000" pitchFamily="2" charset="2"/>
              <a:buChar char="Ø"/>
            </a:pPr>
            <a:r>
              <a:rPr lang="en-US" sz="2800" b="1" dirty="0">
                <a:solidFill>
                  <a:schemeClr val="accent5">
                    <a:lumMod val="25000"/>
                  </a:schemeClr>
                </a:solidFill>
                <a:latin typeface="Arial Black" panose="020B0A04020102020204" pitchFamily="34" charset="0"/>
                <a:ea typeface="MS PGothic" charset="0"/>
              </a:rPr>
              <a:t> ETUC Executive Committee resolution, (Dec 2013)</a:t>
            </a:r>
          </a:p>
          <a:p>
            <a:pPr lvl="1">
              <a:lnSpc>
                <a:spcPct val="90000"/>
              </a:lnSpc>
              <a:buClr>
                <a:srgbClr val="464A0E"/>
              </a:buClr>
              <a:buSzPct val="90000"/>
              <a:buFont typeface="Wingdings" panose="05000000000000000000" pitchFamily="2" charset="2"/>
              <a:buChar char="Ø"/>
            </a:pPr>
            <a:r>
              <a:rPr lang="en-US" sz="2800" b="1" dirty="0">
                <a:solidFill>
                  <a:schemeClr val="accent5">
                    <a:lumMod val="25000"/>
                  </a:schemeClr>
                </a:solidFill>
                <a:latin typeface="Arial Black" panose="020B0A04020102020204" pitchFamily="34" charset="0"/>
                <a:ea typeface="MS PGothic" charset="0"/>
              </a:rPr>
              <a:t> Reflection Group set up to draft a proposal on </a:t>
            </a:r>
            <a:r>
              <a:rPr lang="en-US" sz="2800" b="1" i="1" dirty="0">
                <a:solidFill>
                  <a:schemeClr val="accent5">
                    <a:lumMod val="25000"/>
                  </a:schemeClr>
                </a:solidFill>
                <a:latin typeface="Arial Black" panose="020B0A04020102020204" pitchFamily="34" charset="0"/>
                <a:ea typeface="MS PGothic" charset="0"/>
              </a:rPr>
              <a:t>Setting Standards for European Workers</a:t>
            </a:r>
            <a:r>
              <a:rPr lang="ja-JP" altLang="en-US" sz="2800" b="1" i="1" dirty="0">
                <a:solidFill>
                  <a:schemeClr val="accent5">
                    <a:lumMod val="25000"/>
                  </a:schemeClr>
                </a:solidFill>
                <a:latin typeface="Arial Black" panose="020B0A04020102020204" pitchFamily="34" charset="0"/>
                <a:ea typeface="MS PGothic" charset="0"/>
              </a:rPr>
              <a:t>’</a:t>
            </a:r>
            <a:r>
              <a:rPr lang="en-US" altLang="ja-JP" sz="2800" b="1" i="1" dirty="0">
                <a:solidFill>
                  <a:schemeClr val="accent5">
                    <a:lumMod val="25000"/>
                  </a:schemeClr>
                </a:solidFill>
                <a:latin typeface="Arial Black" panose="020B0A04020102020204" pitchFamily="34" charset="0"/>
                <a:ea typeface="MS PGothic" charset="0"/>
              </a:rPr>
              <a:t> Participation </a:t>
            </a:r>
            <a:endParaRPr lang="en-US" sz="2800" b="1" i="1" dirty="0">
              <a:solidFill>
                <a:schemeClr val="accent5">
                  <a:lumMod val="25000"/>
                </a:schemeClr>
              </a:solidFill>
              <a:latin typeface="Arial Black" panose="020B0A04020102020204" pitchFamily="34" charset="0"/>
              <a:ea typeface="MS PGothic" charset="0"/>
            </a:endParaRPr>
          </a:p>
          <a:p>
            <a:pPr marL="457200" lvl="1" indent="0" eaLnBrk="1" hangingPunct="1">
              <a:lnSpc>
                <a:spcPct val="90000"/>
              </a:lnSpc>
              <a:buClr>
                <a:srgbClr val="464A0E"/>
              </a:buClr>
              <a:buSzPct val="90000"/>
              <a:buNone/>
            </a:pPr>
            <a:r>
              <a:rPr lang="en-US" sz="2800" b="1" dirty="0">
                <a:solidFill>
                  <a:schemeClr val="accent5">
                    <a:lumMod val="25000"/>
                  </a:schemeClr>
                </a:solidFill>
                <a:latin typeface="Arial Black" panose="020B0A04020102020204" pitchFamily="34" charset="0"/>
                <a:ea typeface="MS PGothic" charset="0"/>
              </a:rPr>
              <a:t> </a:t>
            </a:r>
            <a:endParaRPr lang="en-US" sz="2200" dirty="0">
              <a:latin typeface="Arial" charset="0"/>
              <a:ea typeface="MS PGothic" charset="0"/>
            </a:endParaRPr>
          </a:p>
        </p:txBody>
      </p:sp>
      <p:sp>
        <p:nvSpPr>
          <p:cNvPr id="3" name="Footer Placeholder 2"/>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5" name="Slide Number Placeholder 4">
            <a:extLst>
              <a:ext uri="{FF2B5EF4-FFF2-40B4-BE49-F238E27FC236}">
                <a16:creationId xmlns:a16="http://schemas.microsoft.com/office/drawing/2014/main" id="{C5BD6C00-17E2-43FC-A5E5-A8A47F04A016}"/>
              </a:ext>
            </a:extLst>
          </p:cNvPr>
          <p:cNvSpPr>
            <a:spLocks noGrp="1"/>
          </p:cNvSpPr>
          <p:nvPr>
            <p:ph type="sldNum" sz="quarter" idx="12"/>
          </p:nvPr>
        </p:nvSpPr>
        <p:spPr/>
        <p:txBody>
          <a:bodyPr/>
          <a:lstStyle/>
          <a:p>
            <a:pPr>
              <a:defRPr/>
            </a:pPr>
            <a:fld id="{5A9D57D9-CA36-014C-BC6C-93AE935AD9D6}" type="slidenum">
              <a:rPr lang="en-US" smtClean="0"/>
              <a:pPr>
                <a:defRPr/>
              </a:pPr>
              <a:t>54</a:t>
            </a:fld>
            <a:endParaRPr lang="en-US"/>
          </a:p>
        </p:txBody>
      </p:sp>
    </p:spTree>
    <p:extLst>
      <p:ext uri="{BB962C8B-B14F-4D97-AF65-F5344CB8AC3E}">
        <p14:creationId xmlns:p14="http://schemas.microsoft.com/office/powerpoint/2010/main" val="4166776449"/>
      </p:ext>
    </p:extLst>
  </p:cSld>
  <p:clrMapOvr>
    <a:masterClrMapping/>
  </p:clrMapOvr>
  <p:transition spd="slow">
    <p:check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sz="3200" dirty="0">
                <a:latin typeface="Arial" charset="0"/>
                <a:ea typeface="MS PGothic" charset="0"/>
              </a:rPr>
              <a:t>Setting Standards for European Workers</a:t>
            </a:r>
            <a:r>
              <a:rPr lang="ja-JP" altLang="en-US" sz="3200" dirty="0">
                <a:latin typeface="Arial" charset="0"/>
                <a:ea typeface="MS PGothic" charset="0"/>
              </a:rPr>
              <a:t>’</a:t>
            </a:r>
            <a:r>
              <a:rPr lang="en-US" altLang="ja-JP" sz="3200" dirty="0">
                <a:latin typeface="Arial" charset="0"/>
                <a:ea typeface="MS PGothic" charset="0"/>
              </a:rPr>
              <a:t> Participation</a:t>
            </a:r>
            <a:endParaRPr lang="en-US" sz="3200" dirty="0">
              <a:latin typeface="Arial" charset="0"/>
              <a:ea typeface="MS PGothic" charset="0"/>
            </a:endParaRPr>
          </a:p>
        </p:txBody>
      </p:sp>
      <p:sp>
        <p:nvSpPr>
          <p:cNvPr id="11267" name="Rectangle 3"/>
          <p:cNvSpPr>
            <a:spLocks noGrp="1" noChangeArrowheads="1"/>
          </p:cNvSpPr>
          <p:nvPr>
            <p:ph type="body" idx="1"/>
          </p:nvPr>
        </p:nvSpPr>
        <p:spPr/>
        <p:txBody>
          <a:bodyPr/>
          <a:lstStyle/>
          <a:p>
            <a:pPr marL="0" indent="0">
              <a:lnSpc>
                <a:spcPct val="90000"/>
              </a:lnSpc>
              <a:buClr>
                <a:srgbClr val="464A0E"/>
              </a:buClr>
              <a:buSzPct val="90000"/>
              <a:buNone/>
              <a:defRPr/>
            </a:pPr>
            <a:r>
              <a:rPr lang="en-US" sz="3000" b="1" u="sng" dirty="0">
                <a:solidFill>
                  <a:srgbClr val="002A80"/>
                </a:solidFill>
                <a:effectLst>
                  <a:outerShdw blurRad="38100" dist="38100" dir="2700000" algn="tl">
                    <a:srgbClr val="000000">
                      <a:alpha val="43137"/>
                    </a:srgbClr>
                  </a:outerShdw>
                </a:effectLst>
                <a:latin typeface="Arial Black" panose="020B0A04020102020204" pitchFamily="34" charset="0"/>
                <a:cs typeface="+mn-cs"/>
              </a:rPr>
              <a:t>Set out four options:</a:t>
            </a:r>
          </a:p>
          <a:p>
            <a:pPr marL="0" indent="0" eaLnBrk="1" hangingPunct="1">
              <a:lnSpc>
                <a:spcPct val="90000"/>
              </a:lnSpc>
              <a:buClr>
                <a:srgbClr val="464A0E"/>
              </a:buClr>
              <a:buSzPct val="90000"/>
              <a:buNone/>
              <a:defRPr/>
            </a:pPr>
            <a:endParaRPr lang="en-US" sz="3000" b="1" dirty="0">
              <a:solidFill>
                <a:srgbClr val="002A80"/>
              </a:solidFill>
              <a:latin typeface="Arial Black" panose="020B0A04020102020204" pitchFamily="34" charset="0"/>
              <a:cs typeface="+mn-cs"/>
            </a:endParaRPr>
          </a:p>
          <a:p>
            <a:pPr marL="0" indent="0" eaLnBrk="1" hangingPunct="1">
              <a:lnSpc>
                <a:spcPct val="90000"/>
              </a:lnSpc>
              <a:buClr>
                <a:srgbClr val="464A0E"/>
              </a:buClr>
              <a:buSzPct val="90000"/>
              <a:buNone/>
              <a:defRPr/>
            </a:pPr>
            <a:r>
              <a:rPr lang="en-US" sz="3000" b="1" dirty="0">
                <a:solidFill>
                  <a:srgbClr val="002A80"/>
                </a:solidFill>
                <a:latin typeface="Arial Black" panose="020B0A04020102020204" pitchFamily="34" charset="0"/>
                <a:cs typeface="+mn-cs"/>
              </a:rPr>
              <a:t>A -   Extend the rights to minimum standards for 	EBLRs under the European Company (SE) 	Directive</a:t>
            </a:r>
          </a:p>
          <a:p>
            <a:pPr eaLnBrk="1" hangingPunct="1">
              <a:lnSpc>
                <a:spcPct val="90000"/>
              </a:lnSpc>
              <a:buClr>
                <a:srgbClr val="464A0E"/>
              </a:buClr>
              <a:buSzPct val="90000"/>
              <a:buFont typeface="Wingdings" panose="05000000000000000000" pitchFamily="2" charset="2"/>
              <a:buChar char="q"/>
              <a:defRPr/>
            </a:pPr>
            <a:endParaRPr lang="en-US" sz="3000" b="1" dirty="0">
              <a:solidFill>
                <a:srgbClr val="002A80"/>
              </a:solidFill>
              <a:latin typeface="Arial Black" panose="020B0A04020102020204" pitchFamily="34" charset="0"/>
              <a:cs typeface="+mn-cs"/>
            </a:endParaRPr>
          </a:p>
          <a:p>
            <a:pPr marL="0" indent="0" eaLnBrk="1" hangingPunct="1">
              <a:lnSpc>
                <a:spcPct val="90000"/>
              </a:lnSpc>
              <a:spcBef>
                <a:spcPts val="600"/>
              </a:spcBef>
              <a:buClr>
                <a:srgbClr val="464A0E"/>
              </a:buClr>
              <a:buSzPct val="90000"/>
              <a:buNone/>
              <a:defRPr/>
            </a:pPr>
            <a:r>
              <a:rPr lang="en-US" sz="3000" b="1" dirty="0">
                <a:solidFill>
                  <a:srgbClr val="002A80"/>
                </a:solidFill>
                <a:latin typeface="Arial Black" panose="020B0A04020102020204" pitchFamily="34" charset="0"/>
                <a:cs typeface="+mn-cs"/>
              </a:rPr>
              <a:t>B –   New EBLR Directive for companies </a:t>
            </a:r>
          </a:p>
          <a:p>
            <a:pPr marL="0" indent="0">
              <a:lnSpc>
                <a:spcPct val="90000"/>
              </a:lnSpc>
              <a:spcBef>
                <a:spcPts val="600"/>
              </a:spcBef>
              <a:buClr>
                <a:srgbClr val="464A0E"/>
              </a:buClr>
              <a:buSzPct val="90000"/>
              <a:buNone/>
              <a:defRPr/>
            </a:pPr>
            <a:r>
              <a:rPr lang="en-US" sz="3000" b="1" dirty="0">
                <a:solidFill>
                  <a:srgbClr val="002A80"/>
                </a:solidFill>
                <a:latin typeface="Arial Black" panose="020B0A04020102020204" pitchFamily="34" charset="0"/>
                <a:cs typeface="+mn-cs"/>
              </a:rPr>
              <a:t>	 transferring the registered office across 	 	 borders under the C</a:t>
            </a:r>
            <a:r>
              <a:rPr lang="en-US" sz="3000" b="1" dirty="0">
                <a:solidFill>
                  <a:srgbClr val="002A80"/>
                </a:solidFill>
                <a:latin typeface="Arial Black" panose="020B0A04020102020204" pitchFamily="34" charset="0"/>
              </a:rPr>
              <a:t>ross-border Mergers 	 	 Directive (</a:t>
            </a:r>
            <a:r>
              <a:rPr lang="en-US" sz="3000" b="1" dirty="0">
                <a:solidFill>
                  <a:srgbClr val="002A80"/>
                </a:solidFill>
                <a:latin typeface="Arial Black" panose="020B0A04020102020204" pitchFamily="34" charset="0"/>
                <a:cs typeface="+mn-cs"/>
              </a:rPr>
              <a:t>2005/56/EC) </a:t>
            </a:r>
          </a:p>
          <a:p>
            <a:pPr eaLnBrk="1" hangingPunct="1">
              <a:lnSpc>
                <a:spcPct val="90000"/>
              </a:lnSpc>
              <a:buClr>
                <a:srgbClr val="7F1D1A"/>
              </a:buClr>
              <a:buSzPct val="90000"/>
              <a:buFont typeface="Wingdings" charset="0"/>
              <a:buNone/>
              <a:defRPr/>
            </a:pPr>
            <a:endParaRPr lang="en-US" sz="3200" b="1" dirty="0">
              <a:cs typeface="+mn-cs"/>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4" name="Slide Number Placeholder 3">
            <a:extLst>
              <a:ext uri="{FF2B5EF4-FFF2-40B4-BE49-F238E27FC236}">
                <a16:creationId xmlns:a16="http://schemas.microsoft.com/office/drawing/2014/main" id="{C1567B94-3A22-4BD3-B85F-197F55B3064A}"/>
              </a:ext>
            </a:extLst>
          </p:cNvPr>
          <p:cNvSpPr>
            <a:spLocks noGrp="1"/>
          </p:cNvSpPr>
          <p:nvPr>
            <p:ph type="sldNum" sz="quarter" idx="12"/>
          </p:nvPr>
        </p:nvSpPr>
        <p:spPr/>
        <p:txBody>
          <a:bodyPr/>
          <a:lstStyle/>
          <a:p>
            <a:pPr>
              <a:defRPr/>
            </a:pPr>
            <a:fld id="{5A9D57D9-CA36-014C-BC6C-93AE935AD9D6}" type="slidenum">
              <a:rPr lang="en-US" smtClean="0"/>
              <a:pPr>
                <a:defRPr/>
              </a:pPr>
              <a:t>55</a:t>
            </a:fld>
            <a:endParaRPr lang="en-US"/>
          </a:p>
        </p:txBody>
      </p:sp>
    </p:spTree>
    <p:extLst>
      <p:ext uri="{BB962C8B-B14F-4D97-AF65-F5344CB8AC3E}">
        <p14:creationId xmlns:p14="http://schemas.microsoft.com/office/powerpoint/2010/main" val="3365587989"/>
      </p:ext>
    </p:extLst>
  </p:cSld>
  <p:clrMapOvr>
    <a:masterClrMapping/>
  </p:clrMapOvr>
  <p:transition spd="slow">
    <p:check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3200" dirty="0">
                <a:latin typeface="Arial" charset="0"/>
                <a:ea typeface="MS PGothic" charset="0"/>
              </a:rPr>
              <a:t>Setting Standards for European Workers</a:t>
            </a:r>
            <a:r>
              <a:rPr lang="ja-JP" altLang="en-US" sz="3200" dirty="0">
                <a:latin typeface="Arial" charset="0"/>
                <a:ea typeface="MS PGothic" charset="0"/>
              </a:rPr>
              <a:t>’</a:t>
            </a:r>
            <a:r>
              <a:rPr lang="en-US" altLang="ja-JP" sz="3200" dirty="0">
                <a:latin typeface="Arial" charset="0"/>
                <a:ea typeface="MS PGothic" charset="0"/>
              </a:rPr>
              <a:t> Participation </a:t>
            </a:r>
            <a:endParaRPr lang="en-US" sz="3200" dirty="0">
              <a:latin typeface="Arial" charset="0"/>
              <a:ea typeface="MS PGothic" charset="0"/>
            </a:endParaRPr>
          </a:p>
        </p:txBody>
      </p:sp>
      <p:sp>
        <p:nvSpPr>
          <p:cNvPr id="22531" name="Rectangle 3"/>
          <p:cNvSpPr>
            <a:spLocks noGrp="1" noChangeArrowheads="1"/>
          </p:cNvSpPr>
          <p:nvPr>
            <p:ph type="body" idx="1"/>
          </p:nvPr>
        </p:nvSpPr>
        <p:spPr/>
        <p:txBody>
          <a:bodyPr/>
          <a:lstStyle/>
          <a:p>
            <a:pPr eaLnBrk="1" hangingPunct="1">
              <a:buClr>
                <a:srgbClr val="7F1D1A"/>
              </a:buClr>
              <a:buSzPct val="90000"/>
              <a:buFont typeface="Wingdings" charset="0"/>
              <a:buChar char="Ø"/>
              <a:defRPr/>
            </a:pPr>
            <a:endParaRPr lang="en-US" b="1" dirty="0">
              <a:solidFill>
                <a:schemeClr val="accent2"/>
              </a:solidFill>
              <a:ea typeface="+mn-ea"/>
              <a:cs typeface="+mn-cs"/>
            </a:endParaRPr>
          </a:p>
          <a:p>
            <a:pPr marL="0" indent="0" eaLnBrk="1" hangingPunct="1">
              <a:buClr>
                <a:srgbClr val="7F1D1A"/>
              </a:buClr>
              <a:buSzPct val="90000"/>
              <a:buNone/>
              <a:defRPr/>
            </a:pPr>
            <a:r>
              <a:rPr lang="en-US" sz="3000" b="1" dirty="0">
                <a:solidFill>
                  <a:srgbClr val="002060"/>
                </a:solidFill>
                <a:latin typeface="Arial Black" panose="020B0A04020102020204" pitchFamily="34" charset="0"/>
                <a:cs typeface="+mn-cs"/>
              </a:rPr>
              <a:t>C -  Directive for all European company forms and 	in cases of cross-border mobility (registered 	seat)</a:t>
            </a:r>
          </a:p>
          <a:p>
            <a:pPr eaLnBrk="1" hangingPunct="1">
              <a:buClr>
                <a:srgbClr val="7F1D1A"/>
              </a:buClr>
              <a:buSzPct val="90000"/>
              <a:buFont typeface="Wingdings" charset="0"/>
              <a:buNone/>
              <a:defRPr/>
            </a:pPr>
            <a:endParaRPr lang="en-US" sz="3000" b="1" dirty="0">
              <a:solidFill>
                <a:srgbClr val="002060"/>
              </a:solidFill>
              <a:latin typeface="Arial Black" panose="020B0A04020102020204" pitchFamily="34" charset="0"/>
              <a:cs typeface="+mn-cs"/>
            </a:endParaRPr>
          </a:p>
          <a:p>
            <a:pPr marL="0" indent="0" eaLnBrk="1" hangingPunct="1">
              <a:buClr>
                <a:srgbClr val="7F1D1A"/>
              </a:buClr>
              <a:buSzPct val="90000"/>
              <a:buNone/>
              <a:defRPr/>
            </a:pPr>
            <a:r>
              <a:rPr lang="en-US" sz="3000" b="1" dirty="0">
                <a:solidFill>
                  <a:srgbClr val="002060"/>
                </a:solidFill>
                <a:latin typeface="Arial Black" panose="020B0A04020102020204" pitchFamily="34" charset="0"/>
                <a:cs typeface="+mn-cs"/>
              </a:rPr>
              <a:t>D - 	Amend the Information &amp; Consultation 	Framework Directive (2002/14/EC) to include 	EBLR</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4" name="Slide Number Placeholder 3">
            <a:extLst>
              <a:ext uri="{FF2B5EF4-FFF2-40B4-BE49-F238E27FC236}">
                <a16:creationId xmlns:a16="http://schemas.microsoft.com/office/drawing/2014/main" id="{57D66FBC-2FF0-4CEC-AB0A-1D4CD3E2BE73}"/>
              </a:ext>
            </a:extLst>
          </p:cNvPr>
          <p:cNvSpPr>
            <a:spLocks noGrp="1"/>
          </p:cNvSpPr>
          <p:nvPr>
            <p:ph type="sldNum" sz="quarter" idx="12"/>
          </p:nvPr>
        </p:nvSpPr>
        <p:spPr/>
        <p:txBody>
          <a:bodyPr/>
          <a:lstStyle/>
          <a:p>
            <a:pPr>
              <a:defRPr/>
            </a:pPr>
            <a:fld id="{5A9D57D9-CA36-014C-BC6C-93AE935AD9D6}" type="slidenum">
              <a:rPr lang="en-US" smtClean="0"/>
              <a:pPr>
                <a:defRPr/>
              </a:pPr>
              <a:t>56</a:t>
            </a:fld>
            <a:endParaRPr lang="en-US"/>
          </a:p>
        </p:txBody>
      </p:sp>
    </p:spTree>
    <p:extLst>
      <p:ext uri="{BB962C8B-B14F-4D97-AF65-F5344CB8AC3E}">
        <p14:creationId xmlns:p14="http://schemas.microsoft.com/office/powerpoint/2010/main" val="729169101"/>
      </p:ext>
    </p:extLst>
  </p:cSld>
  <p:clrMapOvr>
    <a:masterClrMapping/>
  </p:clrMapOvr>
  <p:transition spd="slow">
    <p:check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sz="3000" dirty="0">
                <a:latin typeface="Arial" charset="0"/>
                <a:ea typeface="MS PGothic" charset="0"/>
              </a:rPr>
              <a:t>Setting Standards for European Workers</a:t>
            </a:r>
            <a:r>
              <a:rPr lang="ja-JP" altLang="en-US" sz="3000" dirty="0">
                <a:latin typeface="Arial" charset="0"/>
                <a:ea typeface="MS PGothic" charset="0"/>
              </a:rPr>
              <a:t>’</a:t>
            </a:r>
            <a:r>
              <a:rPr lang="en-US" altLang="ja-JP" sz="3000" dirty="0">
                <a:latin typeface="Arial" charset="0"/>
                <a:ea typeface="MS PGothic" charset="0"/>
              </a:rPr>
              <a:t> Participation</a:t>
            </a:r>
            <a:endParaRPr lang="en-US" sz="3000" dirty="0">
              <a:latin typeface="Arial" charset="0"/>
              <a:ea typeface="MS PGothic" charset="0"/>
            </a:endParaRPr>
          </a:p>
        </p:txBody>
      </p:sp>
      <p:sp>
        <p:nvSpPr>
          <p:cNvPr id="24579" name="Rectangle 3"/>
          <p:cNvSpPr>
            <a:spLocks noGrp="1" noChangeArrowheads="1"/>
          </p:cNvSpPr>
          <p:nvPr>
            <p:ph type="body" idx="1"/>
          </p:nvPr>
        </p:nvSpPr>
        <p:spPr>
          <a:xfrm>
            <a:off x="1961323" y="1676400"/>
            <a:ext cx="8311392" cy="4572000"/>
          </a:xfrm>
        </p:spPr>
        <p:txBody>
          <a:bodyPr/>
          <a:lstStyle/>
          <a:p>
            <a:pPr algn="just">
              <a:spcAft>
                <a:spcPts val="800"/>
              </a:spcAft>
              <a:buNone/>
            </a:pPr>
            <a:r>
              <a:rPr lang="en-GB" b="1" dirty="0">
                <a:solidFill>
                  <a:schemeClr val="accent5">
                    <a:lumMod val="25000"/>
                  </a:schemeClr>
                </a:solidFill>
                <a:latin typeface="Arial Black" panose="020B0A04020102020204" pitchFamily="34" charset="0"/>
                <a:ea typeface="MS PGothic" charset="0"/>
              </a:rPr>
              <a:t>Recommendations included:</a:t>
            </a:r>
          </a:p>
          <a:p>
            <a:pPr>
              <a:spcAft>
                <a:spcPts val="800"/>
              </a:spcAft>
              <a:buClr>
                <a:srgbClr val="7F1D1A"/>
              </a:buClr>
              <a:buSzPct val="90000"/>
              <a:buNone/>
            </a:pPr>
            <a:r>
              <a:rPr lang="en-GB" b="1" i="1" dirty="0">
                <a:solidFill>
                  <a:schemeClr val="accent5">
                    <a:lumMod val="25000"/>
                  </a:schemeClr>
                </a:solidFill>
                <a:latin typeface="Arial Black" panose="020B0A04020102020204" pitchFamily="34" charset="0"/>
                <a:ea typeface="MS PGothic" charset="0"/>
              </a:rPr>
              <a:t>   The Directive should introduce a new and integrated architecture for workers’ involvement. Building upon the existing EU </a:t>
            </a:r>
            <a:r>
              <a:rPr lang="en-GB" b="1" dirty="0" err="1">
                <a:solidFill>
                  <a:schemeClr val="accent5">
                    <a:lumMod val="25000"/>
                  </a:schemeClr>
                </a:solidFill>
                <a:latin typeface="Arial Black" panose="020B0A04020102020204" pitchFamily="34" charset="0"/>
                <a:ea typeface="MS PGothic" charset="0"/>
              </a:rPr>
              <a:t>acquis</a:t>
            </a:r>
            <a:r>
              <a:rPr lang="en-GB" b="1" i="1" dirty="0">
                <a:solidFill>
                  <a:schemeClr val="accent5">
                    <a:lumMod val="25000"/>
                  </a:schemeClr>
                </a:solidFill>
                <a:latin typeface="Arial Black" panose="020B0A04020102020204" pitchFamily="34" charset="0"/>
                <a:ea typeface="MS PGothic" charset="0"/>
              </a:rPr>
              <a:t>, the Directive should set the highest standards on information and consultation procedure as well as EBLR as an additional source of workers’ influence.</a:t>
            </a:r>
            <a:r>
              <a:rPr lang="en-GB" b="1" dirty="0">
                <a:solidFill>
                  <a:schemeClr val="accent5">
                    <a:lumMod val="25000"/>
                  </a:schemeClr>
                </a:solidFill>
                <a:latin typeface="Arial Black" panose="020B0A04020102020204" pitchFamily="34" charset="0"/>
                <a:ea typeface="MS PGothic" charset="0"/>
              </a:rPr>
              <a:t> </a:t>
            </a:r>
          </a:p>
          <a:p>
            <a:pPr algn="just">
              <a:spcAft>
                <a:spcPts val="800"/>
              </a:spcAft>
              <a:buClr>
                <a:srgbClr val="7F1D1A"/>
              </a:buClr>
              <a:buSzPct val="90000"/>
              <a:buFont typeface="Wingdings" charset="0"/>
              <a:buChar char="Ø"/>
            </a:pPr>
            <a:endParaRPr lang="en-GB" sz="2600" b="1" dirty="0">
              <a:solidFill>
                <a:schemeClr val="accent2"/>
              </a:solidFill>
              <a:latin typeface="Arial" charset="0"/>
              <a:ea typeface="MS PGothic" charset="0"/>
            </a:endParaRPr>
          </a:p>
          <a:p>
            <a:pPr eaLnBrk="1" hangingPunct="1">
              <a:buFont typeface="Wingdings" charset="0"/>
              <a:buNone/>
            </a:pPr>
            <a:endParaRPr lang="en-US" sz="1400" dirty="0">
              <a:latin typeface="Arial" charset="0"/>
              <a:ea typeface="MS PGothic" charset="0"/>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4" name="Slide Number Placeholder 3">
            <a:extLst>
              <a:ext uri="{FF2B5EF4-FFF2-40B4-BE49-F238E27FC236}">
                <a16:creationId xmlns:a16="http://schemas.microsoft.com/office/drawing/2014/main" id="{3826294F-B18F-44A6-85B2-AB9F1A448F92}"/>
              </a:ext>
            </a:extLst>
          </p:cNvPr>
          <p:cNvSpPr>
            <a:spLocks noGrp="1"/>
          </p:cNvSpPr>
          <p:nvPr>
            <p:ph type="sldNum" sz="quarter" idx="12"/>
          </p:nvPr>
        </p:nvSpPr>
        <p:spPr/>
        <p:txBody>
          <a:bodyPr/>
          <a:lstStyle/>
          <a:p>
            <a:pPr>
              <a:defRPr/>
            </a:pPr>
            <a:fld id="{5A9D57D9-CA36-014C-BC6C-93AE935AD9D6}" type="slidenum">
              <a:rPr lang="en-US" smtClean="0"/>
              <a:pPr>
                <a:defRPr/>
              </a:pPr>
              <a:t>57</a:t>
            </a:fld>
            <a:endParaRPr lang="en-US"/>
          </a:p>
        </p:txBody>
      </p:sp>
    </p:spTree>
    <p:extLst>
      <p:ext uri="{BB962C8B-B14F-4D97-AF65-F5344CB8AC3E}">
        <p14:creationId xmlns:p14="http://schemas.microsoft.com/office/powerpoint/2010/main" val="1318901367"/>
      </p:ext>
    </p:extLst>
  </p:cSld>
  <p:clrMapOvr>
    <a:masterClrMapping/>
  </p:clrMapOvr>
  <p:transition spd="slow">
    <p:check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10535478" cy="990600"/>
          </a:xfrm>
        </p:spPr>
        <p:txBody>
          <a:bodyPr/>
          <a:lstStyle/>
          <a:p>
            <a:pPr algn="ctr"/>
            <a:br>
              <a:rPr lang="en-US" dirty="0"/>
            </a:br>
            <a:r>
              <a:rPr lang="en-US" sz="3000" dirty="0"/>
              <a:t>ETUC EXECUTIVE COMMITTEE RESOLUTION (Oct 2014)</a:t>
            </a:r>
            <a:br>
              <a:rPr lang="en-US" sz="3000" dirty="0"/>
            </a:br>
            <a:endParaRPr lang="en-US" sz="3000" dirty="0"/>
          </a:p>
        </p:txBody>
      </p:sp>
      <p:sp>
        <p:nvSpPr>
          <p:cNvPr id="3" name="Content Placeholder 2"/>
          <p:cNvSpPr>
            <a:spLocks noGrp="1"/>
          </p:cNvSpPr>
          <p:nvPr>
            <p:ph idx="1"/>
          </p:nvPr>
        </p:nvSpPr>
        <p:spPr>
          <a:xfrm>
            <a:off x="914400" y="1378226"/>
            <a:ext cx="10668000" cy="4870174"/>
          </a:xfrm>
        </p:spPr>
        <p:txBody>
          <a:bodyPr/>
          <a:lstStyle/>
          <a:p>
            <a:pPr marL="457200" lvl="1" indent="0">
              <a:lnSpc>
                <a:spcPct val="90000"/>
              </a:lnSpc>
              <a:buClr>
                <a:srgbClr val="464A0E"/>
              </a:buClr>
              <a:buSzPct val="90000"/>
              <a:buNone/>
            </a:pPr>
            <a:endParaRPr lang="en-US" dirty="0">
              <a:solidFill>
                <a:srgbClr val="BDCEFF">
                  <a:lumMod val="25000"/>
                </a:srgbClr>
              </a:solidFill>
              <a:latin typeface="Arial Black" panose="020B0A04020102020204" pitchFamily="34" charset="0"/>
              <a:ea typeface="MS PGothic" charset="0"/>
            </a:endParaRPr>
          </a:p>
          <a:p>
            <a:pPr>
              <a:buClr>
                <a:srgbClr val="800000"/>
              </a:buClr>
              <a:buSzPct val="90000"/>
              <a:buFont typeface="Wingdings" charset="2"/>
              <a:buChar char="u"/>
            </a:pPr>
            <a:r>
              <a:rPr lang="en-US" b="1" dirty="0">
                <a:solidFill>
                  <a:srgbClr val="002060"/>
                </a:solidFill>
                <a:latin typeface="Arial Black" panose="020B0A04020102020204" pitchFamily="34" charset="0"/>
              </a:rPr>
              <a:t> New </a:t>
            </a:r>
            <a:r>
              <a:rPr lang="en-US" b="1" i="1" dirty="0">
                <a:solidFill>
                  <a:srgbClr val="002060"/>
                </a:solidFill>
                <a:latin typeface="Arial Black" panose="020B0A04020102020204" pitchFamily="34" charset="0"/>
              </a:rPr>
              <a:t>integrated architecture for workers involvement</a:t>
            </a:r>
            <a:r>
              <a:rPr lang="en-US" b="1" dirty="0">
                <a:solidFill>
                  <a:srgbClr val="002060"/>
                </a:solidFill>
                <a:latin typeface="Arial Black" panose="020B0A04020102020204" pitchFamily="34" charset="0"/>
              </a:rPr>
              <a:t> - </a:t>
            </a:r>
          </a:p>
          <a:p>
            <a:pPr lvl="2">
              <a:buClr>
                <a:srgbClr val="800000"/>
              </a:buClr>
              <a:buSzPct val="90000"/>
              <a:buFont typeface="Wingdings" charset="2"/>
              <a:buChar char="²"/>
            </a:pPr>
            <a:r>
              <a:rPr lang="en-US" sz="3000" dirty="0">
                <a:solidFill>
                  <a:schemeClr val="accent5">
                    <a:lumMod val="25000"/>
                  </a:schemeClr>
                </a:solidFill>
                <a:latin typeface="Arial Black" panose="020B0A04020102020204" pitchFamily="34" charset="0"/>
              </a:rPr>
              <a:t> </a:t>
            </a:r>
            <a:r>
              <a:rPr lang="en-US" sz="2600" b="1" dirty="0">
                <a:solidFill>
                  <a:srgbClr val="002060"/>
                </a:solidFill>
                <a:latin typeface="Arial Black" panose="020B0A04020102020204" pitchFamily="34" charset="0"/>
              </a:rPr>
              <a:t>A single Directive to cover all employee information,  consultation and participation rights</a:t>
            </a:r>
          </a:p>
          <a:p>
            <a:pPr lvl="2">
              <a:buClr>
                <a:srgbClr val="800000"/>
              </a:buClr>
              <a:buSzPct val="90000"/>
              <a:buFont typeface="Wingdings" charset="2"/>
              <a:buChar char="²"/>
            </a:pPr>
            <a:r>
              <a:rPr lang="en-US" sz="2600" b="1" dirty="0">
                <a:solidFill>
                  <a:srgbClr val="002060"/>
                </a:solidFill>
                <a:latin typeface="Arial Black" panose="020B0A04020102020204" pitchFamily="34" charset="0"/>
              </a:rPr>
              <a:t> Legal consistency</a:t>
            </a:r>
          </a:p>
          <a:p>
            <a:pPr lvl="2">
              <a:buClr>
                <a:srgbClr val="800000"/>
              </a:buClr>
              <a:buSzPct val="90000"/>
              <a:buFont typeface="Wingdings" charset="2"/>
              <a:buChar char="²"/>
            </a:pPr>
            <a:r>
              <a:rPr lang="en-US" sz="2600" b="1" dirty="0">
                <a:solidFill>
                  <a:srgbClr val="002060"/>
                </a:solidFill>
                <a:latin typeface="Arial Black" panose="020B0A04020102020204" pitchFamily="34" charset="0"/>
              </a:rPr>
              <a:t> Promote democracy in the workplace</a:t>
            </a:r>
          </a:p>
          <a:p>
            <a:pPr lvl="0">
              <a:buClr>
                <a:srgbClr val="800000"/>
              </a:buClr>
              <a:buSzPct val="90000"/>
              <a:buFont typeface="Wingdings" charset="2"/>
              <a:buChar char="u"/>
            </a:pPr>
            <a:r>
              <a:rPr lang="en-US" dirty="0">
                <a:solidFill>
                  <a:srgbClr val="002060"/>
                </a:solidFill>
                <a:latin typeface="Arial Black" panose="020B0A04020102020204" pitchFamily="34" charset="0"/>
              </a:rPr>
              <a:t> Paris Congress, September 2015</a:t>
            </a:r>
          </a:p>
          <a:p>
            <a:pPr lvl="2">
              <a:buClr>
                <a:srgbClr val="800000"/>
              </a:buClr>
              <a:buSzPct val="90000"/>
              <a:buFont typeface="Wingdings" charset="2"/>
              <a:buChar char="u"/>
            </a:pPr>
            <a:r>
              <a:rPr lang="en-US" dirty="0">
                <a:solidFill>
                  <a:srgbClr val="000000"/>
                </a:solidFill>
              </a:rPr>
              <a:t> </a:t>
            </a:r>
            <a:r>
              <a:rPr lang="en-US" sz="2600" dirty="0">
                <a:solidFill>
                  <a:srgbClr val="002060"/>
                </a:solidFill>
                <a:latin typeface="Arial Black" panose="020B0A04020102020204" pitchFamily="34" charset="0"/>
              </a:rPr>
              <a:t>New ETUC leadership</a:t>
            </a:r>
          </a:p>
          <a:p>
            <a:pPr>
              <a:buClr>
                <a:srgbClr val="800000"/>
              </a:buClr>
              <a:buSzPct val="90000"/>
              <a:buFont typeface="Wingdings" charset="2"/>
              <a:buChar char="u"/>
            </a:pPr>
            <a:endParaRPr lang="en-US" dirty="0"/>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6" name="Slide Number Placeholder 5">
            <a:extLst>
              <a:ext uri="{FF2B5EF4-FFF2-40B4-BE49-F238E27FC236}">
                <a16:creationId xmlns:a16="http://schemas.microsoft.com/office/drawing/2014/main" id="{10E1B582-6D75-4076-B37A-5A4D350F9CD2}"/>
              </a:ext>
            </a:extLst>
          </p:cNvPr>
          <p:cNvSpPr>
            <a:spLocks noGrp="1"/>
          </p:cNvSpPr>
          <p:nvPr>
            <p:ph type="sldNum" sz="quarter" idx="12"/>
          </p:nvPr>
        </p:nvSpPr>
        <p:spPr/>
        <p:txBody>
          <a:bodyPr/>
          <a:lstStyle/>
          <a:p>
            <a:pPr>
              <a:defRPr/>
            </a:pPr>
            <a:fld id="{5A9D57D9-CA36-014C-BC6C-93AE935AD9D6}" type="slidenum">
              <a:rPr lang="en-US" smtClean="0"/>
              <a:pPr>
                <a:defRPr/>
              </a:pPr>
              <a:t>58</a:t>
            </a:fld>
            <a:endParaRPr lang="en-US"/>
          </a:p>
        </p:txBody>
      </p:sp>
    </p:spTree>
    <p:extLst>
      <p:ext uri="{BB962C8B-B14F-4D97-AF65-F5344CB8AC3E}">
        <p14:creationId xmlns:p14="http://schemas.microsoft.com/office/powerpoint/2010/main" val="1214368962"/>
      </p:ext>
    </p:extLst>
  </p:cSld>
  <p:clrMapOvr>
    <a:masterClrMapping/>
  </p:clrMapOvr>
  <p:transition spd="slow">
    <p:check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RECENT DEVELOPMENTS</a:t>
            </a:r>
          </a:p>
        </p:txBody>
      </p:sp>
      <p:sp>
        <p:nvSpPr>
          <p:cNvPr id="3" name="Content Placeholder 2"/>
          <p:cNvSpPr>
            <a:spLocks noGrp="1"/>
          </p:cNvSpPr>
          <p:nvPr>
            <p:ph idx="1"/>
          </p:nvPr>
        </p:nvSpPr>
        <p:spPr>
          <a:xfrm>
            <a:off x="821635" y="1676400"/>
            <a:ext cx="10760765" cy="4572000"/>
          </a:xfrm>
        </p:spPr>
        <p:txBody>
          <a:bodyPr/>
          <a:lstStyle/>
          <a:p>
            <a:pPr>
              <a:buClr>
                <a:srgbClr val="FF0000"/>
              </a:buClr>
              <a:buSzPct val="90000"/>
              <a:buFont typeface="Wingdings" panose="05000000000000000000" pitchFamily="2" charset="2"/>
              <a:buChar char="Ø"/>
            </a:pPr>
            <a:r>
              <a:rPr lang="en-US" dirty="0"/>
              <a:t> </a:t>
            </a:r>
            <a:r>
              <a:rPr lang="en-US" b="1" dirty="0">
                <a:solidFill>
                  <a:srgbClr val="002060"/>
                </a:solidFill>
                <a:latin typeface="Arial Black" panose="020B0A04020102020204" pitchFamily="34" charset="0"/>
              </a:rPr>
              <a:t>European Parliament Draft Report on EBLR (April 2016)</a:t>
            </a:r>
          </a:p>
          <a:p>
            <a:pPr marL="514350" indent="-457200">
              <a:buClr>
                <a:srgbClr val="FF0000"/>
              </a:buClr>
              <a:buSzPct val="90000"/>
              <a:buFont typeface="Wingdings" charset="2"/>
              <a:buChar char="Ø"/>
            </a:pPr>
            <a:r>
              <a:rPr lang="en-US" b="1" dirty="0">
                <a:solidFill>
                  <a:srgbClr val="002060"/>
                </a:solidFill>
                <a:latin typeface="Arial Black" panose="020B0A04020102020204" pitchFamily="34" charset="0"/>
              </a:rPr>
              <a:t>EESC </a:t>
            </a:r>
            <a:r>
              <a:rPr lang="en-US" b="1" i="1" dirty="0">
                <a:solidFill>
                  <a:srgbClr val="002060"/>
                </a:solidFill>
                <a:latin typeface="Arial Black" panose="020B0A04020102020204" pitchFamily="34" charset="0"/>
              </a:rPr>
              <a:t>Opinion on Upgrading the Single Market </a:t>
            </a:r>
            <a:r>
              <a:rPr lang="en-US" b="1" dirty="0">
                <a:solidFill>
                  <a:srgbClr val="002060"/>
                </a:solidFill>
                <a:latin typeface="Arial Black" panose="020B0A04020102020204" pitchFamily="34" charset="0"/>
              </a:rPr>
              <a:t>(March 2016)</a:t>
            </a:r>
          </a:p>
          <a:p>
            <a:pPr marL="514350" indent="-457200">
              <a:buClr>
                <a:srgbClr val="FF0000"/>
              </a:buClr>
              <a:buSzPct val="90000"/>
              <a:buFont typeface="Wingdings" charset="2"/>
              <a:buChar char="Ø"/>
            </a:pPr>
            <a:r>
              <a:rPr lang="en-US" b="1" dirty="0">
                <a:solidFill>
                  <a:srgbClr val="002060"/>
                </a:solidFill>
                <a:latin typeface="Arial Black" panose="020B0A04020102020204" pitchFamily="34" charset="0"/>
              </a:rPr>
              <a:t>ETUC and Business Europe on </a:t>
            </a:r>
            <a:r>
              <a:rPr lang="en-US" b="1" i="1" dirty="0">
                <a:solidFill>
                  <a:srgbClr val="002060"/>
                </a:solidFill>
                <a:latin typeface="Arial Black" panose="020B0A04020102020204" pitchFamily="34" charset="0"/>
              </a:rPr>
              <a:t>A New Strong Social Dialogue </a:t>
            </a:r>
            <a:r>
              <a:rPr lang="en-US" b="1" dirty="0">
                <a:solidFill>
                  <a:srgbClr val="002060"/>
                </a:solidFill>
                <a:latin typeface="Arial Black" panose="020B0A04020102020204" pitchFamily="34" charset="0"/>
              </a:rPr>
              <a:t>(June 2016)</a:t>
            </a:r>
          </a:p>
          <a:p>
            <a:pPr marL="514350" indent="-457200">
              <a:buClr>
                <a:srgbClr val="FF0000"/>
              </a:buClr>
              <a:buSzPct val="90000"/>
              <a:buFont typeface="Wingdings" charset="2"/>
              <a:buChar char="Ø"/>
            </a:pPr>
            <a:r>
              <a:rPr lang="en-US" b="1" dirty="0">
                <a:solidFill>
                  <a:srgbClr val="002060"/>
                </a:solidFill>
                <a:latin typeface="Arial Black" panose="020B0A04020102020204" pitchFamily="34" charset="0"/>
              </a:rPr>
              <a:t>Adoption of the Social Pillar (November 2017)</a:t>
            </a:r>
          </a:p>
          <a:p>
            <a:pPr marL="514350" indent="-457200">
              <a:buClr>
                <a:srgbClr val="FF0000"/>
              </a:buClr>
              <a:buSzPct val="90000"/>
              <a:buFont typeface="Wingdings" charset="2"/>
              <a:buChar char="Ø"/>
            </a:pPr>
            <a:r>
              <a:rPr lang="en-US" b="1" dirty="0">
                <a:solidFill>
                  <a:srgbClr val="002060"/>
                </a:solidFill>
                <a:latin typeface="Arial Black" panose="020B0A04020102020204" pitchFamily="34" charset="0"/>
              </a:rPr>
              <a:t>ETUC</a:t>
            </a:r>
            <a:r>
              <a:rPr lang="en-US" b="1" i="1" dirty="0">
                <a:solidFill>
                  <a:srgbClr val="002060"/>
                </a:solidFill>
                <a:latin typeface="Arial Black" panose="020B0A04020102020204" pitchFamily="34" charset="0"/>
              </a:rPr>
              <a:t> </a:t>
            </a:r>
            <a:r>
              <a:rPr lang="en-US" b="1" dirty="0">
                <a:solidFill>
                  <a:srgbClr val="002060"/>
                </a:solidFill>
                <a:latin typeface="Arial Black" panose="020B0A04020102020204" pitchFamily="34" charset="0"/>
              </a:rPr>
              <a:t>Executive Committee Resolution on  </a:t>
            </a:r>
            <a:r>
              <a:rPr lang="en-US" b="1" i="1" dirty="0">
                <a:solidFill>
                  <a:srgbClr val="002060"/>
                </a:solidFill>
                <a:latin typeface="Arial Black" panose="020B0A04020102020204" pitchFamily="34" charset="0"/>
              </a:rPr>
              <a:t>Strategy for more Democracy at Work </a:t>
            </a:r>
            <a:r>
              <a:rPr lang="en-US" b="1" dirty="0">
                <a:solidFill>
                  <a:srgbClr val="002060"/>
                </a:solidFill>
                <a:latin typeface="Arial Black" panose="020B0A04020102020204" pitchFamily="34" charset="0"/>
              </a:rPr>
              <a:t>(March 2018)</a:t>
            </a:r>
          </a:p>
          <a:p>
            <a:pPr marL="514350" indent="-457200">
              <a:buClr>
                <a:srgbClr val="FF0000"/>
              </a:buClr>
              <a:buSzPct val="90000"/>
              <a:buFont typeface="Wingdings" charset="2"/>
              <a:buChar char="Ø"/>
            </a:pPr>
            <a:endParaRPr lang="en-US" b="1" i="1" dirty="0">
              <a:solidFill>
                <a:srgbClr val="002A80"/>
              </a:solidFill>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p>
        </p:txBody>
      </p:sp>
      <p:sp>
        <p:nvSpPr>
          <p:cNvPr id="6" name="Slide Number Placeholder 5">
            <a:extLst>
              <a:ext uri="{FF2B5EF4-FFF2-40B4-BE49-F238E27FC236}">
                <a16:creationId xmlns:a16="http://schemas.microsoft.com/office/drawing/2014/main" id="{53E200FD-9DA0-439F-8B0E-77926B390682}"/>
              </a:ext>
            </a:extLst>
          </p:cNvPr>
          <p:cNvSpPr>
            <a:spLocks noGrp="1"/>
          </p:cNvSpPr>
          <p:nvPr>
            <p:ph type="sldNum" sz="quarter" idx="12"/>
          </p:nvPr>
        </p:nvSpPr>
        <p:spPr/>
        <p:txBody>
          <a:bodyPr/>
          <a:lstStyle/>
          <a:p>
            <a:pPr>
              <a:defRPr/>
            </a:pPr>
            <a:fld id="{5A9D57D9-CA36-014C-BC6C-93AE935AD9D6}" type="slidenum">
              <a:rPr lang="en-US" smtClean="0"/>
              <a:pPr>
                <a:defRPr/>
              </a:pPr>
              <a:t>59</a:t>
            </a:fld>
            <a:endParaRPr lang="en-US"/>
          </a:p>
        </p:txBody>
      </p:sp>
    </p:spTree>
    <p:extLst>
      <p:ext uri="{BB962C8B-B14F-4D97-AF65-F5344CB8AC3E}">
        <p14:creationId xmlns:p14="http://schemas.microsoft.com/office/powerpoint/2010/main" val="362355399"/>
      </p:ext>
    </p:extLst>
  </p:cSld>
  <p:clrMapOvr>
    <a:masterClrMapping/>
  </p:clrMapOvr>
  <p:transition spd="slow">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EA3C-0A59-4306-A62C-B099D8354A20}"/>
              </a:ext>
            </a:extLst>
          </p:cNvPr>
          <p:cNvSpPr>
            <a:spLocks noGrp="1"/>
          </p:cNvSpPr>
          <p:nvPr>
            <p:ph type="title"/>
          </p:nvPr>
        </p:nvSpPr>
        <p:spPr>
          <a:xfrm>
            <a:off x="914400" y="304800"/>
            <a:ext cx="10668000" cy="1219200"/>
          </a:xfrm>
        </p:spPr>
        <p:txBody>
          <a:bodyPr/>
          <a:lstStyle/>
          <a:p>
            <a:pPr algn="ctr"/>
            <a:r>
              <a:rPr lang="en-IE" dirty="0"/>
              <a:t>WORKPLACE INVOLVEMENT</a:t>
            </a:r>
          </a:p>
        </p:txBody>
      </p:sp>
      <p:sp>
        <p:nvSpPr>
          <p:cNvPr id="3" name="Content Placeholder 2">
            <a:extLst>
              <a:ext uri="{FF2B5EF4-FFF2-40B4-BE49-F238E27FC236}">
                <a16:creationId xmlns:a16="http://schemas.microsoft.com/office/drawing/2014/main" id="{88ACD37F-FE27-4149-8A4A-22B5FD4F4B6B}"/>
              </a:ext>
            </a:extLst>
          </p:cNvPr>
          <p:cNvSpPr>
            <a:spLocks noGrp="1"/>
          </p:cNvSpPr>
          <p:nvPr>
            <p:ph idx="1"/>
          </p:nvPr>
        </p:nvSpPr>
        <p:spPr>
          <a:xfrm>
            <a:off x="914400" y="1363579"/>
            <a:ext cx="10668000" cy="5037221"/>
          </a:xfrm>
        </p:spPr>
        <p:txBody>
          <a:bodyPr/>
          <a:lstStyle/>
          <a:p>
            <a:pPr marL="0" indent="0">
              <a:buNone/>
            </a:pPr>
            <a:endParaRPr lang="en-IE" dirty="0"/>
          </a:p>
        </p:txBody>
      </p:sp>
      <p:sp>
        <p:nvSpPr>
          <p:cNvPr id="4" name="Footer Placeholder 3">
            <a:extLst>
              <a:ext uri="{FF2B5EF4-FFF2-40B4-BE49-F238E27FC236}">
                <a16:creationId xmlns:a16="http://schemas.microsoft.com/office/drawing/2014/main" id="{C2F59335-4AD6-4981-A802-1B952A9B4B0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sz="14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6" name="Rectangle 5">
            <a:extLst>
              <a:ext uri="{FF2B5EF4-FFF2-40B4-BE49-F238E27FC236}">
                <a16:creationId xmlns:a16="http://schemas.microsoft.com/office/drawing/2014/main" id="{129E8750-E741-425B-8C40-A59D94338547}"/>
              </a:ext>
            </a:extLst>
          </p:cNvPr>
          <p:cNvSpPr/>
          <p:nvPr/>
        </p:nvSpPr>
        <p:spPr bwMode="auto">
          <a:xfrm>
            <a:off x="2935705" y="4507827"/>
            <a:ext cx="6962274" cy="737937"/>
          </a:xfrm>
          <a:prstGeom prst="rect">
            <a:avLst/>
          </a:prstGeom>
          <a:pattFill prst="horzBrick">
            <a:fgClr>
              <a:srgbClr val="92D050"/>
            </a:fgClr>
            <a:bgClr>
              <a:schemeClr val="bg1"/>
            </a:bgClr>
          </a:pattFill>
          <a:ln w="12700" cap="flat" cmpd="sng" algn="ctr">
            <a:noFill/>
            <a:prstDash val="solid"/>
            <a:round/>
            <a:headEnd type="none" w="med" len="med"/>
            <a:tailEnd type="none" w="med" len="med"/>
          </a:ln>
          <a:effectLst>
            <a:outerShdw blurRad="50800" dist="38100" dir="5400000" algn="t"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CC6600"/>
                </a:solidFill>
                <a:effectLst/>
                <a:uLnTx/>
                <a:uFillTx/>
                <a:latin typeface="Arial" charset="0"/>
                <a:ea typeface="ＭＳ Ｐゴシック" charset="0"/>
                <a:cs typeface="ＭＳ Ｐゴシック" charset="0"/>
              </a:rPr>
              <a:t>INFORMATION</a:t>
            </a:r>
          </a:p>
        </p:txBody>
      </p:sp>
      <p:sp>
        <p:nvSpPr>
          <p:cNvPr id="7" name="Rectangle 6">
            <a:extLst>
              <a:ext uri="{FF2B5EF4-FFF2-40B4-BE49-F238E27FC236}">
                <a16:creationId xmlns:a16="http://schemas.microsoft.com/office/drawing/2014/main" id="{55635618-FEA1-4636-8E1A-6E93CC103F24}"/>
              </a:ext>
            </a:extLst>
          </p:cNvPr>
          <p:cNvSpPr/>
          <p:nvPr/>
        </p:nvSpPr>
        <p:spPr bwMode="auto">
          <a:xfrm>
            <a:off x="3272590" y="3793958"/>
            <a:ext cx="6288504" cy="737937"/>
          </a:xfrm>
          <a:prstGeom prst="rect">
            <a:avLst/>
          </a:prstGeom>
          <a:pattFill prst="horzBrick">
            <a:fgClr>
              <a:srgbClr val="FFC000"/>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006600"/>
                </a:solidFill>
                <a:effectLst/>
                <a:uLnTx/>
                <a:uFillTx/>
                <a:latin typeface="Arial" charset="0"/>
                <a:ea typeface="ＭＳ Ｐゴシック" charset="0"/>
                <a:cs typeface="ＭＳ Ｐゴシック" charset="0"/>
              </a:rPr>
              <a:t>CONSULTATION</a:t>
            </a:r>
          </a:p>
        </p:txBody>
      </p:sp>
      <p:sp>
        <p:nvSpPr>
          <p:cNvPr id="8" name="Rectangle 7">
            <a:extLst>
              <a:ext uri="{FF2B5EF4-FFF2-40B4-BE49-F238E27FC236}">
                <a16:creationId xmlns:a16="http://schemas.microsoft.com/office/drawing/2014/main" id="{511B8139-CD3B-4F23-AAC0-24080D8FAD28}"/>
              </a:ext>
            </a:extLst>
          </p:cNvPr>
          <p:cNvSpPr/>
          <p:nvPr/>
        </p:nvSpPr>
        <p:spPr bwMode="auto">
          <a:xfrm>
            <a:off x="3723105" y="3080089"/>
            <a:ext cx="5319295" cy="737937"/>
          </a:xfrm>
          <a:prstGeom prst="rect">
            <a:avLst/>
          </a:prstGeom>
          <a:pattFill prst="horzBrick">
            <a:fgClr>
              <a:schemeClr val="accent5">
                <a:lumMod val="75000"/>
              </a:schemeClr>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C00000"/>
                </a:solidFill>
                <a:effectLst/>
                <a:uLnTx/>
                <a:uFillTx/>
                <a:latin typeface="Arial" charset="0"/>
                <a:ea typeface="ＭＳ Ｐゴシック" charset="0"/>
                <a:cs typeface="ＭＳ Ｐゴシック" charset="0"/>
              </a:rPr>
              <a:t>PARTICIPATION</a:t>
            </a:r>
          </a:p>
        </p:txBody>
      </p:sp>
      <p:sp>
        <p:nvSpPr>
          <p:cNvPr id="9" name="Rectangle 8">
            <a:extLst>
              <a:ext uri="{FF2B5EF4-FFF2-40B4-BE49-F238E27FC236}">
                <a16:creationId xmlns:a16="http://schemas.microsoft.com/office/drawing/2014/main" id="{12656BA4-09C0-4AC4-89C3-B23B56564621}"/>
              </a:ext>
            </a:extLst>
          </p:cNvPr>
          <p:cNvSpPr/>
          <p:nvPr/>
        </p:nvSpPr>
        <p:spPr bwMode="auto">
          <a:xfrm>
            <a:off x="2502568" y="5414209"/>
            <a:ext cx="7732295" cy="890334"/>
          </a:xfrm>
          <a:prstGeom prst="rect">
            <a:avLst/>
          </a:prstGeom>
          <a:pattFill prst="horzBrick">
            <a:fgClr>
              <a:srgbClr val="CC6600"/>
            </a:fgClr>
            <a:bgClr>
              <a:schemeClr val="bg1"/>
            </a:bgClr>
          </a:patt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NO INFORMATION</a:t>
            </a:r>
          </a:p>
        </p:txBody>
      </p:sp>
      <p:sp>
        <p:nvSpPr>
          <p:cNvPr id="10" name="Rectangle 9">
            <a:extLst>
              <a:ext uri="{FF2B5EF4-FFF2-40B4-BE49-F238E27FC236}">
                <a16:creationId xmlns:a16="http://schemas.microsoft.com/office/drawing/2014/main" id="{6463C7B2-A3E0-4168-BE80-C7B4FF564F5D}"/>
              </a:ext>
            </a:extLst>
          </p:cNvPr>
          <p:cNvSpPr/>
          <p:nvPr/>
        </p:nvSpPr>
        <p:spPr bwMode="auto">
          <a:xfrm>
            <a:off x="4005177" y="2342152"/>
            <a:ext cx="4617453" cy="737937"/>
          </a:xfrm>
          <a:prstGeom prst="rect">
            <a:avLst/>
          </a:prstGeom>
          <a:pattFill prst="horzBrick">
            <a:fgClr>
              <a:srgbClr val="006600"/>
            </a:fgClr>
            <a:bgClr>
              <a:schemeClr val="bg1"/>
            </a:bgClr>
          </a:patt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800" b="1" i="0" u="none" strike="noStrike" kern="1200" cap="none" spc="0" normalizeH="0" baseline="0" noProof="0" dirty="0">
                <a:ln>
                  <a:noFill/>
                </a:ln>
                <a:solidFill>
                  <a:srgbClr val="464A0E"/>
                </a:solidFill>
                <a:effectLst/>
                <a:uLnTx/>
                <a:uFillTx/>
                <a:latin typeface="Arial" charset="0"/>
                <a:ea typeface="ＭＳ Ｐゴシック" charset="0"/>
                <a:cs typeface="ＭＳ Ｐゴシック" charset="0"/>
              </a:rPr>
              <a:t>CO-DECISION MAKING</a:t>
            </a:r>
          </a:p>
        </p:txBody>
      </p:sp>
      <p:sp>
        <p:nvSpPr>
          <p:cNvPr id="11" name="Rectangle 10">
            <a:extLst>
              <a:ext uri="{FF2B5EF4-FFF2-40B4-BE49-F238E27FC236}">
                <a16:creationId xmlns:a16="http://schemas.microsoft.com/office/drawing/2014/main" id="{81A0ED0E-D08A-476A-9D2B-48962D181D86}"/>
              </a:ext>
            </a:extLst>
          </p:cNvPr>
          <p:cNvSpPr/>
          <p:nvPr/>
        </p:nvSpPr>
        <p:spPr bwMode="auto">
          <a:xfrm>
            <a:off x="4318001" y="1363579"/>
            <a:ext cx="3991810" cy="810128"/>
          </a:xfrm>
          <a:prstGeom prst="rect">
            <a:avLst/>
          </a:prstGeom>
          <a:pattFill prst="horzBrick">
            <a:fgClr>
              <a:srgbClr val="D1A047"/>
            </a:fgClr>
            <a:bgClr>
              <a:schemeClr val="bg1"/>
            </a:bgClr>
          </a:pattFill>
          <a:ln w="9525" cap="flat" cmpd="sng" algn="ctr">
            <a:noFill/>
            <a:prstDash val="solid"/>
            <a:round/>
            <a:headEnd type="none" w="med" len="med"/>
            <a:tailEnd type="none" w="med" len="med"/>
          </a:ln>
          <a:effectLst>
            <a:outerShdw blurRad="50800" dist="38100" dir="8100000" algn="tr" rotWithShape="0">
              <a:prstClr val="black">
                <a:alpha val="40000"/>
              </a:prstClr>
            </a:outerShdw>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6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EMPLOYEE OWNED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IE" sz="2600" b="1" i="0" u="none" strike="noStrike" kern="1200" cap="none" spc="0" normalizeH="0" baseline="0" noProof="0" dirty="0">
                <a:ln>
                  <a:noFill/>
                </a:ln>
                <a:solidFill>
                  <a:srgbClr val="BDCEFF">
                    <a:lumMod val="25000"/>
                  </a:srgbClr>
                </a:solidFill>
                <a:effectLst/>
                <a:uLnTx/>
                <a:uFillTx/>
                <a:latin typeface="Arial" charset="0"/>
                <a:ea typeface="ＭＳ Ｐゴシック" charset="0"/>
                <a:cs typeface="ＭＳ Ｐゴシック" charset="0"/>
              </a:rPr>
              <a:t>ENTERPRISE</a:t>
            </a:r>
          </a:p>
        </p:txBody>
      </p:sp>
      <p:sp>
        <p:nvSpPr>
          <p:cNvPr id="5" name="Arrow: Notched Right 4">
            <a:extLst>
              <a:ext uri="{FF2B5EF4-FFF2-40B4-BE49-F238E27FC236}">
                <a16:creationId xmlns:a16="http://schemas.microsoft.com/office/drawing/2014/main" id="{43DEB763-3497-4F3A-A384-F70469B9A323}"/>
              </a:ext>
            </a:extLst>
          </p:cNvPr>
          <p:cNvSpPr/>
          <p:nvPr/>
        </p:nvSpPr>
        <p:spPr bwMode="auto">
          <a:xfrm rot="-3480000">
            <a:off x="1458076" y="3298301"/>
            <a:ext cx="2944625" cy="698146"/>
          </a:xfrm>
          <a:prstGeom prst="notchedRightArrow">
            <a:avLst/>
          </a:prstGeom>
          <a:solidFill>
            <a:schemeClr val="accent3">
              <a:lumMod val="7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lvl="0">
              <a:defRPr/>
            </a:pPr>
            <a:r>
              <a:rPr lang="en-IE" sz="2000" b="1" dirty="0">
                <a:solidFill>
                  <a:srgbClr val="000000"/>
                </a:solidFill>
              </a:rPr>
              <a:t>BUILDING BLOCKS</a:t>
            </a:r>
          </a:p>
        </p:txBody>
      </p:sp>
      <p:sp>
        <p:nvSpPr>
          <p:cNvPr id="12" name="Slide Number Placeholder 11">
            <a:extLst>
              <a:ext uri="{FF2B5EF4-FFF2-40B4-BE49-F238E27FC236}">
                <a16:creationId xmlns:a16="http://schemas.microsoft.com/office/drawing/2014/main" id="{37A350B5-3BD4-4BBE-8542-CC79FB38FB57}"/>
              </a:ext>
            </a:extLst>
          </p:cNvPr>
          <p:cNvSpPr>
            <a:spLocks noGrp="1"/>
          </p:cNvSpPr>
          <p:nvPr>
            <p:ph type="sldNum" sz="quarter" idx="12"/>
          </p:nvPr>
        </p:nvSpPr>
        <p:spPr/>
        <p:txBody>
          <a:bodyPr/>
          <a:lstStyle/>
          <a:p>
            <a:pPr>
              <a:defRPr/>
            </a:pPr>
            <a:fld id="{5A9D57D9-CA36-014C-BC6C-93AE935AD9D6}" type="slidenum">
              <a:rPr lang="en-US" smtClean="0"/>
              <a:pPr>
                <a:defRPr/>
              </a:pPr>
              <a:t>6</a:t>
            </a:fld>
            <a:endParaRPr lang="en-US" dirty="0"/>
          </a:p>
        </p:txBody>
      </p:sp>
    </p:spTree>
    <p:extLst>
      <p:ext uri="{BB962C8B-B14F-4D97-AF65-F5344CB8AC3E}">
        <p14:creationId xmlns:p14="http://schemas.microsoft.com/office/powerpoint/2010/main" val="3241218454"/>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9003C-22C9-4712-A470-7AD7D40D87AF}"/>
              </a:ext>
            </a:extLst>
          </p:cNvPr>
          <p:cNvSpPr>
            <a:spLocks noGrp="1"/>
          </p:cNvSpPr>
          <p:nvPr>
            <p:ph type="title"/>
          </p:nvPr>
        </p:nvSpPr>
        <p:spPr/>
        <p:txBody>
          <a:bodyPr/>
          <a:lstStyle/>
          <a:p>
            <a:pPr algn="ctr"/>
            <a:r>
              <a:rPr lang="en-US" sz="3200" i="1" dirty="0">
                <a:solidFill>
                  <a:srgbClr val="002A80"/>
                </a:solidFill>
                <a:latin typeface="Arial Black" panose="020B0A04020102020204" pitchFamily="34" charset="0"/>
              </a:rPr>
              <a:t>Strategy for more Democracy at Work</a:t>
            </a:r>
            <a:endParaRPr lang="en-IE" sz="3200" dirty="0"/>
          </a:p>
        </p:txBody>
      </p:sp>
      <p:sp>
        <p:nvSpPr>
          <p:cNvPr id="3" name="Content Placeholder 2">
            <a:extLst>
              <a:ext uri="{FF2B5EF4-FFF2-40B4-BE49-F238E27FC236}">
                <a16:creationId xmlns:a16="http://schemas.microsoft.com/office/drawing/2014/main" id="{66A634EE-48B9-4C0B-A3AA-D97BBF96F481}"/>
              </a:ext>
            </a:extLst>
          </p:cNvPr>
          <p:cNvSpPr>
            <a:spLocks noGrp="1"/>
          </p:cNvSpPr>
          <p:nvPr>
            <p:ph idx="1"/>
          </p:nvPr>
        </p:nvSpPr>
        <p:spPr>
          <a:xfrm>
            <a:off x="702365" y="1378226"/>
            <a:ext cx="11158331" cy="4870174"/>
          </a:xfrm>
        </p:spPr>
        <p:txBody>
          <a:bodyPr/>
          <a:lstStyle/>
          <a:p>
            <a:pPr marL="0" indent="0">
              <a:buClr>
                <a:srgbClr val="464A0E"/>
              </a:buClr>
              <a:buSzPct val="90000"/>
              <a:buNone/>
            </a:pPr>
            <a:r>
              <a:rPr lang="en-IE" sz="2600" dirty="0">
                <a:solidFill>
                  <a:schemeClr val="accent5">
                    <a:lumMod val="25000"/>
                  </a:schemeClr>
                </a:solidFill>
                <a:latin typeface="Arial Black" panose="020B0A04020102020204" pitchFamily="34" charset="0"/>
              </a:rPr>
              <a:t> </a:t>
            </a:r>
            <a:r>
              <a:rPr lang="en-IE" sz="2600" u="sng" dirty="0">
                <a:solidFill>
                  <a:schemeClr val="accent5">
                    <a:lumMod val="25000"/>
                  </a:schemeClr>
                </a:solidFill>
                <a:effectLst>
                  <a:outerShdw blurRad="38100" dist="38100" dir="2700000" algn="tl">
                    <a:srgbClr val="000000">
                      <a:alpha val="43137"/>
                    </a:srgbClr>
                  </a:outerShdw>
                </a:effectLst>
                <a:latin typeface="Arial Black" panose="020B0A04020102020204" pitchFamily="34" charset="0"/>
              </a:rPr>
              <a:t>Democracy does not stop at the factory gate or office door!!</a:t>
            </a:r>
          </a:p>
          <a:p>
            <a:pPr>
              <a:buClr>
                <a:srgbClr val="464A0E"/>
              </a:buClr>
              <a:buSzPct val="90000"/>
              <a:buFont typeface="Wingdings" panose="05000000000000000000" pitchFamily="2" charset="2"/>
              <a:buChar char="v"/>
            </a:pPr>
            <a:r>
              <a:rPr lang="en-IE" sz="2600" i="1" dirty="0">
                <a:solidFill>
                  <a:schemeClr val="accent5">
                    <a:lumMod val="25000"/>
                  </a:schemeClr>
                </a:solidFill>
                <a:latin typeface="Arial Black" panose="020B0A04020102020204" pitchFamily="34" charset="0"/>
              </a:rPr>
              <a:t>A European approach to democracy at work can directly improve:</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Working life</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Collective labour rights</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Concrete participation of workers in society and the economy</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Economic success </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Employment stability</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Good corporate governance</a:t>
            </a:r>
          </a:p>
          <a:p>
            <a:pPr lvl="1">
              <a:buClr>
                <a:srgbClr val="464A0E"/>
              </a:buClr>
              <a:buSzPct val="90000"/>
              <a:buFont typeface="Courier New" panose="02070309020205020404" pitchFamily="49" charset="0"/>
              <a:buChar char="o"/>
            </a:pPr>
            <a:r>
              <a:rPr lang="en-IE" sz="2400" i="1" dirty="0">
                <a:solidFill>
                  <a:schemeClr val="accent5">
                    <a:lumMod val="25000"/>
                  </a:schemeClr>
                </a:solidFill>
                <a:latin typeface="Arial Black" panose="020B0A04020102020204" pitchFamily="34" charset="0"/>
              </a:rPr>
              <a:t>A stronger sense of ownership </a:t>
            </a:r>
            <a:r>
              <a:rPr lang="en-IE" i="1" dirty="0">
                <a:solidFill>
                  <a:schemeClr val="accent5">
                    <a:lumMod val="25000"/>
                  </a:schemeClr>
                </a:solidFill>
                <a:latin typeface="Arial Black" panose="020B0A04020102020204" pitchFamily="34" charset="0"/>
              </a:rPr>
              <a:t>for the whole society</a:t>
            </a:r>
          </a:p>
        </p:txBody>
      </p:sp>
      <p:sp>
        <p:nvSpPr>
          <p:cNvPr id="4" name="Footer Placeholder 3">
            <a:extLst>
              <a:ext uri="{FF2B5EF4-FFF2-40B4-BE49-F238E27FC236}">
                <a16:creationId xmlns:a16="http://schemas.microsoft.com/office/drawing/2014/main" id="{72D8891D-3D54-4893-99CD-D1BFF0446C5D}"/>
              </a:ext>
            </a:extLst>
          </p:cNvPr>
          <p:cNvSpPr>
            <a:spLocks noGrp="1"/>
          </p:cNvSpPr>
          <p:nvPr>
            <p:ph type="ftr" sz="quarter" idx="11"/>
          </p:nvPr>
        </p:nvSpPr>
        <p:spPr/>
        <p:txBody>
          <a:bodyPr/>
          <a:lstStyle/>
          <a:p>
            <a:pPr>
              <a:defRPr/>
            </a:pPr>
            <a:r>
              <a:rPr lang="en-US"/>
              <a:t>DIRECT project - Bulgarian National Seminar 6 June 2018</a:t>
            </a:r>
          </a:p>
        </p:txBody>
      </p:sp>
      <p:sp>
        <p:nvSpPr>
          <p:cNvPr id="6" name="Slide Number Placeholder 5">
            <a:extLst>
              <a:ext uri="{FF2B5EF4-FFF2-40B4-BE49-F238E27FC236}">
                <a16:creationId xmlns:a16="http://schemas.microsoft.com/office/drawing/2014/main" id="{429FF867-EE6E-423D-8F6E-240D1D56D936}"/>
              </a:ext>
            </a:extLst>
          </p:cNvPr>
          <p:cNvSpPr>
            <a:spLocks noGrp="1"/>
          </p:cNvSpPr>
          <p:nvPr>
            <p:ph type="sldNum" sz="quarter" idx="12"/>
          </p:nvPr>
        </p:nvSpPr>
        <p:spPr/>
        <p:txBody>
          <a:bodyPr/>
          <a:lstStyle/>
          <a:p>
            <a:pPr>
              <a:defRPr/>
            </a:pPr>
            <a:fld id="{5A9D57D9-CA36-014C-BC6C-93AE935AD9D6}" type="slidenum">
              <a:rPr lang="en-US" smtClean="0"/>
              <a:pPr>
                <a:defRPr/>
              </a:pPr>
              <a:t>60</a:t>
            </a:fld>
            <a:endParaRPr lang="en-US"/>
          </a:p>
        </p:txBody>
      </p:sp>
    </p:spTree>
    <p:extLst>
      <p:ext uri="{BB962C8B-B14F-4D97-AF65-F5344CB8AC3E}">
        <p14:creationId xmlns:p14="http://schemas.microsoft.com/office/powerpoint/2010/main" val="13171937"/>
      </p:ext>
    </p:extLst>
  </p:cSld>
  <p:clrMapOvr>
    <a:masterClrMapping/>
  </p:clrMapOvr>
  <p:transition spd="slow">
    <p:check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E972-9B9F-49AF-8716-142A5F0810DE}"/>
              </a:ext>
            </a:extLst>
          </p:cNvPr>
          <p:cNvSpPr>
            <a:spLocks noGrp="1"/>
          </p:cNvSpPr>
          <p:nvPr>
            <p:ph type="title"/>
          </p:nvPr>
        </p:nvSpPr>
        <p:spPr/>
        <p:txBody>
          <a:bodyPr/>
          <a:lstStyle/>
          <a:p>
            <a:pPr algn="ctr"/>
            <a:r>
              <a:rPr lang="en-US" sz="3200" i="1" dirty="0">
                <a:solidFill>
                  <a:srgbClr val="002A80"/>
                </a:solidFill>
                <a:latin typeface="Arial Black" panose="020B0A04020102020204" pitchFamily="34" charset="0"/>
              </a:rPr>
              <a:t>Strategy for more Democracy at Work</a:t>
            </a:r>
            <a:endParaRPr lang="en-IE" sz="3200" dirty="0"/>
          </a:p>
        </p:txBody>
      </p:sp>
      <p:sp>
        <p:nvSpPr>
          <p:cNvPr id="3" name="Content Placeholder 2">
            <a:extLst>
              <a:ext uri="{FF2B5EF4-FFF2-40B4-BE49-F238E27FC236}">
                <a16:creationId xmlns:a16="http://schemas.microsoft.com/office/drawing/2014/main" id="{1B918127-6A3C-43A6-BF63-D1FE5D8F5655}"/>
              </a:ext>
            </a:extLst>
          </p:cNvPr>
          <p:cNvSpPr>
            <a:spLocks noGrp="1"/>
          </p:cNvSpPr>
          <p:nvPr>
            <p:ph idx="1"/>
          </p:nvPr>
        </p:nvSpPr>
        <p:spPr>
          <a:xfrm>
            <a:off x="1099930" y="1676400"/>
            <a:ext cx="10482470" cy="4572000"/>
          </a:xfrm>
        </p:spPr>
        <p:txBody>
          <a:bodyPr/>
          <a:lstStyle/>
          <a:p>
            <a:pPr marL="0" indent="0">
              <a:buClr>
                <a:srgbClr val="464A0E"/>
              </a:buClr>
              <a:buSzPct val="90000"/>
              <a:buNone/>
            </a:pPr>
            <a:r>
              <a:rPr lang="en-IE" i="1" dirty="0">
                <a:solidFill>
                  <a:schemeClr val="accent5">
                    <a:lumMod val="25000"/>
                  </a:schemeClr>
                </a:solidFill>
                <a:latin typeface="Arial Black" panose="020B0A04020102020204" pitchFamily="34" charset="0"/>
              </a:rPr>
              <a:t>Democracy is a fundamental part of the European Social Model</a:t>
            </a:r>
          </a:p>
          <a:p>
            <a:pPr lvl="1">
              <a:buClr>
                <a:srgbClr val="464A0E"/>
              </a:buClr>
              <a:buSzPct val="90000"/>
              <a:buFont typeface="Wingdings" panose="05000000000000000000" pitchFamily="2" charset="2"/>
              <a:buChar char="q"/>
            </a:pPr>
            <a:r>
              <a:rPr lang="en-IE" i="1" dirty="0">
                <a:solidFill>
                  <a:schemeClr val="accent5">
                    <a:lumMod val="25000"/>
                  </a:schemeClr>
                </a:solidFill>
                <a:latin typeface="Arial Black" panose="020B0A04020102020204" pitchFamily="34" charset="0"/>
              </a:rPr>
              <a:t> Information and consultation rights at work</a:t>
            </a:r>
          </a:p>
          <a:p>
            <a:pPr lvl="1">
              <a:buClr>
                <a:srgbClr val="464A0E"/>
              </a:buClr>
              <a:buSzPct val="90000"/>
              <a:buFont typeface="Wingdings" panose="05000000000000000000" pitchFamily="2" charset="2"/>
              <a:buChar char="q"/>
            </a:pPr>
            <a:r>
              <a:rPr lang="en-IE" i="1" dirty="0">
                <a:solidFill>
                  <a:schemeClr val="accent5">
                    <a:lumMod val="25000"/>
                  </a:schemeClr>
                </a:solidFill>
                <a:latin typeface="Arial Black" panose="020B0A04020102020204" pitchFamily="34" charset="0"/>
              </a:rPr>
              <a:t> Cross-border I &amp; C rights within transnational companies</a:t>
            </a:r>
          </a:p>
          <a:p>
            <a:pPr lvl="1">
              <a:buClr>
                <a:srgbClr val="464A0E"/>
              </a:buClr>
              <a:buSzPct val="90000"/>
              <a:buFont typeface="Wingdings" panose="05000000000000000000" pitchFamily="2" charset="2"/>
              <a:buChar char="q"/>
            </a:pPr>
            <a:r>
              <a:rPr lang="en-IE" i="1" dirty="0">
                <a:solidFill>
                  <a:schemeClr val="accent5">
                    <a:lumMod val="25000"/>
                  </a:schemeClr>
                </a:solidFill>
                <a:latin typeface="Arial Black" panose="020B0A04020102020204" pitchFamily="34" charset="0"/>
              </a:rPr>
              <a:t> Representation in corporate governance at the top company level </a:t>
            </a:r>
          </a:p>
          <a:p>
            <a:pPr marL="0" indent="0">
              <a:buClr>
                <a:srgbClr val="464A0E"/>
              </a:buClr>
              <a:buSzPct val="90000"/>
              <a:buNone/>
            </a:pPr>
            <a:r>
              <a:rPr lang="en-IE" i="1" dirty="0">
                <a:solidFill>
                  <a:schemeClr val="accent5">
                    <a:lumMod val="25000"/>
                  </a:schemeClr>
                </a:solidFill>
                <a:latin typeface="Arial Black" panose="020B0A04020102020204" pitchFamily="34" charset="0"/>
              </a:rPr>
              <a:t>All serve to enhance democracy</a:t>
            </a:r>
          </a:p>
        </p:txBody>
      </p:sp>
      <p:sp>
        <p:nvSpPr>
          <p:cNvPr id="4" name="Footer Placeholder 3">
            <a:extLst>
              <a:ext uri="{FF2B5EF4-FFF2-40B4-BE49-F238E27FC236}">
                <a16:creationId xmlns:a16="http://schemas.microsoft.com/office/drawing/2014/main" id="{1AE50E7F-7AFE-4DE4-AA70-0DCD0D563DD9}"/>
              </a:ext>
            </a:extLst>
          </p:cNvPr>
          <p:cNvSpPr>
            <a:spLocks noGrp="1"/>
          </p:cNvSpPr>
          <p:nvPr>
            <p:ph type="ftr" sz="quarter" idx="11"/>
          </p:nvPr>
        </p:nvSpPr>
        <p:spPr/>
        <p:txBody>
          <a:bodyPr/>
          <a:lstStyle/>
          <a:p>
            <a:pPr>
              <a:defRPr/>
            </a:pPr>
            <a:r>
              <a:rPr lang="en-US"/>
              <a:t>DIRECT project - Bulgarian National Seminar 6 June 2018</a:t>
            </a:r>
          </a:p>
        </p:txBody>
      </p:sp>
      <p:sp>
        <p:nvSpPr>
          <p:cNvPr id="6" name="Slide Number Placeholder 5">
            <a:extLst>
              <a:ext uri="{FF2B5EF4-FFF2-40B4-BE49-F238E27FC236}">
                <a16:creationId xmlns:a16="http://schemas.microsoft.com/office/drawing/2014/main" id="{936F7460-5711-4A47-868D-6C7E1B24E93C}"/>
              </a:ext>
            </a:extLst>
          </p:cNvPr>
          <p:cNvSpPr>
            <a:spLocks noGrp="1"/>
          </p:cNvSpPr>
          <p:nvPr>
            <p:ph type="sldNum" sz="quarter" idx="12"/>
          </p:nvPr>
        </p:nvSpPr>
        <p:spPr/>
        <p:txBody>
          <a:bodyPr/>
          <a:lstStyle/>
          <a:p>
            <a:pPr>
              <a:defRPr/>
            </a:pPr>
            <a:fld id="{5A9D57D9-CA36-014C-BC6C-93AE935AD9D6}" type="slidenum">
              <a:rPr lang="en-US" smtClean="0"/>
              <a:pPr>
                <a:defRPr/>
              </a:pPr>
              <a:t>61</a:t>
            </a:fld>
            <a:endParaRPr lang="en-US"/>
          </a:p>
        </p:txBody>
      </p:sp>
    </p:spTree>
    <p:extLst>
      <p:ext uri="{BB962C8B-B14F-4D97-AF65-F5344CB8AC3E}">
        <p14:creationId xmlns:p14="http://schemas.microsoft.com/office/powerpoint/2010/main" val="2904335365"/>
      </p:ext>
    </p:extLst>
  </p:cSld>
  <p:clrMapOvr>
    <a:masterClrMapping/>
  </p:clrMapOvr>
  <p:transition spd="slow">
    <p:check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58F06-F4A4-4831-852D-533075557F12}"/>
              </a:ext>
            </a:extLst>
          </p:cNvPr>
          <p:cNvSpPr>
            <a:spLocks noGrp="1"/>
          </p:cNvSpPr>
          <p:nvPr>
            <p:ph type="title"/>
          </p:nvPr>
        </p:nvSpPr>
        <p:spPr/>
        <p:txBody>
          <a:bodyPr/>
          <a:lstStyle/>
          <a:p>
            <a:pPr algn="ctr"/>
            <a:r>
              <a:rPr lang="en-US" sz="3200" i="1" dirty="0">
                <a:solidFill>
                  <a:srgbClr val="002A80"/>
                </a:solidFill>
                <a:latin typeface="Arial Black" panose="020B0A04020102020204" pitchFamily="34" charset="0"/>
              </a:rPr>
              <a:t>Strategy for more Democracy at Work</a:t>
            </a:r>
            <a:endParaRPr lang="en-IE" dirty="0"/>
          </a:p>
        </p:txBody>
      </p:sp>
      <p:sp>
        <p:nvSpPr>
          <p:cNvPr id="3" name="Content Placeholder 2">
            <a:extLst>
              <a:ext uri="{FF2B5EF4-FFF2-40B4-BE49-F238E27FC236}">
                <a16:creationId xmlns:a16="http://schemas.microsoft.com/office/drawing/2014/main" id="{54AAC690-23E6-4305-8E12-388167705743}"/>
              </a:ext>
            </a:extLst>
          </p:cNvPr>
          <p:cNvSpPr>
            <a:spLocks noGrp="1"/>
          </p:cNvSpPr>
          <p:nvPr>
            <p:ph idx="1"/>
          </p:nvPr>
        </p:nvSpPr>
        <p:spPr/>
        <p:txBody>
          <a:bodyPr/>
          <a:lstStyle/>
          <a:p>
            <a:pPr marL="0" indent="0">
              <a:buNone/>
            </a:pPr>
            <a:r>
              <a:rPr lang="en-IE" dirty="0">
                <a:solidFill>
                  <a:schemeClr val="accent5">
                    <a:lumMod val="25000"/>
                  </a:schemeClr>
                </a:solidFill>
                <a:latin typeface="Arial Black" panose="020B0A04020102020204" pitchFamily="34" charset="0"/>
              </a:rPr>
              <a:t>The objectives of the ETUC strategy is to:</a:t>
            </a:r>
          </a:p>
          <a:p>
            <a:pPr lvl="1">
              <a:buClr>
                <a:srgbClr val="464A0E"/>
              </a:buClr>
              <a:buSzPct val="90000"/>
              <a:buFont typeface="Wingdings" panose="05000000000000000000" pitchFamily="2" charset="2"/>
              <a:buChar char="Ø"/>
            </a:pPr>
            <a:r>
              <a:rPr lang="en-IE" dirty="0">
                <a:solidFill>
                  <a:schemeClr val="accent5">
                    <a:lumMod val="25000"/>
                  </a:schemeClr>
                </a:solidFill>
                <a:latin typeface="Arial Black" panose="020B0A04020102020204" pitchFamily="34" charset="0"/>
              </a:rPr>
              <a:t> </a:t>
            </a:r>
            <a:r>
              <a:rPr lang="en-IE" i="1" dirty="0">
                <a:solidFill>
                  <a:schemeClr val="accent5">
                    <a:lumMod val="25000"/>
                  </a:schemeClr>
                </a:solidFill>
                <a:latin typeface="Arial Black" panose="020B0A04020102020204" pitchFamily="34" charset="0"/>
              </a:rPr>
              <a:t>Increase the visibility of the topic in the run up to the EP elections, May 2019</a:t>
            </a:r>
          </a:p>
          <a:p>
            <a:pPr lvl="1">
              <a:buClr>
                <a:srgbClr val="464A0E"/>
              </a:buClr>
              <a:buSzPct val="90000"/>
              <a:buFont typeface="Wingdings" panose="05000000000000000000" pitchFamily="2" charset="2"/>
              <a:buChar char="Ø"/>
            </a:pPr>
            <a:r>
              <a:rPr lang="en-IE" i="1" dirty="0">
                <a:solidFill>
                  <a:schemeClr val="accent5">
                    <a:lumMod val="25000"/>
                  </a:schemeClr>
                </a:solidFill>
                <a:latin typeface="Arial Black" panose="020B0A04020102020204" pitchFamily="34" charset="0"/>
              </a:rPr>
              <a:t> Focus on ALL forms of workers’ participation as expressions of a broad concept of democracy at work</a:t>
            </a:r>
          </a:p>
          <a:p>
            <a:pPr lvl="1">
              <a:buClr>
                <a:srgbClr val="464A0E"/>
              </a:buClr>
              <a:buSzPct val="90000"/>
              <a:buFont typeface="Wingdings" panose="05000000000000000000" pitchFamily="2" charset="2"/>
              <a:buChar char="Ø"/>
            </a:pPr>
            <a:r>
              <a:rPr lang="en-IE" i="1" dirty="0">
                <a:solidFill>
                  <a:schemeClr val="accent5">
                    <a:lumMod val="25000"/>
                  </a:schemeClr>
                </a:solidFill>
                <a:latin typeface="Arial Black" panose="020B0A04020102020204" pitchFamily="34" charset="0"/>
              </a:rPr>
              <a:t> Strengthen I &amp; C rights at local level in line with effective Europeanisation of these rights through EWCs, SEWCs and EBLRs </a:t>
            </a:r>
          </a:p>
        </p:txBody>
      </p:sp>
      <p:sp>
        <p:nvSpPr>
          <p:cNvPr id="4" name="Footer Placeholder 3">
            <a:extLst>
              <a:ext uri="{FF2B5EF4-FFF2-40B4-BE49-F238E27FC236}">
                <a16:creationId xmlns:a16="http://schemas.microsoft.com/office/drawing/2014/main" id="{CA6FF108-39ED-454E-A1D7-2C9BE908014F}"/>
              </a:ext>
            </a:extLst>
          </p:cNvPr>
          <p:cNvSpPr>
            <a:spLocks noGrp="1"/>
          </p:cNvSpPr>
          <p:nvPr>
            <p:ph type="ftr" sz="quarter" idx="11"/>
          </p:nvPr>
        </p:nvSpPr>
        <p:spPr/>
        <p:txBody>
          <a:bodyPr/>
          <a:lstStyle/>
          <a:p>
            <a:pPr>
              <a:defRPr/>
            </a:pPr>
            <a:r>
              <a:rPr lang="en-US"/>
              <a:t>DIRECT project - Bulgarian National Seminar 6 June 2018</a:t>
            </a:r>
          </a:p>
        </p:txBody>
      </p:sp>
      <p:sp>
        <p:nvSpPr>
          <p:cNvPr id="6" name="Slide Number Placeholder 5">
            <a:extLst>
              <a:ext uri="{FF2B5EF4-FFF2-40B4-BE49-F238E27FC236}">
                <a16:creationId xmlns:a16="http://schemas.microsoft.com/office/drawing/2014/main" id="{515BB7F0-82D3-441B-9C09-6B9B2E98E04E}"/>
              </a:ext>
            </a:extLst>
          </p:cNvPr>
          <p:cNvSpPr>
            <a:spLocks noGrp="1"/>
          </p:cNvSpPr>
          <p:nvPr>
            <p:ph type="sldNum" sz="quarter" idx="12"/>
          </p:nvPr>
        </p:nvSpPr>
        <p:spPr/>
        <p:txBody>
          <a:bodyPr/>
          <a:lstStyle/>
          <a:p>
            <a:pPr>
              <a:defRPr/>
            </a:pPr>
            <a:fld id="{5A9D57D9-CA36-014C-BC6C-93AE935AD9D6}" type="slidenum">
              <a:rPr lang="en-US" smtClean="0"/>
              <a:pPr>
                <a:defRPr/>
              </a:pPr>
              <a:t>62</a:t>
            </a:fld>
            <a:endParaRPr lang="en-US"/>
          </a:p>
        </p:txBody>
      </p:sp>
    </p:spTree>
    <p:extLst>
      <p:ext uri="{BB962C8B-B14F-4D97-AF65-F5344CB8AC3E}">
        <p14:creationId xmlns:p14="http://schemas.microsoft.com/office/powerpoint/2010/main" val="3078846970"/>
      </p:ext>
    </p:extLst>
  </p:cSld>
  <p:clrMapOvr>
    <a:masterClrMapping/>
  </p:clrMapOvr>
  <p:transition spd="slow">
    <p:check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E110-AE93-44CF-AC2B-D56DBE8D1281}"/>
              </a:ext>
            </a:extLst>
          </p:cNvPr>
          <p:cNvSpPr>
            <a:spLocks noGrp="1"/>
          </p:cNvSpPr>
          <p:nvPr>
            <p:ph type="title"/>
          </p:nvPr>
        </p:nvSpPr>
        <p:spPr/>
        <p:txBody>
          <a:bodyPr/>
          <a:lstStyle/>
          <a:p>
            <a:pPr algn="ctr"/>
            <a:r>
              <a:rPr lang="en-US" sz="3200" i="1" dirty="0">
                <a:solidFill>
                  <a:srgbClr val="002A80"/>
                </a:solidFill>
                <a:latin typeface="Arial Black" panose="020B0A04020102020204" pitchFamily="34" charset="0"/>
              </a:rPr>
              <a:t>Strategy for more Democracy at Work</a:t>
            </a:r>
            <a:endParaRPr lang="en-IE" dirty="0"/>
          </a:p>
        </p:txBody>
      </p:sp>
      <p:sp>
        <p:nvSpPr>
          <p:cNvPr id="3" name="Content Placeholder 2">
            <a:extLst>
              <a:ext uri="{FF2B5EF4-FFF2-40B4-BE49-F238E27FC236}">
                <a16:creationId xmlns:a16="http://schemas.microsoft.com/office/drawing/2014/main" id="{FE21E56D-1C0C-4383-893C-A9E291B9C79E}"/>
              </a:ext>
            </a:extLst>
          </p:cNvPr>
          <p:cNvSpPr>
            <a:spLocks noGrp="1"/>
          </p:cNvSpPr>
          <p:nvPr>
            <p:ph idx="1"/>
          </p:nvPr>
        </p:nvSpPr>
        <p:spPr>
          <a:xfrm>
            <a:off x="914400" y="1524000"/>
            <a:ext cx="10668000" cy="4724400"/>
          </a:xfrm>
        </p:spPr>
        <p:txBody>
          <a:bodyPr/>
          <a:lstStyle/>
          <a:p>
            <a:pPr>
              <a:buClr>
                <a:srgbClr val="464A0E"/>
              </a:buClr>
              <a:buSzPct val="90000"/>
              <a:buFont typeface="Wingdings" panose="05000000000000000000" pitchFamily="2" charset="2"/>
              <a:buChar char="v"/>
            </a:pPr>
            <a:r>
              <a:rPr lang="en-IE" dirty="0"/>
              <a:t> </a:t>
            </a:r>
            <a:r>
              <a:rPr lang="en-IE" dirty="0">
                <a:solidFill>
                  <a:schemeClr val="accent5">
                    <a:lumMod val="25000"/>
                  </a:schemeClr>
                </a:solidFill>
                <a:latin typeface="Arial Black" panose="020B0A04020102020204" pitchFamily="34" charset="0"/>
              </a:rPr>
              <a:t>Concreate Measures:</a:t>
            </a:r>
          </a:p>
          <a:p>
            <a:pPr lvl="1">
              <a:buClr>
                <a:srgbClr val="464A0E"/>
              </a:buClr>
              <a:buSzPct val="90000"/>
              <a:buFont typeface="Wingdings" panose="05000000000000000000" pitchFamily="2" charset="2"/>
              <a:buChar char="v"/>
            </a:pPr>
            <a:r>
              <a:rPr lang="en-IE" dirty="0">
                <a:solidFill>
                  <a:schemeClr val="accent5">
                    <a:lumMod val="25000"/>
                  </a:schemeClr>
                </a:solidFill>
                <a:latin typeface="Arial Black" panose="020B0A04020102020204" pitchFamily="34" charset="0"/>
              </a:rPr>
              <a:t> </a:t>
            </a:r>
            <a:r>
              <a:rPr lang="en-IE" sz="2400" dirty="0">
                <a:solidFill>
                  <a:schemeClr val="accent5">
                    <a:lumMod val="25000"/>
                  </a:schemeClr>
                </a:solidFill>
                <a:latin typeface="Arial Black" panose="020B0A04020102020204" pitchFamily="34" charset="0"/>
              </a:rPr>
              <a:t>Mobilise the network of EWCs to lobby candidates during the EP election campaign</a:t>
            </a:r>
          </a:p>
          <a:p>
            <a:pPr lvl="1">
              <a:buClr>
                <a:srgbClr val="464A0E"/>
              </a:buClr>
              <a:buSzPct val="90000"/>
              <a:buFont typeface="Wingdings" panose="05000000000000000000" pitchFamily="2" charset="2"/>
              <a:buChar char="v"/>
            </a:pPr>
            <a:r>
              <a:rPr lang="en-IE" sz="2400" dirty="0">
                <a:solidFill>
                  <a:schemeClr val="accent5">
                    <a:lumMod val="25000"/>
                  </a:schemeClr>
                </a:solidFill>
                <a:latin typeface="Arial Black" panose="020B0A04020102020204" pitchFamily="34" charset="0"/>
              </a:rPr>
              <a:t> ‘Name and Shame’ any lack of respect for workers’ rights </a:t>
            </a:r>
          </a:p>
          <a:p>
            <a:pPr lvl="1">
              <a:buClr>
                <a:srgbClr val="464A0E"/>
              </a:buClr>
              <a:buSzPct val="90000"/>
              <a:buFont typeface="Wingdings" panose="05000000000000000000" pitchFamily="2" charset="2"/>
              <a:buChar char="v"/>
            </a:pPr>
            <a:r>
              <a:rPr lang="en-IE" sz="2400" dirty="0">
                <a:solidFill>
                  <a:schemeClr val="accent5">
                    <a:lumMod val="25000"/>
                  </a:schemeClr>
                </a:solidFill>
                <a:latin typeface="Arial Black" panose="020B0A04020102020204" pitchFamily="34" charset="0"/>
              </a:rPr>
              <a:t> Promote positive examples of good co-operation with management to improve governance and decision-making</a:t>
            </a:r>
          </a:p>
          <a:p>
            <a:pPr lvl="1">
              <a:buClr>
                <a:srgbClr val="464A0E"/>
              </a:buClr>
              <a:buSzPct val="90000"/>
              <a:buFont typeface="Wingdings" panose="05000000000000000000" pitchFamily="2" charset="2"/>
              <a:buChar char="v"/>
            </a:pPr>
            <a:r>
              <a:rPr lang="en-IE" sz="2400" dirty="0">
                <a:solidFill>
                  <a:schemeClr val="accent5">
                    <a:lumMod val="25000"/>
                  </a:schemeClr>
                </a:solidFill>
                <a:latin typeface="Arial Black" panose="020B0A04020102020204" pitchFamily="34" charset="0"/>
              </a:rPr>
              <a:t> Improve the quality and the ability of EWCs to fulfil their role in expressing the workers’ voice</a:t>
            </a:r>
          </a:p>
          <a:p>
            <a:pPr lvl="1">
              <a:buClr>
                <a:srgbClr val="464A0E"/>
              </a:buClr>
              <a:buSzPct val="90000"/>
              <a:buFont typeface="Wingdings" panose="05000000000000000000" pitchFamily="2" charset="2"/>
              <a:buChar char="v"/>
            </a:pPr>
            <a:r>
              <a:rPr lang="en-IE" sz="2400" dirty="0">
                <a:solidFill>
                  <a:schemeClr val="accent5">
                    <a:lumMod val="25000"/>
                  </a:schemeClr>
                </a:solidFill>
                <a:latin typeface="Arial Black" panose="020B0A04020102020204" pitchFamily="34" charset="0"/>
              </a:rPr>
              <a:t> A European EWC Ombudsman with a mandate to address issues on the transnational exercise of workers’ participation rights</a:t>
            </a:r>
          </a:p>
        </p:txBody>
      </p:sp>
      <p:sp>
        <p:nvSpPr>
          <p:cNvPr id="4" name="Footer Placeholder 3">
            <a:extLst>
              <a:ext uri="{FF2B5EF4-FFF2-40B4-BE49-F238E27FC236}">
                <a16:creationId xmlns:a16="http://schemas.microsoft.com/office/drawing/2014/main" id="{DEFD2BC4-926C-4FBC-9A2F-210E2AC98B38}"/>
              </a:ext>
            </a:extLst>
          </p:cNvPr>
          <p:cNvSpPr>
            <a:spLocks noGrp="1"/>
          </p:cNvSpPr>
          <p:nvPr>
            <p:ph type="ftr" sz="quarter" idx="11"/>
          </p:nvPr>
        </p:nvSpPr>
        <p:spPr/>
        <p:txBody>
          <a:bodyPr/>
          <a:lstStyle/>
          <a:p>
            <a:pPr>
              <a:defRPr/>
            </a:pPr>
            <a:r>
              <a:rPr lang="en-US"/>
              <a:t>DIRECT project - Bulgarian National Seminar 6 June 2018</a:t>
            </a:r>
          </a:p>
        </p:txBody>
      </p:sp>
      <p:sp>
        <p:nvSpPr>
          <p:cNvPr id="6" name="Slide Number Placeholder 5">
            <a:extLst>
              <a:ext uri="{FF2B5EF4-FFF2-40B4-BE49-F238E27FC236}">
                <a16:creationId xmlns:a16="http://schemas.microsoft.com/office/drawing/2014/main" id="{B79ECC37-27D4-44B9-BE94-813F51DECCBC}"/>
              </a:ext>
            </a:extLst>
          </p:cNvPr>
          <p:cNvSpPr>
            <a:spLocks noGrp="1"/>
          </p:cNvSpPr>
          <p:nvPr>
            <p:ph type="sldNum" sz="quarter" idx="12"/>
          </p:nvPr>
        </p:nvSpPr>
        <p:spPr/>
        <p:txBody>
          <a:bodyPr/>
          <a:lstStyle/>
          <a:p>
            <a:pPr>
              <a:defRPr/>
            </a:pPr>
            <a:fld id="{5A9D57D9-CA36-014C-BC6C-93AE935AD9D6}" type="slidenum">
              <a:rPr lang="en-US" smtClean="0"/>
              <a:pPr>
                <a:defRPr/>
              </a:pPr>
              <a:t>63</a:t>
            </a:fld>
            <a:endParaRPr lang="en-US"/>
          </a:p>
        </p:txBody>
      </p:sp>
    </p:spTree>
    <p:extLst>
      <p:ext uri="{BB962C8B-B14F-4D97-AF65-F5344CB8AC3E}">
        <p14:creationId xmlns:p14="http://schemas.microsoft.com/office/powerpoint/2010/main" val="2416991498"/>
      </p:ext>
    </p:extLst>
  </p:cSld>
  <p:clrMapOvr>
    <a:masterClrMapping/>
  </p:clrMapOvr>
  <p:transition spd="slow">
    <p:check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4F3F-1B93-4770-B617-F2B9CBFDC323}"/>
              </a:ext>
            </a:extLst>
          </p:cNvPr>
          <p:cNvSpPr>
            <a:spLocks noGrp="1"/>
          </p:cNvSpPr>
          <p:nvPr>
            <p:ph type="title"/>
          </p:nvPr>
        </p:nvSpPr>
        <p:spPr/>
        <p:txBody>
          <a:bodyPr/>
          <a:lstStyle/>
          <a:p>
            <a:pPr algn="ctr"/>
            <a:r>
              <a:rPr lang="en-IE" dirty="0"/>
              <a:t>USEFUL WEBSITES</a:t>
            </a:r>
          </a:p>
        </p:txBody>
      </p:sp>
      <p:sp>
        <p:nvSpPr>
          <p:cNvPr id="3" name="Content Placeholder 2">
            <a:extLst>
              <a:ext uri="{FF2B5EF4-FFF2-40B4-BE49-F238E27FC236}">
                <a16:creationId xmlns:a16="http://schemas.microsoft.com/office/drawing/2014/main" id="{0D025B88-B6D2-41CE-B00C-2AF2E02749D0}"/>
              </a:ext>
            </a:extLst>
          </p:cNvPr>
          <p:cNvSpPr>
            <a:spLocks noGrp="1"/>
          </p:cNvSpPr>
          <p:nvPr>
            <p:ph idx="1"/>
          </p:nvPr>
        </p:nvSpPr>
        <p:spPr>
          <a:xfrm>
            <a:off x="914400" y="1524000"/>
            <a:ext cx="10668000" cy="4724400"/>
          </a:xfrm>
        </p:spPr>
        <p:txBody>
          <a:bodyPr/>
          <a:lstStyle/>
          <a:p>
            <a:pPr marL="0" indent="0" algn="ctr">
              <a:buNone/>
            </a:pPr>
            <a:r>
              <a:rPr lang="en-IE" sz="3200" dirty="0">
                <a:solidFill>
                  <a:srgbClr val="002060"/>
                </a:solidFill>
                <a:latin typeface="Arial Black" panose="020B0A04020102020204" pitchFamily="34" charset="0"/>
              </a:rPr>
              <a:t>http://www.worker-participation.eu/</a:t>
            </a:r>
          </a:p>
          <a:p>
            <a:pPr marL="0" indent="0" algn="ctr">
              <a:buNone/>
            </a:pPr>
            <a:r>
              <a:rPr lang="en-IE" sz="3200" dirty="0">
                <a:solidFill>
                  <a:srgbClr val="002060"/>
                </a:solidFill>
                <a:latin typeface="Arial Black" panose="020B0A04020102020204" pitchFamily="34" charset="0"/>
              </a:rPr>
              <a:t>https://www.etui.org</a:t>
            </a:r>
          </a:p>
          <a:p>
            <a:pPr marL="0" indent="0" algn="ctr">
              <a:buNone/>
            </a:pPr>
            <a:r>
              <a:rPr lang="en-IE" sz="3200" dirty="0">
                <a:solidFill>
                  <a:srgbClr val="002060"/>
                </a:solidFill>
                <a:latin typeface="Arial Black" panose="020B0A04020102020204" pitchFamily="34" charset="0"/>
              </a:rPr>
              <a:t>https://www.etuc.org</a:t>
            </a:r>
          </a:p>
          <a:p>
            <a:pPr marL="0" indent="0" algn="ctr">
              <a:buNone/>
            </a:pPr>
            <a:r>
              <a:rPr lang="en-IE" sz="3200" dirty="0">
                <a:solidFill>
                  <a:srgbClr val="002060"/>
                </a:solidFill>
                <a:latin typeface="Arial Black" panose="020B0A04020102020204" pitchFamily="34" charset="0"/>
              </a:rPr>
              <a:t>https://www.eurofound.europa.eu/</a:t>
            </a:r>
          </a:p>
          <a:p>
            <a:pPr marL="0" indent="0" algn="ctr">
              <a:buNone/>
            </a:pPr>
            <a:r>
              <a:rPr lang="en-IE" sz="3200" dirty="0">
                <a:solidFill>
                  <a:srgbClr val="002060"/>
                </a:solidFill>
                <a:latin typeface="Arial Black" panose="020B0A04020102020204" pitchFamily="34" charset="0"/>
              </a:rPr>
              <a:t>*********************</a:t>
            </a:r>
          </a:p>
          <a:p>
            <a:pPr marL="0" indent="0" algn="ctr">
              <a:buNone/>
            </a:pPr>
            <a:r>
              <a:rPr lang="en-IE" sz="3200" dirty="0">
                <a:solidFill>
                  <a:srgbClr val="002060"/>
                </a:solidFill>
                <a:latin typeface="Arial Black" panose="020B0A04020102020204" pitchFamily="34" charset="0"/>
              </a:rPr>
              <a:t>ewc@euro-betriebsrat.de </a:t>
            </a:r>
          </a:p>
          <a:p>
            <a:pPr marL="0" indent="0" algn="ctr">
              <a:buNone/>
            </a:pPr>
            <a:r>
              <a:rPr lang="en-IE" sz="3200" dirty="0">
                <a:solidFill>
                  <a:srgbClr val="002060"/>
                </a:solidFill>
                <a:latin typeface="Arial Black" panose="020B0A04020102020204" pitchFamily="34" charset="0"/>
              </a:rPr>
              <a:t>okellykevinp@gmail.com</a:t>
            </a:r>
          </a:p>
          <a:p>
            <a:pPr marL="0" indent="0" algn="ctr">
              <a:buNone/>
            </a:pPr>
            <a:endParaRPr lang="en-IE" dirty="0"/>
          </a:p>
        </p:txBody>
      </p:sp>
      <p:sp>
        <p:nvSpPr>
          <p:cNvPr id="4" name="Footer Placeholder 3">
            <a:extLst>
              <a:ext uri="{FF2B5EF4-FFF2-40B4-BE49-F238E27FC236}">
                <a16:creationId xmlns:a16="http://schemas.microsoft.com/office/drawing/2014/main" id="{0AF3810D-C23F-43D2-ABFD-9553C773773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altLang="en-US" sz="1400" b="0" i="0" u="none" strike="noStrike" kern="1200" cap="none" spc="0" normalizeH="0" baseline="0" noProof="0">
                <a:ln>
                  <a:noFill/>
                </a:ln>
                <a:solidFill>
                  <a:srgbClr val="FFFFFF"/>
                </a:solidFill>
                <a:effectLst/>
                <a:uLnTx/>
                <a:uFillTx/>
                <a:latin typeface="Arial"/>
                <a:ea typeface="+mn-ea"/>
                <a:cs typeface="+mn-cs"/>
              </a:rPr>
              <a:t>DIRECT project - Bulgarian National Seminar 6 June 2018</a:t>
            </a:r>
            <a:endParaRPr kumimoji="0" lang="en-US" alt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6" name="Slide Number Placeholder 5">
            <a:extLst>
              <a:ext uri="{FF2B5EF4-FFF2-40B4-BE49-F238E27FC236}">
                <a16:creationId xmlns:a16="http://schemas.microsoft.com/office/drawing/2014/main" id="{CF73F559-B2AA-4583-803B-CB385ED9AFBF}"/>
              </a:ext>
            </a:extLst>
          </p:cNvPr>
          <p:cNvSpPr>
            <a:spLocks noGrp="1"/>
          </p:cNvSpPr>
          <p:nvPr>
            <p:ph type="sldNum" sz="quarter" idx="12"/>
          </p:nvPr>
        </p:nvSpPr>
        <p:spPr/>
        <p:txBody>
          <a:bodyPr/>
          <a:lstStyle/>
          <a:p>
            <a:fld id="{53269FDC-5A3F-4E41-8E7C-B2DB164B54B7}" type="slidenum">
              <a:rPr lang="en-US" altLang="en-US" smtClean="0"/>
              <a:pPr/>
              <a:t>64</a:t>
            </a:fld>
            <a:endParaRPr lang="en-US" altLang="en-US"/>
          </a:p>
        </p:txBody>
      </p:sp>
    </p:spTree>
    <p:extLst>
      <p:ext uri="{BB962C8B-B14F-4D97-AF65-F5344CB8AC3E}">
        <p14:creationId xmlns:p14="http://schemas.microsoft.com/office/powerpoint/2010/main" val="2440841455"/>
      </p:ext>
    </p:extLst>
  </p:cSld>
  <p:clrMapOvr>
    <a:masterClrMapping/>
  </p:clrMapOvr>
  <p:transition spd="slow">
    <p:check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fontAlgn="base">
              <a:spcBef>
                <a:spcPct val="0"/>
              </a:spcBef>
              <a:spcAft>
                <a:spcPct val="0"/>
              </a:spcAft>
              <a:defRPr/>
            </a:pPr>
            <a:r>
              <a:rPr lang="en-US">
                <a:latin typeface="Arial" charset="0"/>
                <a:ea typeface="ＭＳ Ｐゴシック" charset="0"/>
              </a:rPr>
              <a:t>DIRECT project - Bulgarian National Seminar 6 June 2018</a:t>
            </a:r>
            <a:endParaRPr lang="en-US" dirty="0">
              <a:latin typeface="Arial" charset="0"/>
              <a:ea typeface="ＭＳ Ｐゴシック" charset="0"/>
            </a:endParaRPr>
          </a:p>
        </p:txBody>
      </p:sp>
      <p:sp>
        <p:nvSpPr>
          <p:cNvPr id="4" name="TextBox 3"/>
          <p:cNvSpPr txBox="1"/>
          <p:nvPr/>
        </p:nvSpPr>
        <p:spPr>
          <a:xfrm>
            <a:off x="3193774" y="1764857"/>
            <a:ext cx="5554514" cy="3385542"/>
          </a:xfrm>
          <a:prstGeom prst="rect">
            <a:avLst/>
          </a:prstGeom>
          <a:noFill/>
        </p:spPr>
        <p:txBody>
          <a:bodyPr wrap="square" rtlCol="0">
            <a:spAutoFit/>
          </a:bodyPr>
          <a:lstStyle/>
          <a:p>
            <a:pPr lvl="0" algn="ctr" eaLnBrk="0" fontAlgn="base" hangingPunct="0">
              <a:spcBef>
                <a:spcPct val="0"/>
              </a:spcBef>
              <a:spcAft>
                <a:spcPct val="0"/>
              </a:spcAft>
            </a:pPr>
            <a:r>
              <a:rPr lang="en-US" sz="3200" b="1" dirty="0">
                <a:solidFill>
                  <a:srgbClr val="000090"/>
                </a:solidFill>
                <a:latin typeface="Arial Black" panose="020B0A04020102020204" pitchFamily="34" charset="0"/>
                <a:ea typeface="ＭＳ Ｐゴシック" charset="0"/>
              </a:rPr>
              <a:t>БЛАГОДАРЯ</a:t>
            </a:r>
          </a:p>
          <a:p>
            <a:pPr algn="ctr" eaLnBrk="0" fontAlgn="base" hangingPunct="0">
              <a:spcBef>
                <a:spcPct val="0"/>
              </a:spcBef>
              <a:spcAft>
                <a:spcPct val="0"/>
              </a:spcAft>
            </a:pPr>
            <a:endParaRPr lang="en-GB" sz="3200" b="1" dirty="0">
              <a:solidFill>
                <a:srgbClr val="000090"/>
              </a:solidFill>
              <a:latin typeface="Arial Black" panose="020B0A04020102020204" pitchFamily="34" charset="0"/>
              <a:ea typeface="ＭＳ Ｐゴシック" charset="0"/>
            </a:endParaRPr>
          </a:p>
          <a:p>
            <a:pPr algn="ctr" eaLnBrk="0" fontAlgn="base" hangingPunct="0">
              <a:spcBef>
                <a:spcPct val="0"/>
              </a:spcBef>
              <a:spcAft>
                <a:spcPct val="0"/>
              </a:spcAft>
            </a:pPr>
            <a:r>
              <a:rPr lang="en-GB" sz="3200" b="1" dirty="0">
                <a:solidFill>
                  <a:srgbClr val="000090"/>
                </a:solidFill>
                <a:latin typeface="Arial Black" panose="020B0A04020102020204" pitchFamily="34" charset="0"/>
                <a:ea typeface="ＭＳ Ｐゴシック" charset="0"/>
              </a:rPr>
              <a:t>GO RAIBH MAITH AGAT</a:t>
            </a:r>
          </a:p>
          <a:p>
            <a:pPr eaLnBrk="0" fontAlgn="base" hangingPunct="0">
              <a:spcBef>
                <a:spcPct val="0"/>
              </a:spcBef>
              <a:spcAft>
                <a:spcPct val="0"/>
              </a:spcAft>
            </a:pPr>
            <a:endParaRPr lang="en-GB" sz="3200" b="1" dirty="0">
              <a:solidFill>
                <a:srgbClr val="000090"/>
              </a:solidFill>
              <a:latin typeface="Arial Black" panose="020B0A04020102020204" pitchFamily="34" charset="0"/>
              <a:ea typeface="ＭＳ Ｐゴシック" charset="0"/>
            </a:endParaRPr>
          </a:p>
          <a:p>
            <a:pPr lvl="0" algn="ctr" eaLnBrk="0" fontAlgn="base" hangingPunct="0">
              <a:spcBef>
                <a:spcPct val="0"/>
              </a:spcBef>
              <a:spcAft>
                <a:spcPct val="0"/>
              </a:spcAft>
            </a:pPr>
            <a:r>
              <a:rPr lang="en-GB" sz="3200" b="1" dirty="0">
                <a:solidFill>
                  <a:srgbClr val="000090"/>
                </a:solidFill>
                <a:latin typeface="Arial Black" panose="020B0A04020102020204" pitchFamily="34" charset="0"/>
                <a:ea typeface="ＭＳ Ｐゴシック" charset="0"/>
              </a:rPr>
              <a:t>THANK YOU</a:t>
            </a:r>
          </a:p>
          <a:p>
            <a:pPr algn="ctr" eaLnBrk="0" fontAlgn="base" hangingPunct="0">
              <a:spcBef>
                <a:spcPct val="0"/>
              </a:spcBef>
              <a:spcAft>
                <a:spcPct val="0"/>
              </a:spcAft>
            </a:pPr>
            <a:endParaRPr lang="en-US" sz="3000" b="1" dirty="0">
              <a:solidFill>
                <a:srgbClr val="000090"/>
              </a:solidFill>
              <a:latin typeface="Arial" charset="0"/>
              <a:ea typeface="ＭＳ Ｐゴシック" charset="0"/>
            </a:endParaRPr>
          </a:p>
          <a:p>
            <a:pPr algn="ctr" eaLnBrk="0" fontAlgn="base" hangingPunct="0">
              <a:spcBef>
                <a:spcPct val="0"/>
              </a:spcBef>
              <a:spcAft>
                <a:spcPct val="0"/>
              </a:spcAft>
            </a:pPr>
            <a:endParaRPr lang="en-GB" sz="2400" dirty="0">
              <a:solidFill>
                <a:srgbClr val="000000"/>
              </a:solidFill>
              <a:latin typeface="Arial" charset="0"/>
              <a:ea typeface="ＭＳ Ｐゴシック" charset="0"/>
            </a:endParaRPr>
          </a:p>
        </p:txBody>
      </p:sp>
      <p:sp>
        <p:nvSpPr>
          <p:cNvPr id="5" name="Slide Number Placeholder 4">
            <a:extLst>
              <a:ext uri="{FF2B5EF4-FFF2-40B4-BE49-F238E27FC236}">
                <a16:creationId xmlns:a16="http://schemas.microsoft.com/office/drawing/2014/main" id="{A51DFAB5-1ABB-448A-A15B-23EDA0BEF3A2}"/>
              </a:ext>
            </a:extLst>
          </p:cNvPr>
          <p:cNvSpPr>
            <a:spLocks noGrp="1"/>
          </p:cNvSpPr>
          <p:nvPr>
            <p:ph type="sldNum" sz="quarter" idx="12"/>
          </p:nvPr>
        </p:nvSpPr>
        <p:spPr/>
        <p:txBody>
          <a:bodyPr/>
          <a:lstStyle/>
          <a:p>
            <a:pPr>
              <a:defRPr/>
            </a:pPr>
            <a:fld id="{AAE15B53-C398-5444-928E-E951FF0F8F9A}" type="slidenum">
              <a:rPr lang="en-US" smtClean="0"/>
              <a:pPr>
                <a:defRPr/>
              </a:pPr>
              <a:t>65</a:t>
            </a:fld>
            <a:endParaRPr lang="en-US" dirty="0"/>
          </a:p>
        </p:txBody>
      </p:sp>
    </p:spTree>
    <p:extLst>
      <p:ext uri="{BB962C8B-B14F-4D97-AF65-F5344CB8AC3E}">
        <p14:creationId xmlns:p14="http://schemas.microsoft.com/office/powerpoint/2010/main" val="3348231086"/>
      </p:ext>
    </p:extLst>
  </p:cSld>
  <p:clrMapOvr>
    <a:masterClrMapping/>
  </p:clrMapOvr>
  <p:transition spd="slow">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3487E68-015A-450E-B33C-B0675A451835}"/>
              </a:ext>
            </a:extLst>
          </p:cNvPr>
          <p:cNvSpPr>
            <a:spLocks noGrp="1"/>
          </p:cNvSpPr>
          <p:nvPr>
            <p:ph type="ftr" sz="quarter" idx="11"/>
          </p:nvPr>
        </p:nvSpPr>
        <p:spPr>
          <a:xfrm>
            <a:off x="4318000" y="6400799"/>
            <a:ext cx="3860800" cy="45720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0" i="0" u="none" strike="noStrike" kern="1200" cap="none" spc="0" normalizeH="0" baseline="0" noProof="0">
                <a:ln>
                  <a:noFill/>
                </a:ln>
                <a:solidFill>
                  <a:srgbClr val="FFFFFF"/>
                </a:solidFill>
                <a:effectLst/>
                <a:uLnTx/>
                <a:uFillTx/>
                <a:latin typeface="Arial"/>
                <a:ea typeface="ＭＳ Ｐゴシック"/>
                <a:cs typeface="+mn-cs"/>
              </a:rPr>
              <a:t>DIRECT project - Bulgarian National Seminar 6 June 2018</a:t>
            </a:r>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mn-cs"/>
            </a:endParaRPr>
          </a:p>
        </p:txBody>
      </p:sp>
      <p:sp>
        <p:nvSpPr>
          <p:cNvPr id="13314" name="Rectangle 2">
            <a:extLst>
              <a:ext uri="{FF2B5EF4-FFF2-40B4-BE49-F238E27FC236}">
                <a16:creationId xmlns:a16="http://schemas.microsoft.com/office/drawing/2014/main" id="{CE739C8F-AF82-4D54-BEE3-965C88B05631}"/>
              </a:ext>
            </a:extLst>
          </p:cNvPr>
          <p:cNvSpPr>
            <a:spLocks noGrp="1" noChangeArrowheads="1"/>
          </p:cNvSpPr>
          <p:nvPr>
            <p:ph type="title"/>
          </p:nvPr>
        </p:nvSpPr>
        <p:spPr>
          <a:xfrm>
            <a:off x="2057400" y="533400"/>
            <a:ext cx="8153400" cy="990600"/>
          </a:xfrm>
        </p:spPr>
        <p:txBody>
          <a:bodyPr/>
          <a:lstStyle/>
          <a:p>
            <a:pPr algn="ctr"/>
            <a:r>
              <a:rPr lang="en-IE" kern="0" dirty="0">
                <a:solidFill>
                  <a:srgbClr val="360096"/>
                </a:solidFill>
                <a:ea typeface="ＭＳ Ｐゴシック"/>
              </a:rPr>
              <a:t>WORKPLACE INVOLVEMENT</a:t>
            </a:r>
            <a:endParaRPr lang="en-GB" altLang="en-US" dirty="0"/>
          </a:p>
        </p:txBody>
      </p:sp>
      <p:sp>
        <p:nvSpPr>
          <p:cNvPr id="13315" name="Rectangle 3">
            <a:extLst>
              <a:ext uri="{FF2B5EF4-FFF2-40B4-BE49-F238E27FC236}">
                <a16:creationId xmlns:a16="http://schemas.microsoft.com/office/drawing/2014/main" id="{C98DFA33-6AD5-4637-856C-F0AC59945AC7}"/>
              </a:ext>
            </a:extLst>
          </p:cNvPr>
          <p:cNvSpPr>
            <a:spLocks noGrp="1" noChangeArrowheads="1"/>
          </p:cNvSpPr>
          <p:nvPr>
            <p:ph type="body" idx="1"/>
          </p:nvPr>
        </p:nvSpPr>
        <p:spPr>
          <a:xfrm>
            <a:off x="1099930" y="1524000"/>
            <a:ext cx="10376453" cy="4532026"/>
          </a:xfrm>
        </p:spPr>
        <p:txBody>
          <a:bodyPr/>
          <a:lstStyle/>
          <a:p>
            <a:pPr algn="ctr">
              <a:lnSpc>
                <a:spcPct val="90000"/>
              </a:lnSpc>
              <a:buFont typeface="Wingdings" panose="05000000000000000000" pitchFamily="2" charset="2"/>
              <a:buNone/>
            </a:pPr>
            <a:r>
              <a:rPr lang="en-GB" altLang="en-US" sz="2700" b="1" dirty="0">
                <a:solidFill>
                  <a:srgbClr val="002060"/>
                </a:solidFill>
                <a:latin typeface="Arial Black" panose="020B0A04020102020204" pitchFamily="34" charset="0"/>
              </a:rPr>
              <a:t>30 (approx.) EU Laws with Employee Information, Consultation and Participation Rights - examples:</a:t>
            </a:r>
          </a:p>
          <a:p>
            <a:pPr lvl="1">
              <a:lnSpc>
                <a:spcPct val="90000"/>
              </a:lnSpc>
              <a:buClr>
                <a:srgbClr val="962119"/>
              </a:buClr>
            </a:pPr>
            <a:r>
              <a:rPr lang="en-GB" altLang="en-US" sz="2400" b="1" dirty="0">
                <a:solidFill>
                  <a:srgbClr val="002060"/>
                </a:solidFill>
                <a:latin typeface="Arial Black" panose="020B0A04020102020204" pitchFamily="34" charset="0"/>
              </a:rPr>
              <a:t> </a:t>
            </a:r>
            <a:r>
              <a:rPr lang="en-GB" altLang="en-US" sz="2800" b="1" dirty="0">
                <a:solidFill>
                  <a:srgbClr val="002060"/>
                </a:solidFill>
                <a:latin typeface="Arial Black" panose="020B0A04020102020204" pitchFamily="34" charset="0"/>
              </a:rPr>
              <a:t>Health and Safety Framework Directive and a range of H&amp;S legislation</a:t>
            </a:r>
          </a:p>
          <a:p>
            <a:pPr lvl="1">
              <a:lnSpc>
                <a:spcPct val="90000"/>
              </a:lnSpc>
              <a:buClr>
                <a:srgbClr val="962119"/>
              </a:buClr>
            </a:pPr>
            <a:r>
              <a:rPr lang="en-GB" altLang="en-US" sz="2800" b="1" dirty="0">
                <a:solidFill>
                  <a:srgbClr val="002060"/>
                </a:solidFill>
                <a:latin typeface="Arial Black" panose="020B0A04020102020204" pitchFamily="34" charset="0"/>
              </a:rPr>
              <a:t> Part-time work </a:t>
            </a:r>
          </a:p>
          <a:p>
            <a:pPr lvl="1">
              <a:lnSpc>
                <a:spcPct val="90000"/>
              </a:lnSpc>
              <a:buClr>
                <a:srgbClr val="962119"/>
              </a:buClr>
            </a:pPr>
            <a:r>
              <a:rPr lang="en-GB" altLang="en-US" sz="2800" b="1" dirty="0">
                <a:solidFill>
                  <a:srgbClr val="002060"/>
                </a:solidFill>
                <a:latin typeface="Arial Black" panose="020B0A04020102020204" pitchFamily="34" charset="0"/>
              </a:rPr>
              <a:t> Fixed-term contracts</a:t>
            </a:r>
          </a:p>
          <a:p>
            <a:pPr lvl="1">
              <a:lnSpc>
                <a:spcPct val="90000"/>
              </a:lnSpc>
              <a:buClr>
                <a:srgbClr val="962119"/>
              </a:buClr>
            </a:pPr>
            <a:r>
              <a:rPr lang="en-GB" altLang="en-US" sz="2800" b="1" dirty="0">
                <a:solidFill>
                  <a:srgbClr val="002060"/>
                </a:solidFill>
                <a:latin typeface="Arial Black" panose="020B0A04020102020204" pitchFamily="34" charset="0"/>
              </a:rPr>
              <a:t> Temporary Agency Work</a:t>
            </a:r>
          </a:p>
          <a:p>
            <a:pPr lvl="1">
              <a:lnSpc>
                <a:spcPct val="90000"/>
              </a:lnSpc>
              <a:buClr>
                <a:srgbClr val="962119"/>
              </a:buClr>
            </a:pPr>
            <a:r>
              <a:rPr lang="en-GB" altLang="en-US" sz="2800" b="1" dirty="0">
                <a:solidFill>
                  <a:srgbClr val="002060"/>
                </a:solidFill>
                <a:latin typeface="Arial Black" panose="020B0A04020102020204" pitchFamily="34" charset="0"/>
              </a:rPr>
              <a:t> Collective Redundancies</a:t>
            </a:r>
          </a:p>
          <a:p>
            <a:pPr lvl="1">
              <a:lnSpc>
                <a:spcPct val="90000"/>
              </a:lnSpc>
              <a:buClr>
                <a:srgbClr val="962119"/>
              </a:buClr>
            </a:pPr>
            <a:r>
              <a:rPr lang="en-GB" altLang="en-US" sz="2800" b="1" dirty="0">
                <a:solidFill>
                  <a:srgbClr val="002060"/>
                </a:solidFill>
                <a:latin typeface="Arial Black" panose="020B0A04020102020204" pitchFamily="34" charset="0"/>
              </a:rPr>
              <a:t> Protecting the rights of workers in the event of transfers of undertakings or businesses </a:t>
            </a:r>
          </a:p>
          <a:p>
            <a:pPr lvl="1">
              <a:lnSpc>
                <a:spcPct val="90000"/>
              </a:lnSpc>
              <a:buClr>
                <a:srgbClr val="962119"/>
              </a:buClr>
            </a:pPr>
            <a:endParaRPr lang="en-GB" altLang="en-US" sz="2400" b="1" dirty="0">
              <a:solidFill>
                <a:srgbClr val="002060"/>
              </a:solidFill>
              <a:latin typeface="Arial Black" panose="020B0A04020102020204" pitchFamily="34" charset="0"/>
            </a:endParaRPr>
          </a:p>
        </p:txBody>
      </p:sp>
      <p:sp>
        <p:nvSpPr>
          <p:cNvPr id="2" name="Slide Number Placeholder 1">
            <a:extLst>
              <a:ext uri="{FF2B5EF4-FFF2-40B4-BE49-F238E27FC236}">
                <a16:creationId xmlns:a16="http://schemas.microsoft.com/office/drawing/2014/main" id="{9E7867BA-1DDE-4361-92A7-BF75828FEF9D}"/>
              </a:ext>
            </a:extLst>
          </p:cNvPr>
          <p:cNvSpPr>
            <a:spLocks noGrp="1"/>
          </p:cNvSpPr>
          <p:nvPr>
            <p:ph type="sldNum" sz="quarter" idx="12"/>
          </p:nvPr>
        </p:nvSpPr>
        <p:spPr/>
        <p:txBody>
          <a:bodyPr/>
          <a:lstStyle/>
          <a:p>
            <a:fld id="{53269FDC-5A3F-4E41-8E7C-B2DB164B54B7}" type="slidenum">
              <a:rPr lang="en-US" altLang="en-US" smtClean="0"/>
              <a:pPr/>
              <a:t>7</a:t>
            </a:fld>
            <a:endParaRPr lang="en-US" altLang="en-US" dirty="0"/>
          </a:p>
        </p:txBody>
      </p:sp>
    </p:spTree>
    <p:extLst>
      <p:ext uri="{BB962C8B-B14F-4D97-AF65-F5344CB8AC3E}">
        <p14:creationId xmlns:p14="http://schemas.microsoft.com/office/powerpoint/2010/main" val="1915956074"/>
      </p:ext>
    </p:extLst>
  </p:cSld>
  <p:clrMapOvr>
    <a:masterClrMapping/>
  </p:clrMapOvr>
  <p:transition spd="slow">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FED4F-0B5C-4C53-BBF6-1ED8288FA3AE}"/>
              </a:ext>
            </a:extLst>
          </p:cNvPr>
          <p:cNvSpPr>
            <a:spLocks noGrp="1"/>
          </p:cNvSpPr>
          <p:nvPr>
            <p:ph type="title"/>
          </p:nvPr>
        </p:nvSpPr>
        <p:spPr/>
        <p:txBody>
          <a:bodyPr/>
          <a:lstStyle/>
          <a:p>
            <a:pPr algn="ctr"/>
            <a:r>
              <a:rPr lang="en-IE" kern="0" dirty="0">
                <a:solidFill>
                  <a:srgbClr val="360096"/>
                </a:solidFill>
                <a:ea typeface="ＭＳ Ｐゴシック"/>
              </a:rPr>
              <a:t>WORKPLACE INVOLVEMENT</a:t>
            </a:r>
            <a:endParaRPr lang="en-IE" dirty="0"/>
          </a:p>
        </p:txBody>
      </p:sp>
      <p:sp>
        <p:nvSpPr>
          <p:cNvPr id="3" name="Content Placeholder 2">
            <a:extLst>
              <a:ext uri="{FF2B5EF4-FFF2-40B4-BE49-F238E27FC236}">
                <a16:creationId xmlns:a16="http://schemas.microsoft.com/office/drawing/2014/main" id="{1EC96062-1433-4815-8C76-F3239D42836D}"/>
              </a:ext>
            </a:extLst>
          </p:cNvPr>
          <p:cNvSpPr>
            <a:spLocks noGrp="1"/>
          </p:cNvSpPr>
          <p:nvPr>
            <p:ph idx="1"/>
          </p:nvPr>
        </p:nvSpPr>
        <p:spPr/>
        <p:txBody>
          <a:bodyPr/>
          <a:lstStyle/>
          <a:p>
            <a:pPr lvl="1">
              <a:lnSpc>
                <a:spcPct val="90000"/>
              </a:lnSpc>
              <a:buClr>
                <a:srgbClr val="962119"/>
              </a:buClr>
            </a:pPr>
            <a:r>
              <a:rPr lang="en-GB" altLang="en-US" sz="3200" b="1" dirty="0">
                <a:solidFill>
                  <a:srgbClr val="002060"/>
                </a:solidFill>
                <a:latin typeface="Arial Black" panose="020B0A04020102020204" pitchFamily="34" charset="0"/>
              </a:rPr>
              <a:t>European Works Councils </a:t>
            </a:r>
          </a:p>
          <a:p>
            <a:pPr lvl="1">
              <a:lnSpc>
                <a:spcPct val="90000"/>
              </a:lnSpc>
              <a:buClr>
                <a:srgbClr val="962119"/>
              </a:buClr>
            </a:pPr>
            <a:r>
              <a:rPr lang="en-GB" altLang="en-US" sz="3200" b="1" dirty="0">
                <a:solidFill>
                  <a:srgbClr val="002060"/>
                </a:solidFill>
                <a:latin typeface="Arial Black" panose="020B0A04020102020204" pitchFamily="34" charset="0"/>
              </a:rPr>
              <a:t>Framework Information and Consultation Directive</a:t>
            </a:r>
          </a:p>
          <a:p>
            <a:pPr lvl="1">
              <a:lnSpc>
                <a:spcPct val="90000"/>
              </a:lnSpc>
              <a:buClr>
                <a:srgbClr val="962119"/>
              </a:buClr>
            </a:pPr>
            <a:r>
              <a:rPr lang="en-GB" altLang="en-US" sz="3200" b="1" dirty="0">
                <a:solidFill>
                  <a:srgbClr val="002060"/>
                </a:solidFill>
                <a:latin typeface="Arial Black" panose="020B0A04020102020204" pitchFamily="34" charset="0"/>
              </a:rPr>
              <a:t>European Companies (SE)</a:t>
            </a:r>
          </a:p>
          <a:p>
            <a:pPr lvl="1">
              <a:lnSpc>
                <a:spcPct val="90000"/>
              </a:lnSpc>
              <a:buClr>
                <a:srgbClr val="962119"/>
              </a:buClr>
            </a:pPr>
            <a:r>
              <a:rPr lang="en-GB" altLang="en-US" sz="3200" b="1" dirty="0">
                <a:solidFill>
                  <a:srgbClr val="002060"/>
                </a:solidFill>
                <a:latin typeface="Arial Black" panose="020B0A04020102020204" pitchFamily="34" charset="0"/>
              </a:rPr>
              <a:t>European Co-operative Societies (SCE)</a:t>
            </a:r>
          </a:p>
          <a:p>
            <a:pPr lvl="1">
              <a:lnSpc>
                <a:spcPct val="90000"/>
              </a:lnSpc>
              <a:buClr>
                <a:srgbClr val="962119"/>
              </a:buClr>
            </a:pPr>
            <a:r>
              <a:rPr lang="en-GB" altLang="en-US" sz="3200" b="1" dirty="0">
                <a:solidFill>
                  <a:srgbClr val="002060"/>
                </a:solidFill>
                <a:latin typeface="Arial Black" panose="020B0A04020102020204" pitchFamily="34" charset="0"/>
              </a:rPr>
              <a:t>Takeover Bids Directive </a:t>
            </a:r>
          </a:p>
          <a:p>
            <a:pPr lvl="1">
              <a:lnSpc>
                <a:spcPct val="90000"/>
              </a:lnSpc>
              <a:buClr>
                <a:srgbClr val="962119"/>
              </a:buClr>
            </a:pPr>
            <a:r>
              <a:rPr lang="en-GB" altLang="en-US" sz="3200" b="1" dirty="0">
                <a:solidFill>
                  <a:srgbClr val="002060"/>
                </a:solidFill>
                <a:latin typeface="Arial Black" panose="020B0A04020102020204" pitchFamily="34" charset="0"/>
              </a:rPr>
              <a:t>Cross-border Mergers Directive</a:t>
            </a:r>
          </a:p>
          <a:p>
            <a:endParaRPr lang="en-IE" dirty="0"/>
          </a:p>
        </p:txBody>
      </p:sp>
      <p:sp>
        <p:nvSpPr>
          <p:cNvPr id="4" name="Footer Placeholder 3">
            <a:extLst>
              <a:ext uri="{FF2B5EF4-FFF2-40B4-BE49-F238E27FC236}">
                <a16:creationId xmlns:a16="http://schemas.microsoft.com/office/drawing/2014/main" id="{FF9AEE56-A059-4B29-802A-2C1AE9FAE108}"/>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35EF6594-C2CE-47D2-B2D3-86F303E76EB3}"/>
              </a:ext>
            </a:extLst>
          </p:cNvPr>
          <p:cNvSpPr>
            <a:spLocks noGrp="1"/>
          </p:cNvSpPr>
          <p:nvPr>
            <p:ph type="sldNum" sz="quarter" idx="12"/>
          </p:nvPr>
        </p:nvSpPr>
        <p:spPr/>
        <p:txBody>
          <a:bodyPr/>
          <a:lstStyle/>
          <a:p>
            <a:fld id="{53269FDC-5A3F-4E41-8E7C-B2DB164B54B7}" type="slidenum">
              <a:rPr lang="en-US" altLang="en-US" smtClean="0"/>
              <a:pPr/>
              <a:t>8</a:t>
            </a:fld>
            <a:endParaRPr lang="en-US" altLang="en-US" dirty="0"/>
          </a:p>
        </p:txBody>
      </p:sp>
    </p:spTree>
    <p:extLst>
      <p:ext uri="{BB962C8B-B14F-4D97-AF65-F5344CB8AC3E}">
        <p14:creationId xmlns:p14="http://schemas.microsoft.com/office/powerpoint/2010/main" val="2011906694"/>
      </p:ext>
    </p:extLst>
  </p:cSld>
  <p:clrMapOvr>
    <a:masterClrMapping/>
  </p:clrMapOvr>
  <p:transition spd="slow">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1EA07-FF13-467A-A91A-3CA0162BC100}"/>
              </a:ext>
            </a:extLst>
          </p:cNvPr>
          <p:cNvSpPr>
            <a:spLocks noGrp="1"/>
          </p:cNvSpPr>
          <p:nvPr>
            <p:ph type="title"/>
          </p:nvPr>
        </p:nvSpPr>
        <p:spPr/>
        <p:txBody>
          <a:bodyPr/>
          <a:lstStyle/>
          <a:p>
            <a:pPr algn="ctr"/>
            <a:r>
              <a:rPr lang="en-IE" dirty="0"/>
              <a:t>SECTORAL SOCIAL DIALOGUE COMMITTEES</a:t>
            </a:r>
          </a:p>
        </p:txBody>
      </p:sp>
      <p:sp>
        <p:nvSpPr>
          <p:cNvPr id="3" name="Content Placeholder 2">
            <a:extLst>
              <a:ext uri="{FF2B5EF4-FFF2-40B4-BE49-F238E27FC236}">
                <a16:creationId xmlns:a16="http://schemas.microsoft.com/office/drawing/2014/main" id="{CF699AF4-ADB5-4EC9-B06A-29FED1ACD54C}"/>
              </a:ext>
            </a:extLst>
          </p:cNvPr>
          <p:cNvSpPr>
            <a:spLocks noGrp="1"/>
          </p:cNvSpPr>
          <p:nvPr>
            <p:ph idx="1"/>
          </p:nvPr>
        </p:nvSpPr>
        <p:spPr>
          <a:xfrm>
            <a:off x="914400" y="1404730"/>
            <a:ext cx="10668000" cy="4843670"/>
          </a:xfrm>
        </p:spPr>
        <p:txBody>
          <a:bodyPr/>
          <a:lstStyle/>
          <a:p>
            <a:pPr>
              <a:buClr>
                <a:srgbClr val="C00000"/>
              </a:buClr>
              <a:buSzPct val="90000"/>
              <a:buFont typeface="Wingdings" panose="05000000000000000000" pitchFamily="2" charset="2"/>
              <a:buChar char="q"/>
            </a:pPr>
            <a:r>
              <a:rPr lang="en-IE" dirty="0"/>
              <a:t> </a:t>
            </a:r>
            <a:r>
              <a:rPr lang="en-IE" sz="2400" dirty="0">
                <a:solidFill>
                  <a:srgbClr val="002060"/>
                </a:solidFill>
                <a:latin typeface="Arial Black" panose="020B0A04020102020204" pitchFamily="34" charset="0"/>
              </a:rPr>
              <a:t>Set up as part of the Val Duchess process – formally established in 1998</a:t>
            </a:r>
          </a:p>
          <a:p>
            <a:pPr>
              <a:buClr>
                <a:srgbClr val="C00000"/>
              </a:buClr>
              <a:buSzPct val="91000"/>
              <a:buFont typeface="Wingdings" panose="05000000000000000000" pitchFamily="2" charset="2"/>
              <a:buChar char="q"/>
            </a:pPr>
            <a:r>
              <a:rPr lang="en-IE" sz="2400" dirty="0">
                <a:solidFill>
                  <a:srgbClr val="002060"/>
                </a:solidFill>
                <a:latin typeface="Arial Black" panose="020B0A04020102020204" pitchFamily="34" charset="0"/>
              </a:rPr>
              <a:t> Represent national-level employers and workers sectoral  organisations:</a:t>
            </a:r>
          </a:p>
          <a:p>
            <a:pPr lvl="1">
              <a:buClr>
                <a:srgbClr val="FF0000"/>
              </a:buClr>
              <a:buSzPct val="90000"/>
              <a:buFont typeface="Courier New" panose="02070309020205020404" pitchFamily="49" charset="0"/>
              <a:buChar char="o"/>
            </a:pPr>
            <a:r>
              <a:rPr lang="en-IE" sz="2200" dirty="0">
                <a:solidFill>
                  <a:srgbClr val="002060"/>
                </a:solidFill>
                <a:latin typeface="Arial Black" panose="020B0A04020102020204" pitchFamily="34" charset="0"/>
              </a:rPr>
              <a:t>Consist of organisations that are a recognised part of Member States’ social partnership structures</a:t>
            </a:r>
          </a:p>
          <a:p>
            <a:pPr lvl="1">
              <a:buClr>
                <a:srgbClr val="FF0000"/>
              </a:buClr>
              <a:buSzPct val="90000"/>
              <a:buFont typeface="Courier New" panose="02070309020205020404" pitchFamily="49" charset="0"/>
              <a:buChar char="o"/>
            </a:pPr>
            <a:r>
              <a:rPr lang="en-IE" sz="2200" dirty="0">
                <a:solidFill>
                  <a:srgbClr val="002060"/>
                </a:solidFill>
                <a:latin typeface="Arial Black" panose="020B0A04020102020204" pitchFamily="34" charset="0"/>
              </a:rPr>
              <a:t>Have the capacity to negotiate agreements</a:t>
            </a:r>
          </a:p>
          <a:p>
            <a:pPr lvl="1">
              <a:buClr>
                <a:srgbClr val="FF0000"/>
              </a:buClr>
              <a:buSzPct val="90000"/>
              <a:buFont typeface="Courier New" panose="02070309020205020404" pitchFamily="49" charset="0"/>
              <a:buChar char="o"/>
            </a:pPr>
            <a:r>
              <a:rPr lang="en-IE" sz="2200" dirty="0">
                <a:solidFill>
                  <a:srgbClr val="002060"/>
                </a:solidFill>
                <a:latin typeface="Arial Black" panose="020B0A04020102020204" pitchFamily="34" charset="0"/>
              </a:rPr>
              <a:t>Have adequate structures to ensure their effective participation in the work of the relevant SSDC</a:t>
            </a:r>
          </a:p>
          <a:p>
            <a:pPr lvl="1">
              <a:buClr>
                <a:srgbClr val="FF0000"/>
              </a:buClr>
              <a:buSzPct val="90000"/>
              <a:buFont typeface="Courier New" panose="02070309020205020404" pitchFamily="49" charset="0"/>
              <a:buChar char="o"/>
            </a:pPr>
            <a:r>
              <a:rPr lang="en-IE" sz="2200" dirty="0">
                <a:solidFill>
                  <a:srgbClr val="002060"/>
                </a:solidFill>
                <a:latin typeface="Arial Black" panose="020B0A04020102020204" pitchFamily="34" charset="0"/>
              </a:rPr>
              <a:t>Discuss issues related to the specific sector</a:t>
            </a:r>
          </a:p>
          <a:p>
            <a:pPr lvl="1">
              <a:buClr>
                <a:srgbClr val="FF0000"/>
              </a:buClr>
              <a:buSzPct val="90000"/>
              <a:buFont typeface="Courier New" panose="02070309020205020404" pitchFamily="49" charset="0"/>
              <a:buChar char="o"/>
            </a:pPr>
            <a:r>
              <a:rPr lang="en-IE" sz="2200" dirty="0">
                <a:solidFill>
                  <a:srgbClr val="002060"/>
                </a:solidFill>
                <a:latin typeface="Arial Black" panose="020B0A04020102020204" pitchFamily="34" charset="0"/>
              </a:rPr>
              <a:t>Maximum membership – 66: equal numbers from national trade union and employer organisations</a:t>
            </a:r>
          </a:p>
          <a:p>
            <a:pPr marL="0" indent="0">
              <a:buClr>
                <a:srgbClr val="FF0000"/>
              </a:buClr>
              <a:buSzPct val="90000"/>
              <a:buNone/>
            </a:pPr>
            <a:r>
              <a:rPr lang="en-IE" sz="2400" dirty="0">
                <a:solidFill>
                  <a:srgbClr val="002060"/>
                </a:solidFill>
                <a:latin typeface="Arial Black" panose="020B0A04020102020204" pitchFamily="34" charset="0"/>
              </a:rPr>
              <a:t> </a:t>
            </a:r>
          </a:p>
          <a:p>
            <a:pPr>
              <a:buClr>
                <a:srgbClr val="C00000"/>
              </a:buClr>
              <a:buSzPct val="90000"/>
              <a:buFont typeface="Wingdings" panose="05000000000000000000" pitchFamily="2" charset="2"/>
              <a:buChar char="q"/>
            </a:pPr>
            <a:endParaRPr lang="en-IE" dirty="0"/>
          </a:p>
          <a:p>
            <a:pPr>
              <a:buClr>
                <a:srgbClr val="C00000"/>
              </a:buClr>
              <a:buSzPct val="90000"/>
              <a:buFont typeface="Wingdings" panose="05000000000000000000" pitchFamily="2" charset="2"/>
              <a:buChar char="q"/>
            </a:pPr>
            <a:endParaRPr lang="en-IE" dirty="0"/>
          </a:p>
        </p:txBody>
      </p:sp>
      <p:sp>
        <p:nvSpPr>
          <p:cNvPr id="4" name="Footer Placeholder 3">
            <a:extLst>
              <a:ext uri="{FF2B5EF4-FFF2-40B4-BE49-F238E27FC236}">
                <a16:creationId xmlns:a16="http://schemas.microsoft.com/office/drawing/2014/main" id="{7F68E41B-FEC3-4910-9481-24C0FA04B388}"/>
              </a:ext>
            </a:extLst>
          </p:cNvPr>
          <p:cNvSpPr>
            <a:spLocks noGrp="1"/>
          </p:cNvSpPr>
          <p:nvPr>
            <p:ph type="ftr" sz="quarter" idx="11"/>
          </p:nvPr>
        </p:nvSpPr>
        <p:spPr/>
        <p:txBody>
          <a:bodyPr/>
          <a:lstStyle/>
          <a:p>
            <a:r>
              <a:rPr lang="en-IE" altLang="en-US"/>
              <a:t>DIRECT project - Bulgarian National Seminar 6 June 2018</a:t>
            </a:r>
            <a:endParaRPr lang="en-US" altLang="en-US" dirty="0"/>
          </a:p>
        </p:txBody>
      </p:sp>
      <p:sp>
        <p:nvSpPr>
          <p:cNvPr id="5" name="Slide Number Placeholder 4">
            <a:extLst>
              <a:ext uri="{FF2B5EF4-FFF2-40B4-BE49-F238E27FC236}">
                <a16:creationId xmlns:a16="http://schemas.microsoft.com/office/drawing/2014/main" id="{B534326B-1881-49E1-8B3A-357F8B4F3B01}"/>
              </a:ext>
            </a:extLst>
          </p:cNvPr>
          <p:cNvSpPr>
            <a:spLocks noGrp="1"/>
          </p:cNvSpPr>
          <p:nvPr>
            <p:ph type="sldNum" sz="quarter" idx="12"/>
          </p:nvPr>
        </p:nvSpPr>
        <p:spPr/>
        <p:txBody>
          <a:bodyPr/>
          <a:lstStyle/>
          <a:p>
            <a:fld id="{53269FDC-5A3F-4E41-8E7C-B2DB164B54B7}" type="slidenum">
              <a:rPr lang="en-US" altLang="en-US" smtClean="0"/>
              <a:pPr/>
              <a:t>9</a:t>
            </a:fld>
            <a:endParaRPr lang="en-US" altLang="en-US" dirty="0"/>
          </a:p>
        </p:txBody>
      </p:sp>
    </p:spTree>
    <p:extLst>
      <p:ext uri="{BB962C8B-B14F-4D97-AF65-F5344CB8AC3E}">
        <p14:creationId xmlns:p14="http://schemas.microsoft.com/office/powerpoint/2010/main" val="1317460572"/>
      </p:ext>
    </p:extLst>
  </p:cSld>
  <p:clrMapOvr>
    <a:masterClrMapping/>
  </p:clrMapOvr>
  <p:transition spd="slow">
    <p:checker/>
  </p:transition>
</p:sld>
</file>

<file path=ppt/theme/theme1.xml><?xml version="1.0" encoding="utf-8"?>
<a:theme xmlns:a="http://schemas.openxmlformats.org/drawingml/2006/main" name="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urop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Europ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Default Theme">
  <a:themeElements>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fontScheme name="Europ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urope 1">
        <a:dk1>
          <a:srgbClr val="000000"/>
        </a:dk1>
        <a:lt1>
          <a:srgbClr val="ABBBD2"/>
        </a:lt1>
        <a:dk2>
          <a:srgbClr val="360096"/>
        </a:dk2>
        <a:lt2>
          <a:srgbClr val="000000"/>
        </a:lt2>
        <a:accent1>
          <a:srgbClr val="75A2FF"/>
        </a:accent1>
        <a:accent2>
          <a:srgbClr val="360096"/>
        </a:accent2>
        <a:accent3>
          <a:srgbClr val="D2DAE5"/>
        </a:accent3>
        <a:accent4>
          <a:srgbClr val="000000"/>
        </a:accent4>
        <a:accent5>
          <a:srgbClr val="BDCEFF"/>
        </a:accent5>
        <a:accent6>
          <a:srgbClr val="300087"/>
        </a:accent6>
        <a:hlink>
          <a:srgbClr val="B891FF"/>
        </a:hlink>
        <a:folHlink>
          <a:srgbClr val="12003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3586</Words>
  <Application>Microsoft Office PowerPoint</Application>
  <PresentationFormat>Widescreen</PresentationFormat>
  <Paragraphs>623</Paragraphs>
  <Slides>65</Slides>
  <Notes>4</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65</vt:i4>
      </vt:variant>
    </vt:vector>
  </HeadingPairs>
  <TitlesOfParts>
    <vt:vector size="81" baseType="lpstr">
      <vt:lpstr>ＭＳ Ｐゴシック</vt:lpstr>
      <vt:lpstr>ＭＳ Ｐゴシック</vt:lpstr>
      <vt:lpstr>Arial</vt:lpstr>
      <vt:lpstr>Arial Black</vt:lpstr>
      <vt:lpstr>Calibri</vt:lpstr>
      <vt:lpstr>Courier New</vt:lpstr>
      <vt:lpstr>Times New Roman</vt:lpstr>
      <vt:lpstr>Wingdings</vt:lpstr>
      <vt:lpstr>Default Theme</vt:lpstr>
      <vt:lpstr>1_Default Theme</vt:lpstr>
      <vt:lpstr>Europe</vt:lpstr>
      <vt:lpstr>2_Default Theme</vt:lpstr>
      <vt:lpstr>3_Default Theme</vt:lpstr>
      <vt:lpstr>4_Default Theme</vt:lpstr>
      <vt:lpstr>1_Europe</vt:lpstr>
      <vt:lpstr>5_Default Theme</vt:lpstr>
      <vt:lpstr>DIRECT Project  Bulgarian National Seminar</vt:lpstr>
      <vt:lpstr>Agenda </vt:lpstr>
      <vt:lpstr>WORKPLACE INVOLVEMENT</vt:lpstr>
      <vt:lpstr>WORKPLACE INVOLVEMENT</vt:lpstr>
      <vt:lpstr>WORKPLACE INVOLVEMENT</vt:lpstr>
      <vt:lpstr>WORKPLACE INVOLVEMENT</vt:lpstr>
      <vt:lpstr>WORKPLACE INVOLVEMENT</vt:lpstr>
      <vt:lpstr>WORKPLACE INVOLVEMENT</vt:lpstr>
      <vt:lpstr>SECTORAL SOCIAL DIALOGUE COMMITTEES</vt:lpstr>
      <vt:lpstr>44 SECTORAL SOCIAL DIALOGUE COMMITTEES</vt:lpstr>
      <vt:lpstr>SSDCs Agreements</vt:lpstr>
      <vt:lpstr>SSDCs Agreements</vt:lpstr>
      <vt:lpstr>PowerPoint Presentation</vt:lpstr>
      <vt:lpstr>Direct Participation - </vt:lpstr>
      <vt:lpstr>Employee direct Participation in Organisational Change – EPOC Project</vt:lpstr>
      <vt:lpstr>EPOC Definition</vt:lpstr>
      <vt:lpstr>Forms of Direct Participation - Individual</vt:lpstr>
      <vt:lpstr>Forms of Direct Participation - Group</vt:lpstr>
      <vt:lpstr>EPOC Project - METHODOLOGY</vt:lpstr>
      <vt:lpstr>TOPICS FOR DP</vt:lpstr>
      <vt:lpstr>SOME KEY FINDINGS</vt:lpstr>
      <vt:lpstr>SOME KEY FINDINGS</vt:lpstr>
      <vt:lpstr>SOME KEY FINDINGS</vt:lpstr>
      <vt:lpstr>SOME KEY FINDINGS</vt:lpstr>
      <vt:lpstr>SOME KEY FINDINGS</vt:lpstr>
      <vt:lpstr>SOME KEY FINDINGS</vt:lpstr>
      <vt:lpstr>EFFECTS OF DP</vt:lpstr>
      <vt:lpstr>Employee direct Participation Organisational Change (EPOC)</vt:lpstr>
      <vt:lpstr>Employee direct Participation Organisational Change (EPOC)</vt:lpstr>
      <vt:lpstr>European Workplace Innovation Network (EUWIN)</vt:lpstr>
      <vt:lpstr>European Workplace Innovation Network (EUWIN)</vt:lpstr>
      <vt:lpstr>PowerPoint Presentation</vt:lpstr>
      <vt:lpstr>PowerPoint Presentation</vt:lpstr>
      <vt:lpstr>PowerPoint Presentation</vt:lpstr>
      <vt:lpstr>PowerPoint Presentation</vt:lpstr>
      <vt:lpstr>PowerPoint Presentation</vt:lpstr>
      <vt:lpstr>DIRECT PROJECT 2017-2018</vt:lpstr>
      <vt:lpstr>DIRECT PROJECT - CYPRUS</vt:lpstr>
      <vt:lpstr>DIRECT PROJECT - IRELAND</vt:lpstr>
      <vt:lpstr>DIRECT PROJECT - IRELAND</vt:lpstr>
      <vt:lpstr>DIRECT PROJECT - ITALY</vt:lpstr>
      <vt:lpstr>DIRECT PROJECT - ITALY</vt:lpstr>
      <vt:lpstr>DIRECT PROJECT - ITALY</vt:lpstr>
      <vt:lpstr>DIRECT PROJECT - ITALY</vt:lpstr>
      <vt:lpstr>DIRECT PROJECT - POLAND</vt:lpstr>
      <vt:lpstr>DIRECT PROJECT - POLAND</vt:lpstr>
      <vt:lpstr>DIRECT PROJECT - POLAND</vt:lpstr>
      <vt:lpstr>DIRECT PROJECT - UK</vt:lpstr>
      <vt:lpstr>DIRECT PROJECT - UK</vt:lpstr>
      <vt:lpstr>DIRECT PROJECT - UK</vt:lpstr>
      <vt:lpstr>PowerPoint Presentation</vt:lpstr>
      <vt:lpstr>PowerPoint Presentation</vt:lpstr>
      <vt:lpstr>DEMOCRACY AT WORK</vt:lpstr>
      <vt:lpstr>Implementing the Athens Mandate</vt:lpstr>
      <vt:lpstr>Setting Standards for European Workers’ Participation</vt:lpstr>
      <vt:lpstr>Setting Standards for European Workers’ Participation </vt:lpstr>
      <vt:lpstr>Setting Standards for European Workers’ Participation</vt:lpstr>
      <vt:lpstr> ETUC EXECUTIVE COMMITTEE RESOLUTION (Oct 2014) </vt:lpstr>
      <vt:lpstr>RECENT DEVELOPMENTS</vt:lpstr>
      <vt:lpstr>Strategy for more Democracy at Work</vt:lpstr>
      <vt:lpstr>Strategy for more Democracy at Work</vt:lpstr>
      <vt:lpstr>Strategy for more Democracy at Work</vt:lpstr>
      <vt:lpstr>Strategy for more Democracy at Work</vt:lpstr>
      <vt:lpstr>USEFUL WEBSITES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Project  Bulgarian National Seminar</dc:title>
  <dc:creator>Kevin P O'Kelly</dc:creator>
  <cp:lastModifiedBy>Kevin P O'Kelly</cp:lastModifiedBy>
  <cp:revision>63</cp:revision>
  <dcterms:created xsi:type="dcterms:W3CDTF">2018-05-14T14:33:28Z</dcterms:created>
  <dcterms:modified xsi:type="dcterms:W3CDTF">2018-05-18T11:44:16Z</dcterms:modified>
</cp:coreProperties>
</file>