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57" r:id="rId2"/>
    <p:sldId id="306" r:id="rId3"/>
    <p:sldId id="328" r:id="rId4"/>
    <p:sldId id="330" r:id="rId5"/>
    <p:sldId id="307" r:id="rId6"/>
    <p:sldId id="344" r:id="rId7"/>
    <p:sldId id="311" r:id="rId8"/>
    <p:sldId id="343" r:id="rId9"/>
    <p:sldId id="317" r:id="rId10"/>
    <p:sldId id="318" r:id="rId11"/>
    <p:sldId id="325" r:id="rId12"/>
    <p:sldId id="319" r:id="rId13"/>
    <p:sldId id="332" r:id="rId14"/>
    <p:sldId id="333" r:id="rId15"/>
    <p:sldId id="336" r:id="rId16"/>
    <p:sldId id="342" r:id="rId17"/>
    <p:sldId id="335" r:id="rId18"/>
    <p:sldId id="338" r:id="rId19"/>
    <p:sldId id="339" r:id="rId20"/>
    <p:sldId id="341" r:id="rId21"/>
    <p:sldId id="324" r:id="rId22"/>
    <p:sldId id="270" r:id="rId23"/>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5120"/>
    <a:srgbClr val="424A4F"/>
    <a:srgbClr val="D75020"/>
    <a:srgbClr val="FFFFFE"/>
    <a:srgbClr val="171D2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676" autoAdjust="0"/>
  </p:normalViewPr>
  <p:slideViewPr>
    <p:cSldViewPr snapToGrid="0" snapToObjects="1" showGuides="1">
      <p:cViewPr varScale="1">
        <p:scale>
          <a:sx n="103" d="100"/>
          <a:sy n="103" d="100"/>
        </p:scale>
        <p:origin x="18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65" d="100"/>
          <a:sy n="165" d="100"/>
        </p:scale>
        <p:origin x="-138" y="-265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415821" cy="877416"/>
          </a:xfrm>
          <a:prstGeom prst="rect">
            <a:avLst/>
          </a:prstGeom>
        </p:spPr>
        <p:txBody>
          <a:bodyPr vert="horz" lIns="91440" tIns="45720" rIns="91440" bIns="45720" rtlCol="0"/>
          <a:lstStyle>
            <a:lvl1pPr algn="l">
              <a:defRPr sz="1200"/>
            </a:lvl1pPr>
          </a:lstStyle>
          <a:p>
            <a:endParaRPr lang="en-GB"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80FA731-96C6-1C4F-A61E-653465578A10}" type="slidenum">
              <a:rPr lang="en-GB" smtClean="0"/>
              <a:t>‹#›</a:t>
            </a:fld>
            <a:endParaRPr lang="en-GB" dirty="0"/>
          </a:p>
        </p:txBody>
      </p:sp>
      <p:sp>
        <p:nvSpPr>
          <p:cNvPr id="8" name="Date Placeholder 2"/>
          <p:cNvSpPr>
            <a:spLocks noGrp="1"/>
          </p:cNvSpPr>
          <p:nvPr>
            <p:ph type="dt" sz="quarter" idx="1"/>
          </p:nvPr>
        </p:nvSpPr>
        <p:spPr>
          <a:xfrm>
            <a:off x="5689328" y="0"/>
            <a:ext cx="1108347" cy="496332"/>
          </a:xfrm>
          <a:prstGeom prst="rect">
            <a:avLst/>
          </a:prstGeom>
        </p:spPr>
        <p:txBody>
          <a:bodyPr vert="horz" lIns="91440" tIns="45720" rIns="91440" bIns="45720" rtlCol="0"/>
          <a:lstStyle>
            <a:lvl1pPr algn="r">
              <a:defRPr sz="1200"/>
            </a:lvl1pPr>
          </a:lstStyle>
          <a:p>
            <a:fld id="{F26FE862-AA2E-A649-A23D-0AE53E0EBE06}" type="datetimeFigureOut">
              <a:rPr lang="en-US" smtClean="0"/>
              <a:t>11/9/2018</a:t>
            </a:fld>
            <a:endParaRPr lang="en-GB" dirty="0"/>
          </a:p>
        </p:txBody>
      </p:sp>
    </p:spTree>
    <p:extLst>
      <p:ext uri="{BB962C8B-B14F-4D97-AF65-F5344CB8AC3E}">
        <p14:creationId xmlns:p14="http://schemas.microsoft.com/office/powerpoint/2010/main" val="29412988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0" y="9415824"/>
            <a:ext cx="6797675" cy="496332"/>
          </a:xfrm>
          <a:prstGeom prst="rect">
            <a:avLst/>
          </a:prstGeom>
        </p:spPr>
        <p:txBody>
          <a:bodyPr vert="horz" lIns="91440" tIns="45720" rIns="91440" bIns="45720" rtlCol="0" anchor="b"/>
          <a:lstStyle>
            <a:lvl1pPr algn="ctr">
              <a:defRPr sz="1200"/>
            </a:lvl1pPr>
          </a:lstStyle>
          <a:p>
            <a:fld id="{D080ACEF-038B-C84F-B8C5-91258E241761}" type="slidenum">
              <a:rPr lang="en-GB" smtClean="0"/>
              <a:pPr/>
              <a:t>‹#›</a:t>
            </a:fld>
            <a:endParaRPr lang="en-GB" dirty="0"/>
          </a:p>
        </p:txBody>
      </p:sp>
      <p:sp>
        <p:nvSpPr>
          <p:cNvPr id="9" name="Date Placeholder 2"/>
          <p:cNvSpPr>
            <a:spLocks noGrp="1"/>
          </p:cNvSpPr>
          <p:nvPr>
            <p:ph type="dt" sz="quarter" idx="1"/>
          </p:nvPr>
        </p:nvSpPr>
        <p:spPr>
          <a:xfrm>
            <a:off x="5664729" y="0"/>
            <a:ext cx="1148936" cy="496332"/>
          </a:xfrm>
          <a:prstGeom prst="rect">
            <a:avLst/>
          </a:prstGeom>
        </p:spPr>
        <p:txBody>
          <a:bodyPr vert="horz" lIns="91440" tIns="45720" rIns="91440" bIns="45720" rtlCol="0"/>
          <a:lstStyle>
            <a:lvl1pPr algn="r">
              <a:defRPr sz="1200"/>
            </a:lvl1pPr>
          </a:lstStyle>
          <a:p>
            <a:fld id="{F26FE862-AA2E-A649-A23D-0AE53E0EBE06}" type="datetimeFigureOut">
              <a:rPr lang="en-US" smtClean="0"/>
              <a:t>11/9/2018</a:t>
            </a:fld>
            <a:endParaRPr lang="en-GB" dirty="0"/>
          </a:p>
        </p:txBody>
      </p:sp>
      <p:pic>
        <p:nvPicPr>
          <p:cNvPr id="8" name="Picture 7" descr="RHUL_Master_logo_RGB.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800" y="8733713"/>
            <a:ext cx="1388710" cy="763161"/>
          </a:xfrm>
          <a:prstGeom prst="rect">
            <a:avLst/>
          </a:prstGeom>
        </p:spPr>
      </p:pic>
    </p:spTree>
    <p:extLst>
      <p:ext uri="{BB962C8B-B14F-4D97-AF65-F5344CB8AC3E}">
        <p14:creationId xmlns:p14="http://schemas.microsoft.com/office/powerpoint/2010/main" val="38159833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over slide 1">
    <p:bg>
      <p:bgPr>
        <a:solidFill>
          <a:srgbClr val="424A4F"/>
        </a:solidFill>
        <a:effectLst/>
      </p:bgPr>
    </p:bg>
    <p:spTree>
      <p:nvGrpSpPr>
        <p:cNvPr id="1" name=""/>
        <p:cNvGrpSpPr/>
        <p:nvPr/>
      </p:nvGrpSpPr>
      <p:grpSpPr>
        <a:xfrm>
          <a:off x="0" y="0"/>
          <a:ext cx="0" cy="0"/>
          <a:chOff x="0" y="0"/>
          <a:chExt cx="0" cy="0"/>
        </a:xfrm>
      </p:grpSpPr>
      <p:sp>
        <p:nvSpPr>
          <p:cNvPr id="9" name="Rectangle 8"/>
          <p:cNvSpPr/>
          <p:nvPr userDrawn="1"/>
        </p:nvSpPr>
        <p:spPr>
          <a:xfrm>
            <a:off x="0" y="4466534"/>
            <a:ext cx="9143999" cy="1198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Title 1"/>
          <p:cNvSpPr>
            <a:spLocks noGrp="1"/>
          </p:cNvSpPr>
          <p:nvPr>
            <p:ph type="ctrTitle"/>
          </p:nvPr>
        </p:nvSpPr>
        <p:spPr>
          <a:xfrm>
            <a:off x="470453" y="1986858"/>
            <a:ext cx="6663634" cy="1502881"/>
          </a:xfrm>
        </p:spPr>
        <p:txBody>
          <a:bodyPr anchor="t" anchorCtr="0">
            <a:noAutofit/>
          </a:bodyPr>
          <a:lstStyle>
            <a:lvl1pPr>
              <a:defRPr sz="4500">
                <a:solidFill>
                  <a:schemeClr val="accent1"/>
                </a:solidFill>
              </a:defRPr>
            </a:lvl1pPr>
          </a:lstStyle>
          <a:p>
            <a:r>
              <a:rPr lang="en-GB" dirty="0"/>
              <a:t>Click to edit Master title style</a:t>
            </a:r>
          </a:p>
        </p:txBody>
      </p:sp>
      <p:sp>
        <p:nvSpPr>
          <p:cNvPr id="3" name="Subtitle 2"/>
          <p:cNvSpPr>
            <a:spLocks noGrp="1"/>
          </p:cNvSpPr>
          <p:nvPr>
            <p:ph type="subTitle" idx="1"/>
          </p:nvPr>
        </p:nvSpPr>
        <p:spPr>
          <a:xfrm>
            <a:off x="470453" y="4721654"/>
            <a:ext cx="5487504" cy="778565"/>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p>
        </p:txBody>
      </p:sp>
      <p:pic>
        <p:nvPicPr>
          <p:cNvPr id="4" name="Picture 3" descr="RHUL_Master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57385" y="4467172"/>
            <a:ext cx="2386616" cy="1197524"/>
          </a:xfrm>
          <a:prstGeom prst="rect">
            <a:avLst/>
          </a:prstGeom>
        </p:spPr>
      </p:pic>
      <p:pic>
        <p:nvPicPr>
          <p:cNvPr id="7" name="Picture 6" descr="Music_Hall_Diagonal_6_long_lines_white-optimized1.png"/>
          <p:cNvPicPr>
            <a:picLocks noChangeAspect="1"/>
          </p:cNvPicPr>
          <p:nvPr userDrawn="1"/>
        </p:nvPicPr>
        <p:blipFill rotWithShape="1">
          <a:blip r:embed="rId3">
            <a:alphaModFix amt="40000"/>
            <a:extLst>
              <a:ext uri="{28A0092B-C50C-407E-A947-70E740481C1C}">
                <a14:useLocalDpi xmlns:a14="http://schemas.microsoft.com/office/drawing/2010/main" val="0"/>
              </a:ext>
            </a:extLst>
          </a:blip>
          <a:srcRect b="51132"/>
          <a:stretch/>
        </p:blipFill>
        <p:spPr>
          <a:xfrm>
            <a:off x="1" y="4158702"/>
            <a:ext cx="9144000" cy="307832"/>
          </a:xfrm>
          <a:prstGeom prst="rect">
            <a:avLst/>
          </a:prstGeom>
        </p:spPr>
      </p:pic>
      <p:pic>
        <p:nvPicPr>
          <p:cNvPr id="11" name="Picture 10" descr="Music_Hall_Diagonal_6_long_lines_white-optimized1.png"/>
          <p:cNvPicPr>
            <a:picLocks noChangeAspect="1"/>
          </p:cNvPicPr>
          <p:nvPr userDrawn="1"/>
        </p:nvPicPr>
        <p:blipFill rotWithShape="1">
          <a:blip r:embed="rId3">
            <a:alphaModFix amt="40000"/>
            <a:extLst>
              <a:ext uri="{28A0092B-C50C-407E-A947-70E740481C1C}">
                <a14:useLocalDpi xmlns:a14="http://schemas.microsoft.com/office/drawing/2010/main" val="0"/>
              </a:ext>
            </a:extLst>
          </a:blip>
          <a:srcRect b="51132"/>
          <a:stretch/>
        </p:blipFill>
        <p:spPr>
          <a:xfrm>
            <a:off x="1" y="5670454"/>
            <a:ext cx="9144000" cy="307832"/>
          </a:xfrm>
          <a:prstGeom prst="rect">
            <a:avLst/>
          </a:prstGeom>
        </p:spPr>
      </p:pic>
    </p:spTree>
    <p:extLst>
      <p:ext uri="{BB962C8B-B14F-4D97-AF65-F5344CB8AC3E}">
        <p14:creationId xmlns:p14="http://schemas.microsoft.com/office/powerpoint/2010/main" val="1905962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page 2">
    <p:spTree>
      <p:nvGrpSpPr>
        <p:cNvPr id="1" name=""/>
        <p:cNvGrpSpPr/>
        <p:nvPr/>
      </p:nvGrpSpPr>
      <p:grpSpPr>
        <a:xfrm>
          <a:off x="0" y="0"/>
          <a:ext cx="0" cy="0"/>
          <a:chOff x="0" y="0"/>
          <a:chExt cx="0" cy="0"/>
        </a:xfrm>
      </p:grpSpPr>
      <p:sp>
        <p:nvSpPr>
          <p:cNvPr id="6" name="Picture Placeholder 3"/>
          <p:cNvSpPr>
            <a:spLocks noGrp="1"/>
          </p:cNvSpPr>
          <p:nvPr>
            <p:ph type="pic" sz="quarter" idx="10"/>
          </p:nvPr>
        </p:nvSpPr>
        <p:spPr>
          <a:xfrm>
            <a:off x="-1588" y="1365654"/>
            <a:ext cx="9145588" cy="5505174"/>
          </a:xfrm>
          <a:noFill/>
        </p:spPr>
        <p:txBody>
          <a:bodyPr lIns="72000" tIns="72000"/>
          <a:lstStyle/>
          <a:p>
            <a:endParaRPr lang="en-GB" dirty="0"/>
          </a:p>
        </p:txBody>
      </p:sp>
      <p:sp>
        <p:nvSpPr>
          <p:cNvPr id="4" name="TextBox 3"/>
          <p:cNvSpPr txBox="1"/>
          <p:nvPr userDrawn="1"/>
        </p:nvSpPr>
        <p:spPr>
          <a:xfrm>
            <a:off x="76975" y="1090353"/>
            <a:ext cx="184666" cy="369332"/>
          </a:xfrm>
          <a:prstGeom prst="rect">
            <a:avLst/>
          </a:prstGeom>
          <a:noFill/>
        </p:spPr>
        <p:txBody>
          <a:bodyPr wrap="none" rtlCol="0">
            <a:spAutoFit/>
          </a:bodyPr>
          <a:lstStyle/>
          <a:p>
            <a:endParaRPr lang="en-US" dirty="0"/>
          </a:p>
        </p:txBody>
      </p:sp>
      <p:sp>
        <p:nvSpPr>
          <p:cNvPr id="7" name="Slide Number Placeholder 5"/>
          <p:cNvSpPr>
            <a:spLocks noGrp="1"/>
          </p:cNvSpPr>
          <p:nvPr>
            <p:ph type="sldNum" sz="quarter" idx="12"/>
          </p:nvPr>
        </p:nvSpPr>
        <p:spPr>
          <a:xfrm>
            <a:off x="434412" y="6513014"/>
            <a:ext cx="216000" cy="216000"/>
          </a:xfrm>
        </p:spPr>
        <p:txBody>
          <a:bodyPr/>
          <a:lstStyle/>
          <a:p>
            <a:fld id="{6B49BB3D-90E4-C946-BCF9-8FBC622A1A06}" type="slidenum">
              <a:rPr lang="en-GB" smtClean="0"/>
              <a:t>‹#›</a:t>
            </a:fld>
            <a:endParaRPr lang="en-GB" dirty="0"/>
          </a:p>
        </p:txBody>
      </p:sp>
      <p:sp>
        <p:nvSpPr>
          <p:cNvPr id="9" name="Title Placeholder 1"/>
          <p:cNvSpPr>
            <a:spLocks noGrp="1"/>
          </p:cNvSpPr>
          <p:nvPr>
            <p:ph type="title"/>
          </p:nvPr>
        </p:nvSpPr>
        <p:spPr>
          <a:xfrm>
            <a:off x="457200" y="381380"/>
            <a:ext cx="6546059" cy="922130"/>
          </a:xfrm>
          <a:prstGeom prst="rect">
            <a:avLst/>
          </a:prstGeom>
        </p:spPr>
        <p:txBody>
          <a:bodyPr vert="horz" lIns="0" tIns="0" rIns="0" bIns="0" rtlCol="0" anchor="ctr">
            <a:normAutofit/>
          </a:bodyPr>
          <a:lstStyle/>
          <a:p>
            <a:r>
              <a:rPr lang="en-GB" dirty="0"/>
              <a:t>Click to edit Master title style</a:t>
            </a:r>
          </a:p>
        </p:txBody>
      </p:sp>
    </p:spTree>
    <p:extLst>
      <p:ext uri="{BB962C8B-B14F-4D97-AF65-F5344CB8AC3E}">
        <p14:creationId xmlns:p14="http://schemas.microsoft.com/office/powerpoint/2010/main" val="2070553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t page">
    <p:spTree>
      <p:nvGrpSpPr>
        <p:cNvPr id="1" name=""/>
        <p:cNvGrpSpPr/>
        <p:nvPr/>
      </p:nvGrpSpPr>
      <p:grpSpPr>
        <a:xfrm>
          <a:off x="0" y="0"/>
          <a:ext cx="0" cy="0"/>
          <a:chOff x="0" y="0"/>
          <a:chExt cx="0" cy="0"/>
        </a:xfrm>
      </p:grpSpPr>
      <p:sp>
        <p:nvSpPr>
          <p:cNvPr id="5" name="Chart Placeholder 4"/>
          <p:cNvSpPr>
            <a:spLocks noGrp="1"/>
          </p:cNvSpPr>
          <p:nvPr>
            <p:ph type="chart" sz="quarter" idx="11" hasCustomPrompt="1"/>
          </p:nvPr>
        </p:nvSpPr>
        <p:spPr>
          <a:xfrm>
            <a:off x="457200" y="1555750"/>
            <a:ext cx="8229600" cy="4476750"/>
          </a:xfrm>
        </p:spPr>
        <p:txBody>
          <a:bodyPr lIns="72000" tIns="72000"/>
          <a:lstStyle>
            <a:lvl1pPr>
              <a:defRPr sz="1800"/>
            </a:lvl1pPr>
          </a:lstStyle>
          <a:p>
            <a:r>
              <a:rPr lang="en-GB" sz="2600" b="0" i="0" dirty="0">
                <a:solidFill>
                  <a:srgbClr val="000000"/>
                </a:solidFill>
                <a:latin typeface="Lucida Grande"/>
                <a:ea typeface="Lucida Grande"/>
                <a:cs typeface="Lucida Grande"/>
              </a:rPr>
              <a:t>Chart/graph</a:t>
            </a:r>
            <a:endParaRPr lang="en-GB" dirty="0"/>
          </a:p>
        </p:txBody>
      </p:sp>
      <p:sp>
        <p:nvSpPr>
          <p:cNvPr id="7" name="Slide Number Placeholder 2"/>
          <p:cNvSpPr txBox="1">
            <a:spLocks/>
          </p:cNvSpPr>
          <p:nvPr userDrawn="1"/>
        </p:nvSpPr>
        <p:spPr>
          <a:xfrm>
            <a:off x="434412" y="6513014"/>
            <a:ext cx="216000" cy="216000"/>
          </a:xfrm>
          <a:prstGeom prst="rect">
            <a:avLst/>
          </a:prstGeom>
          <a:solidFill>
            <a:schemeClr val="accent1"/>
          </a:solidFill>
        </p:spPr>
        <p:txBody>
          <a:bodyPr vert="horz" lIns="0" tIns="0" rIns="0" bIns="0" rtlCol="0" anchor="ctr" anchorCtr="0"/>
          <a:lstStyle>
            <a:defPPr>
              <a:defRPr lang="en-US"/>
            </a:defPPr>
            <a:lvl1pPr marL="0" algn="ctr" defTabSz="457200" rtl="0" eaLnBrk="1" latinLnBrk="0" hangingPunct="1">
              <a:defRPr sz="1000" kern="1200" normalizeH="1">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B49BB3D-90E4-C946-BCF9-8FBC622A1A06}" type="slidenum">
              <a:rPr lang="en-GB" sz="800" smtClean="0"/>
              <a:pPr/>
              <a:t>‹#›</a:t>
            </a:fld>
            <a:endParaRPr lang="en-GB" sz="800" dirty="0"/>
          </a:p>
        </p:txBody>
      </p:sp>
      <p:sp>
        <p:nvSpPr>
          <p:cNvPr id="8" name="Title Placeholder 1"/>
          <p:cNvSpPr>
            <a:spLocks noGrp="1"/>
          </p:cNvSpPr>
          <p:nvPr>
            <p:ph type="title"/>
          </p:nvPr>
        </p:nvSpPr>
        <p:spPr>
          <a:xfrm>
            <a:off x="457200" y="381380"/>
            <a:ext cx="6546059" cy="922130"/>
          </a:xfrm>
          <a:prstGeom prst="rect">
            <a:avLst/>
          </a:prstGeom>
        </p:spPr>
        <p:txBody>
          <a:bodyPr vert="horz" lIns="0" tIns="0" rIns="0" bIns="0" rtlCol="0" anchor="ctr">
            <a:normAutofit/>
          </a:bodyPr>
          <a:lstStyle/>
          <a:p>
            <a:r>
              <a:rPr lang="en-GB" dirty="0"/>
              <a:t>Click to edit Master title style</a:t>
            </a:r>
          </a:p>
        </p:txBody>
      </p:sp>
    </p:spTree>
    <p:extLst>
      <p:ext uri="{BB962C8B-B14F-4D97-AF65-F5344CB8AC3E}">
        <p14:creationId xmlns:p14="http://schemas.microsoft.com/office/powerpoint/2010/main" val="2586051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page cascading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Slide Number Placeholder 2"/>
          <p:cNvSpPr>
            <a:spLocks noGrp="1"/>
          </p:cNvSpPr>
          <p:nvPr>
            <p:ph type="sldNum" sz="quarter" idx="10"/>
          </p:nvPr>
        </p:nvSpPr>
        <p:spPr/>
        <p:txBody>
          <a:bodyPr/>
          <a:lstStyle>
            <a:lvl1pPr>
              <a:defRPr sz="800"/>
            </a:lvl1pPr>
          </a:lstStyle>
          <a:p>
            <a:fld id="{6B49BB3D-90E4-C946-BCF9-8FBC622A1A06}" type="slidenum">
              <a:rPr lang="en-GB" smtClean="0"/>
              <a:pPr/>
              <a:t>‹#›</a:t>
            </a:fld>
            <a:endParaRPr lang="en-GB" dirty="0"/>
          </a:p>
        </p:txBody>
      </p:sp>
      <p:sp>
        <p:nvSpPr>
          <p:cNvPr id="5" name="Content Placeholder 2"/>
          <p:cNvSpPr>
            <a:spLocks noGrp="1"/>
          </p:cNvSpPr>
          <p:nvPr>
            <p:ph idx="1" hasCustomPrompt="1"/>
          </p:nvPr>
        </p:nvSpPr>
        <p:spPr>
          <a:xfrm>
            <a:off x="457200" y="1629552"/>
            <a:ext cx="8229600" cy="4363278"/>
          </a:xfrm>
        </p:spPr>
        <p:txBody>
          <a:bodyPr/>
          <a:lstStyle>
            <a:lvl1pPr marL="266400" indent="-266400">
              <a:buFont typeface="Arial"/>
              <a:buChar char="•"/>
              <a:defRPr sz="2800"/>
            </a:lvl1pPr>
            <a:lvl2pPr marL="561600" indent="-248400">
              <a:buClr>
                <a:srgbClr val="DA5120"/>
              </a:buClr>
              <a:buFont typeface="Lucida Grande"/>
              <a:buChar char="-"/>
              <a:defRPr sz="2400"/>
            </a:lvl2pPr>
            <a:lvl3pPr marL="813600" indent="-234000">
              <a:buClr>
                <a:srgbClr val="171D23"/>
              </a:buClr>
              <a:buFont typeface="Wingdings" charset="2"/>
              <a:buChar char="§"/>
              <a:defRPr sz="2000"/>
            </a:lvl3pPr>
          </a:lstStyle>
          <a:p>
            <a:pPr lvl="0"/>
            <a:r>
              <a:rPr lang="en-US" dirty="0" smtClean="0"/>
              <a:t>Click to edit Master text styles </a:t>
            </a:r>
          </a:p>
          <a:p>
            <a:pPr lvl="1"/>
            <a:r>
              <a:rPr lang="en-US" dirty="0" smtClean="0"/>
              <a:t>Second level </a:t>
            </a:r>
          </a:p>
          <a:p>
            <a:pPr lvl="2"/>
            <a:r>
              <a:rPr lang="en-US" dirty="0" smtClean="0"/>
              <a:t>Third level</a:t>
            </a:r>
          </a:p>
        </p:txBody>
      </p:sp>
    </p:spTree>
    <p:extLst>
      <p:ext uri="{BB962C8B-B14F-4D97-AF65-F5344CB8AC3E}">
        <p14:creationId xmlns:p14="http://schemas.microsoft.com/office/powerpoint/2010/main" val="1724688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page number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GB" dirty="0"/>
          </a:p>
        </p:txBody>
      </p:sp>
      <p:sp>
        <p:nvSpPr>
          <p:cNvPr id="4" name="Content Placeholder 2"/>
          <p:cNvSpPr>
            <a:spLocks noGrp="1"/>
          </p:cNvSpPr>
          <p:nvPr>
            <p:ph idx="11"/>
          </p:nvPr>
        </p:nvSpPr>
        <p:spPr>
          <a:xfrm>
            <a:off x="463071" y="1557210"/>
            <a:ext cx="8229600" cy="4525963"/>
          </a:xfrm>
        </p:spPr>
        <p:txBody>
          <a:bodyPr/>
          <a:lstStyle>
            <a:lvl1pPr marL="288000" indent="-324000">
              <a:buFont typeface="+mj-lt"/>
              <a:buAutoNum type="arabicPeriod"/>
              <a:defRPr sz="2800">
                <a:latin typeface="Corbel"/>
                <a:cs typeface="Corbel"/>
              </a:defRPr>
            </a:lvl1pPr>
            <a:lvl2pPr marL="648000" indent="-288000" algn="l">
              <a:buClr>
                <a:srgbClr val="FF6600"/>
              </a:buClr>
              <a:buFont typeface="+mj-lt"/>
              <a:buAutoNum type="romanLcPeriod"/>
              <a:defRPr sz="2400" baseline="0">
                <a:latin typeface="Corbel"/>
                <a:cs typeface="Corbel"/>
              </a:defRPr>
            </a:lvl2pPr>
            <a:lvl3pPr marL="579600" indent="0">
              <a:buFont typeface="Arial"/>
              <a:buNone/>
              <a:defRPr sz="2000">
                <a:latin typeface="Corbel"/>
                <a:cs typeface="Corbel"/>
              </a:defRPr>
            </a:lvl3pPr>
          </a:lstStyle>
          <a:p>
            <a:pPr lvl="0"/>
            <a:r>
              <a:rPr lang="en-US" dirty="0"/>
              <a:t>Click to edit Master text </a:t>
            </a:r>
          </a:p>
          <a:p>
            <a:pPr lvl="1"/>
            <a:r>
              <a:rPr lang="en-US" dirty="0"/>
              <a:t>Second </a:t>
            </a:r>
            <a:r>
              <a:rPr lang="en-US" dirty="0" smtClean="0"/>
              <a:t>level</a:t>
            </a:r>
            <a:r>
              <a:rPr lang="en-US" dirty="0"/>
              <a:t>	</a:t>
            </a:r>
            <a:endParaRPr lang="en-US" dirty="0" smtClean="0"/>
          </a:p>
          <a:p>
            <a:pPr lvl="1"/>
            <a:r>
              <a:rPr lang="en-US" dirty="0" smtClean="0"/>
              <a:t>Third level</a:t>
            </a:r>
          </a:p>
        </p:txBody>
      </p:sp>
      <p:sp>
        <p:nvSpPr>
          <p:cNvPr id="7" name="Slide Number Placeholder 2"/>
          <p:cNvSpPr txBox="1">
            <a:spLocks/>
          </p:cNvSpPr>
          <p:nvPr userDrawn="1"/>
        </p:nvSpPr>
        <p:spPr>
          <a:xfrm>
            <a:off x="434412" y="6513014"/>
            <a:ext cx="216000" cy="216000"/>
          </a:xfrm>
          <a:prstGeom prst="rect">
            <a:avLst/>
          </a:prstGeom>
          <a:solidFill>
            <a:schemeClr val="accent1"/>
          </a:solidFill>
        </p:spPr>
        <p:txBody>
          <a:bodyPr vert="horz" lIns="0" tIns="0" rIns="0" bIns="0" rtlCol="0" anchor="ctr" anchorCtr="0"/>
          <a:lstStyle>
            <a:defPPr>
              <a:defRPr lang="en-US"/>
            </a:defPPr>
            <a:lvl1pPr marL="0" algn="ctr" defTabSz="457200" rtl="0" eaLnBrk="1" latinLnBrk="0" hangingPunct="1">
              <a:defRPr sz="1000" kern="1200" normalizeH="1">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B49BB3D-90E4-C946-BCF9-8FBC622A1A06}" type="slidenum">
              <a:rPr lang="en-GB" sz="800" smtClean="0"/>
              <a:pPr/>
              <a:t>‹#›</a:t>
            </a:fld>
            <a:endParaRPr lang="en-GB" sz="800" dirty="0"/>
          </a:p>
        </p:txBody>
      </p:sp>
    </p:spTree>
    <p:extLst>
      <p:ext uri="{BB962C8B-B14F-4D97-AF65-F5344CB8AC3E}">
        <p14:creationId xmlns:p14="http://schemas.microsoft.com/office/powerpoint/2010/main" val="1139730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rgbClr val="424A4F"/>
        </a:solidFill>
        <a:effectLst/>
      </p:bgPr>
    </p:bg>
    <p:spTree>
      <p:nvGrpSpPr>
        <p:cNvPr id="1" name=""/>
        <p:cNvGrpSpPr/>
        <p:nvPr/>
      </p:nvGrpSpPr>
      <p:grpSpPr>
        <a:xfrm>
          <a:off x="0" y="0"/>
          <a:ext cx="0" cy="0"/>
          <a:chOff x="0" y="0"/>
          <a:chExt cx="0" cy="0"/>
        </a:xfrm>
      </p:grpSpPr>
      <p:sp>
        <p:nvSpPr>
          <p:cNvPr id="5" name="Rectangle 4"/>
          <p:cNvSpPr/>
          <p:nvPr userDrawn="1"/>
        </p:nvSpPr>
        <p:spPr>
          <a:xfrm>
            <a:off x="0" y="4466533"/>
            <a:ext cx="9143999" cy="1198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pic>
        <p:nvPicPr>
          <p:cNvPr id="7" name="Picture 6" descr="RHUL_Master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53823" y="4466533"/>
            <a:ext cx="2389161" cy="1198801"/>
          </a:xfrm>
          <a:prstGeom prst="rect">
            <a:avLst/>
          </a:prstGeom>
        </p:spPr>
      </p:pic>
      <p:pic>
        <p:nvPicPr>
          <p:cNvPr id="8" name="Picture 7" descr="Music_Hall_Diagonal_6_long_lines_white-optimized1.png"/>
          <p:cNvPicPr>
            <a:picLocks noChangeAspect="1"/>
          </p:cNvPicPr>
          <p:nvPr userDrawn="1"/>
        </p:nvPicPr>
        <p:blipFill rotWithShape="1">
          <a:blip r:embed="rId3">
            <a:alphaModFix amt="40000"/>
            <a:extLst>
              <a:ext uri="{28A0092B-C50C-407E-A947-70E740481C1C}">
                <a14:useLocalDpi xmlns:a14="http://schemas.microsoft.com/office/drawing/2010/main" val="0"/>
              </a:ext>
            </a:extLst>
          </a:blip>
          <a:srcRect b="51132"/>
          <a:stretch/>
        </p:blipFill>
        <p:spPr>
          <a:xfrm>
            <a:off x="1" y="4158702"/>
            <a:ext cx="9144000" cy="307832"/>
          </a:xfrm>
          <a:prstGeom prst="rect">
            <a:avLst/>
          </a:prstGeom>
        </p:spPr>
      </p:pic>
      <p:pic>
        <p:nvPicPr>
          <p:cNvPr id="9" name="Picture 8" descr="Music_Hall_Diagonal_6_long_lines_white-optimized1.png"/>
          <p:cNvPicPr>
            <a:picLocks noChangeAspect="1"/>
          </p:cNvPicPr>
          <p:nvPr userDrawn="1"/>
        </p:nvPicPr>
        <p:blipFill rotWithShape="1">
          <a:blip r:embed="rId3">
            <a:alphaModFix amt="40000"/>
            <a:extLst>
              <a:ext uri="{28A0092B-C50C-407E-A947-70E740481C1C}">
                <a14:useLocalDpi xmlns:a14="http://schemas.microsoft.com/office/drawing/2010/main" val="0"/>
              </a:ext>
            </a:extLst>
          </a:blip>
          <a:srcRect b="51132"/>
          <a:stretch/>
        </p:blipFill>
        <p:spPr>
          <a:xfrm>
            <a:off x="1" y="5670454"/>
            <a:ext cx="9144000" cy="307832"/>
          </a:xfrm>
          <a:prstGeom prst="rect">
            <a:avLst/>
          </a:prstGeom>
        </p:spPr>
      </p:pic>
    </p:spTree>
    <p:extLst>
      <p:ext uri="{BB962C8B-B14F-4D97-AF65-F5344CB8AC3E}">
        <p14:creationId xmlns:p14="http://schemas.microsoft.com/office/powerpoint/2010/main" val="715393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slide 3">
    <p:bg>
      <p:bgPr>
        <a:solidFill>
          <a:srgbClr val="171D23">
            <a:alpha val="10000"/>
          </a:srgbClr>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794" y="0"/>
            <a:ext cx="9145588" cy="4727046"/>
          </a:xfrm>
          <a:noFill/>
        </p:spPr>
        <p:txBody>
          <a:bodyPr lIns="72000" tIns="72000"/>
          <a:lstStyle/>
          <a:p>
            <a:endParaRPr lang="en-GB" dirty="0"/>
          </a:p>
        </p:txBody>
      </p:sp>
      <p:sp>
        <p:nvSpPr>
          <p:cNvPr id="6" name="Rectangle 5"/>
          <p:cNvSpPr/>
          <p:nvPr userDrawn="1"/>
        </p:nvSpPr>
        <p:spPr>
          <a:xfrm>
            <a:off x="0" y="4470387"/>
            <a:ext cx="9143999" cy="1198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pic>
        <p:nvPicPr>
          <p:cNvPr id="11" name="Picture 10" descr="RHUL_Master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55633" y="4470387"/>
            <a:ext cx="2389161" cy="1198801"/>
          </a:xfrm>
          <a:prstGeom prst="rect">
            <a:avLst/>
          </a:prstGeom>
        </p:spPr>
      </p:pic>
      <p:pic>
        <p:nvPicPr>
          <p:cNvPr id="2" name="Picture 1" descr="Music_Hall_Diagonal_6_long_lines-40%-optimized1.png"/>
          <p:cNvPicPr>
            <a:picLocks noChangeAspect="1"/>
          </p:cNvPicPr>
          <p:nvPr userDrawn="1"/>
        </p:nvPicPr>
        <p:blipFill rotWithShape="1">
          <a:blip r:embed="rId3">
            <a:extLst>
              <a:ext uri="{28A0092B-C50C-407E-A947-70E740481C1C}">
                <a14:useLocalDpi xmlns:a14="http://schemas.microsoft.com/office/drawing/2010/main" val="0"/>
              </a:ext>
            </a:extLst>
          </a:blip>
          <a:srcRect b="48546"/>
          <a:stretch/>
        </p:blipFill>
        <p:spPr>
          <a:xfrm>
            <a:off x="794" y="4152163"/>
            <a:ext cx="9144000" cy="324115"/>
          </a:xfrm>
          <a:prstGeom prst="rect">
            <a:avLst/>
          </a:prstGeom>
        </p:spPr>
      </p:pic>
      <p:pic>
        <p:nvPicPr>
          <p:cNvPr id="9" name="Picture 8" descr="Music_Hall_Diagonal_6_long_lines-40%-optimized1.png"/>
          <p:cNvPicPr>
            <a:picLocks noChangeAspect="1"/>
          </p:cNvPicPr>
          <p:nvPr userDrawn="1"/>
        </p:nvPicPr>
        <p:blipFill rotWithShape="1">
          <a:blip r:embed="rId3">
            <a:extLst>
              <a:ext uri="{28A0092B-C50C-407E-A947-70E740481C1C}">
                <a14:useLocalDpi xmlns:a14="http://schemas.microsoft.com/office/drawing/2010/main" val="0"/>
              </a:ext>
            </a:extLst>
          </a:blip>
          <a:srcRect b="48546"/>
          <a:stretch/>
        </p:blipFill>
        <p:spPr>
          <a:xfrm>
            <a:off x="794" y="5658796"/>
            <a:ext cx="9144000" cy="324115"/>
          </a:xfrm>
          <a:prstGeom prst="rect">
            <a:avLst/>
          </a:prstGeom>
        </p:spPr>
      </p:pic>
      <p:sp>
        <p:nvSpPr>
          <p:cNvPr id="12" name="Subtitle 2"/>
          <p:cNvSpPr>
            <a:spLocks noGrp="1"/>
          </p:cNvSpPr>
          <p:nvPr>
            <p:ph type="subTitle" idx="1"/>
          </p:nvPr>
        </p:nvSpPr>
        <p:spPr>
          <a:xfrm>
            <a:off x="470453" y="4721654"/>
            <a:ext cx="5487504" cy="778565"/>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p>
        </p:txBody>
      </p:sp>
    </p:spTree>
    <p:extLst>
      <p:ext uri="{BB962C8B-B14F-4D97-AF65-F5344CB8AC3E}">
        <p14:creationId xmlns:p14="http://schemas.microsoft.com/office/powerpoint/2010/main" val="2005618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divider 1">
    <p:bg>
      <p:bgPr>
        <a:solidFill>
          <a:srgbClr val="424A4F"/>
        </a:solidFill>
        <a:effectLst/>
      </p:bgPr>
    </p:bg>
    <p:spTree>
      <p:nvGrpSpPr>
        <p:cNvPr id="1" name=""/>
        <p:cNvGrpSpPr/>
        <p:nvPr/>
      </p:nvGrpSpPr>
      <p:grpSpPr>
        <a:xfrm>
          <a:off x="0" y="0"/>
          <a:ext cx="0" cy="0"/>
          <a:chOff x="0" y="0"/>
          <a:chExt cx="0" cy="0"/>
        </a:xfrm>
      </p:grpSpPr>
      <p:sp>
        <p:nvSpPr>
          <p:cNvPr id="13" name="Rectangle 12"/>
          <p:cNvSpPr/>
          <p:nvPr userDrawn="1"/>
        </p:nvSpPr>
        <p:spPr>
          <a:xfrm>
            <a:off x="-8141" y="4466534"/>
            <a:ext cx="9143999" cy="1198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0" name="Title 1"/>
          <p:cNvSpPr>
            <a:spLocks noGrp="1"/>
          </p:cNvSpPr>
          <p:nvPr>
            <p:ph type="title" hasCustomPrompt="1"/>
          </p:nvPr>
        </p:nvSpPr>
        <p:spPr>
          <a:xfrm>
            <a:off x="436978" y="4748823"/>
            <a:ext cx="6197663" cy="916512"/>
          </a:xfrm>
        </p:spPr>
        <p:txBody>
          <a:bodyPr anchor="t">
            <a:normAutofit/>
          </a:bodyPr>
          <a:lstStyle>
            <a:lvl1pPr algn="l">
              <a:defRPr sz="3600" b="0" cap="none"/>
            </a:lvl1pPr>
          </a:lstStyle>
          <a:p>
            <a:r>
              <a:rPr lang="en-GB" dirty="0"/>
              <a:t>Click to edit master title style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43860" y="4466534"/>
            <a:ext cx="2400139" cy="1198800"/>
          </a:xfrm>
          <a:prstGeom prst="rect">
            <a:avLst/>
          </a:prstGeom>
        </p:spPr>
      </p:pic>
    </p:spTree>
    <p:extLst>
      <p:ext uri="{BB962C8B-B14F-4D97-AF65-F5344CB8AC3E}">
        <p14:creationId xmlns:p14="http://schemas.microsoft.com/office/powerpoint/2010/main" val="697571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divider 3">
    <p:bg>
      <p:bgPr>
        <a:solidFill>
          <a:srgbClr val="171D23">
            <a:alpha val="10000"/>
          </a:srgbClr>
        </a:solidFill>
        <a:effectLst/>
      </p:bgPr>
    </p:bg>
    <p:spTree>
      <p:nvGrpSpPr>
        <p:cNvPr id="1" name=""/>
        <p:cNvGrpSpPr/>
        <p:nvPr/>
      </p:nvGrpSpPr>
      <p:grpSpPr>
        <a:xfrm>
          <a:off x="0" y="0"/>
          <a:ext cx="0" cy="0"/>
          <a:chOff x="0" y="0"/>
          <a:chExt cx="0" cy="0"/>
        </a:xfrm>
      </p:grpSpPr>
      <p:sp>
        <p:nvSpPr>
          <p:cNvPr id="5" name="Rectangle 4"/>
          <p:cNvSpPr/>
          <p:nvPr userDrawn="1"/>
        </p:nvSpPr>
        <p:spPr>
          <a:xfrm>
            <a:off x="0" y="4466533"/>
            <a:ext cx="9143999" cy="1198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6" name="Title 1"/>
          <p:cNvSpPr>
            <a:spLocks noGrp="1"/>
          </p:cNvSpPr>
          <p:nvPr>
            <p:ph type="title" hasCustomPrompt="1"/>
          </p:nvPr>
        </p:nvSpPr>
        <p:spPr>
          <a:xfrm>
            <a:off x="436978" y="4748823"/>
            <a:ext cx="6108115" cy="916512"/>
          </a:xfrm>
        </p:spPr>
        <p:txBody>
          <a:bodyPr anchor="t">
            <a:normAutofit/>
          </a:bodyPr>
          <a:lstStyle>
            <a:lvl1pPr algn="l">
              <a:defRPr sz="3600" b="0" cap="none"/>
            </a:lvl1pPr>
          </a:lstStyle>
          <a:p>
            <a:r>
              <a:rPr lang="en-GB" dirty="0"/>
              <a:t>Click to edit master title style</a:t>
            </a:r>
          </a:p>
        </p:txBody>
      </p:sp>
      <p:pic>
        <p:nvPicPr>
          <p:cNvPr id="7" name="Picture 6" descr="RHUL_Master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53823" y="4466533"/>
            <a:ext cx="2389161" cy="1198801"/>
          </a:xfrm>
          <a:prstGeom prst="rect">
            <a:avLst/>
          </a:prstGeom>
        </p:spPr>
      </p:pic>
    </p:spTree>
    <p:extLst>
      <p:ext uri="{BB962C8B-B14F-4D97-AF65-F5344CB8AC3E}">
        <p14:creationId xmlns:p14="http://schemas.microsoft.com/office/powerpoint/2010/main" val="3272888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page 1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1375"/>
            <a:ext cx="3904974" cy="436327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Slide Number Placeholder 5"/>
          <p:cNvSpPr>
            <a:spLocks noGrp="1"/>
          </p:cNvSpPr>
          <p:nvPr>
            <p:ph type="sldNum" sz="quarter" idx="12"/>
          </p:nvPr>
        </p:nvSpPr>
        <p:spPr/>
        <p:txBody>
          <a:bodyPr/>
          <a:lstStyle/>
          <a:p>
            <a:fld id="{6B49BB3D-90E4-C946-BCF9-8FBC622A1A06}" type="slidenum">
              <a:rPr lang="en-GB" smtClean="0"/>
              <a:t>‹#›</a:t>
            </a:fld>
            <a:endParaRPr lang="en-GB" dirty="0"/>
          </a:p>
        </p:txBody>
      </p:sp>
      <p:sp>
        <p:nvSpPr>
          <p:cNvPr id="9" name="Content Placeholder 8"/>
          <p:cNvSpPr>
            <a:spLocks noGrp="1"/>
          </p:cNvSpPr>
          <p:nvPr>
            <p:ph sz="quarter" idx="13"/>
          </p:nvPr>
        </p:nvSpPr>
        <p:spPr>
          <a:xfrm>
            <a:off x="4660900" y="1771375"/>
            <a:ext cx="4025900" cy="4363950"/>
          </a:xfrm>
        </p:spPr>
        <p:txBody>
          <a:bodyPr/>
          <a:lstStyle>
            <a:lvl1pPr marL="285750" indent="-285750">
              <a:buSzPct val="120000"/>
              <a:buFont typeface="Wingdings" charset="2"/>
              <a:buChar char="§"/>
              <a:defRPr/>
            </a:lvl1pPr>
            <a:lvl2pPr marL="285750" indent="-285750">
              <a:buSzPct val="120000"/>
              <a:buFont typeface="Wingdings" charset="2"/>
              <a:buChar char="§"/>
              <a:defRPr/>
            </a:lvl2pPr>
            <a:lvl3pPr marL="173038" indent="-171450">
              <a:buSzPct val="120000"/>
              <a:buFont typeface="Wingdings" charset="2"/>
              <a:buChar char="§"/>
              <a:defRPr/>
            </a:lvl3pPr>
            <a:lvl4pPr marL="173038" indent="-171450">
              <a:buSzPct val="120000"/>
              <a:buFont typeface="Wingdings" charset="2"/>
              <a:buChar char="§"/>
              <a:defRPr/>
            </a:lvl4pPr>
            <a:lvl5pPr marL="173038" indent="-171450">
              <a:buSzPct val="120000"/>
              <a:buFont typeface="Wingdings" charset="2"/>
              <a:buChar cha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 name="Title Placeholder 1"/>
          <p:cNvSpPr>
            <a:spLocks noGrp="1"/>
          </p:cNvSpPr>
          <p:nvPr>
            <p:ph type="title"/>
          </p:nvPr>
        </p:nvSpPr>
        <p:spPr>
          <a:xfrm>
            <a:off x="457200" y="381380"/>
            <a:ext cx="6546059" cy="922130"/>
          </a:xfrm>
          <a:prstGeom prst="rect">
            <a:avLst/>
          </a:prstGeom>
        </p:spPr>
        <p:txBody>
          <a:bodyPr vert="horz" lIns="0" tIns="0" rIns="0" bIns="0" rtlCol="0" anchor="ctr">
            <a:normAutofit/>
          </a:bodyPr>
          <a:lstStyle/>
          <a:p>
            <a:r>
              <a:rPr lang="en-GB" dirty="0"/>
              <a:t>Click to edit Master title style</a:t>
            </a:r>
          </a:p>
        </p:txBody>
      </p:sp>
    </p:spTree>
    <p:extLst>
      <p:ext uri="{BB962C8B-B14F-4D97-AF65-F5344CB8AC3E}">
        <p14:creationId xmlns:p14="http://schemas.microsoft.com/office/powerpoint/2010/main" val="679487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Text page 2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9" name="Slide Number Placeholder 8"/>
          <p:cNvSpPr>
            <a:spLocks noGrp="1"/>
          </p:cNvSpPr>
          <p:nvPr>
            <p:ph type="sldNum" sz="quarter" idx="12"/>
          </p:nvPr>
        </p:nvSpPr>
        <p:spPr/>
        <p:txBody>
          <a:bodyPr/>
          <a:lstStyle>
            <a:lvl1pPr>
              <a:defRPr sz="800"/>
            </a:lvl1pPr>
          </a:lstStyle>
          <a:p>
            <a:fld id="{6B49BB3D-90E4-C946-BCF9-8FBC622A1A06}" type="slidenum">
              <a:rPr lang="en-GB" smtClean="0"/>
              <a:pPr/>
              <a:t>‹#›</a:t>
            </a:fld>
            <a:endParaRPr lang="en-GB" dirty="0"/>
          </a:p>
        </p:txBody>
      </p:sp>
    </p:spTree>
    <p:extLst>
      <p:ext uri="{BB962C8B-B14F-4D97-AF65-F5344CB8AC3E}">
        <p14:creationId xmlns:p14="http://schemas.microsoft.com/office/powerpoint/2010/main" val="1464984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page 3 singl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Slide Number Placeholder 2"/>
          <p:cNvSpPr>
            <a:spLocks noGrp="1"/>
          </p:cNvSpPr>
          <p:nvPr>
            <p:ph type="sldNum" sz="quarter" idx="10"/>
          </p:nvPr>
        </p:nvSpPr>
        <p:spPr/>
        <p:txBody>
          <a:bodyPr/>
          <a:lstStyle>
            <a:lvl1pPr>
              <a:defRPr sz="800"/>
            </a:lvl1pPr>
          </a:lstStyle>
          <a:p>
            <a:fld id="{6B49BB3D-90E4-C946-BCF9-8FBC622A1A06}" type="slidenum">
              <a:rPr lang="en-GB" smtClean="0"/>
              <a:pPr/>
              <a:t>‹#›</a:t>
            </a:fld>
            <a:endParaRPr lang="en-GB" dirty="0"/>
          </a:p>
        </p:txBody>
      </p:sp>
      <p:sp>
        <p:nvSpPr>
          <p:cNvPr id="5" name="Content Placeholder 2"/>
          <p:cNvSpPr>
            <a:spLocks noGrp="1"/>
          </p:cNvSpPr>
          <p:nvPr>
            <p:ph idx="1"/>
          </p:nvPr>
        </p:nvSpPr>
        <p:spPr>
          <a:xfrm>
            <a:off x="457200" y="1629552"/>
            <a:ext cx="8229600" cy="4363278"/>
          </a:xfrm>
        </p:spPr>
        <p:txBody>
          <a:bodyPr/>
          <a:lstStyle/>
          <a:p>
            <a:pPr lvl="0"/>
            <a:r>
              <a:rPr lang="en-GB" dirty="0"/>
              <a:t>Click to edit Master text styles</a:t>
            </a:r>
          </a:p>
        </p:txBody>
      </p:sp>
    </p:spTree>
    <p:extLst>
      <p:ext uri="{BB962C8B-B14F-4D97-AF65-F5344CB8AC3E}">
        <p14:creationId xmlns:p14="http://schemas.microsoft.com/office/powerpoint/2010/main" val="2495613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Picture page 1">
    <p:bg>
      <p:bgPr>
        <a:solidFill>
          <a:srgbClr val="171D23">
            <a:alpha val="10000"/>
          </a:srgbClr>
        </a:solidFill>
        <a:effectLst/>
      </p:bgPr>
    </p:bg>
    <p:spTree>
      <p:nvGrpSpPr>
        <p:cNvPr id="1" name=""/>
        <p:cNvGrpSpPr/>
        <p:nvPr/>
      </p:nvGrpSpPr>
      <p:grpSpPr>
        <a:xfrm>
          <a:off x="0" y="0"/>
          <a:ext cx="0" cy="0"/>
          <a:chOff x="0" y="0"/>
          <a:chExt cx="0" cy="0"/>
        </a:xfrm>
      </p:grpSpPr>
      <p:pic>
        <p:nvPicPr>
          <p:cNvPr id="9" name="Picture 8" descr="RHUL_Master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06238" y="430698"/>
            <a:ext cx="1837762" cy="865429"/>
          </a:xfrm>
          <a:prstGeom prst="rect">
            <a:avLst/>
          </a:prstGeom>
        </p:spPr>
      </p:pic>
      <p:sp>
        <p:nvSpPr>
          <p:cNvPr id="10" name="Picture Placeholder 3"/>
          <p:cNvSpPr>
            <a:spLocks noGrp="1"/>
          </p:cNvSpPr>
          <p:nvPr>
            <p:ph type="pic" sz="quarter" idx="10"/>
          </p:nvPr>
        </p:nvSpPr>
        <p:spPr>
          <a:xfrm>
            <a:off x="-1588" y="0"/>
            <a:ext cx="9145588" cy="6858000"/>
          </a:xfrm>
          <a:noFill/>
        </p:spPr>
        <p:txBody>
          <a:bodyPr lIns="72000" tIns="72000"/>
          <a:lstStyle/>
          <a:p>
            <a:endParaRPr lang="en-GB" dirty="0"/>
          </a:p>
        </p:txBody>
      </p:sp>
      <p:sp>
        <p:nvSpPr>
          <p:cNvPr id="4" name="Slide Number Placeholder 5"/>
          <p:cNvSpPr>
            <a:spLocks noGrp="1"/>
          </p:cNvSpPr>
          <p:nvPr>
            <p:ph type="sldNum" sz="quarter" idx="12"/>
          </p:nvPr>
        </p:nvSpPr>
        <p:spPr>
          <a:xfrm>
            <a:off x="434412" y="6513014"/>
            <a:ext cx="216000" cy="216000"/>
          </a:xfrm>
        </p:spPr>
        <p:txBody>
          <a:bodyPr/>
          <a:lstStyle/>
          <a:p>
            <a:fld id="{6B49BB3D-90E4-C946-BCF9-8FBC622A1A06}" type="slidenum">
              <a:rPr lang="en-GB" smtClean="0"/>
              <a:t>‹#›</a:t>
            </a:fld>
            <a:endParaRPr lang="en-GB" dirty="0"/>
          </a:p>
        </p:txBody>
      </p:sp>
    </p:spTree>
    <p:extLst>
      <p:ext uri="{BB962C8B-B14F-4D97-AF65-F5344CB8AC3E}">
        <p14:creationId xmlns:p14="http://schemas.microsoft.com/office/powerpoint/2010/main" val="4079876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ext page band at bottom">
    <p:bg>
      <p:bgPr>
        <a:solidFill>
          <a:srgbClr val="171D23">
            <a:alpha val="10000"/>
          </a:srgbClr>
        </a:solidFill>
        <a:effectLst/>
      </p:bgPr>
    </p:bg>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434412" y="6513014"/>
            <a:ext cx="216000" cy="216000"/>
          </a:xfrm>
        </p:spPr>
        <p:txBody>
          <a:bodyPr/>
          <a:lstStyle/>
          <a:p>
            <a:fld id="{6B49BB3D-90E4-C946-BCF9-8FBC622A1A06}" type="slidenum">
              <a:rPr lang="en-GB" smtClean="0"/>
              <a:t>‹#›</a:t>
            </a:fld>
            <a:endParaRPr lang="en-GB" dirty="0"/>
          </a:p>
        </p:txBody>
      </p:sp>
      <p:sp>
        <p:nvSpPr>
          <p:cNvPr id="5" name="Rectangle 4"/>
          <p:cNvSpPr/>
          <p:nvPr userDrawn="1"/>
        </p:nvSpPr>
        <p:spPr>
          <a:xfrm>
            <a:off x="0" y="5475525"/>
            <a:ext cx="9144000" cy="9133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rgbClr val="7E99A9"/>
              </a:solidFill>
            </a:endParaRPr>
          </a:p>
        </p:txBody>
      </p:sp>
      <p:pic>
        <p:nvPicPr>
          <p:cNvPr id="7" name="Picture 6" descr="RHUL_Master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33643" y="5475006"/>
            <a:ext cx="1822362" cy="914400"/>
          </a:xfrm>
          <a:prstGeom prst="rect">
            <a:avLst/>
          </a:prstGeom>
        </p:spPr>
      </p:pic>
      <p:sp>
        <p:nvSpPr>
          <p:cNvPr id="8" name="Title Placeholder 1"/>
          <p:cNvSpPr>
            <a:spLocks noGrp="1"/>
          </p:cNvSpPr>
          <p:nvPr>
            <p:ph type="title"/>
          </p:nvPr>
        </p:nvSpPr>
        <p:spPr>
          <a:xfrm>
            <a:off x="457200" y="5425690"/>
            <a:ext cx="6546059" cy="922130"/>
          </a:xfrm>
          <a:prstGeom prst="rect">
            <a:avLst/>
          </a:prstGeom>
        </p:spPr>
        <p:txBody>
          <a:bodyPr vert="horz" lIns="0" tIns="0" rIns="0" bIns="0" rtlCol="0" anchor="ctr">
            <a:normAutofit/>
          </a:bodyPr>
          <a:lstStyle/>
          <a:p>
            <a:r>
              <a:rPr lang="en-GB" dirty="0"/>
              <a:t>Click to edit Master title style</a:t>
            </a:r>
          </a:p>
        </p:txBody>
      </p:sp>
      <p:sp>
        <p:nvSpPr>
          <p:cNvPr id="16" name="Content Placeholder 2"/>
          <p:cNvSpPr>
            <a:spLocks noGrp="1"/>
          </p:cNvSpPr>
          <p:nvPr>
            <p:ph idx="1"/>
          </p:nvPr>
        </p:nvSpPr>
        <p:spPr>
          <a:xfrm>
            <a:off x="434412" y="592782"/>
            <a:ext cx="3904974" cy="436327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7" name="Content Placeholder 8"/>
          <p:cNvSpPr>
            <a:spLocks noGrp="1"/>
          </p:cNvSpPr>
          <p:nvPr>
            <p:ph sz="quarter" idx="14"/>
          </p:nvPr>
        </p:nvSpPr>
        <p:spPr>
          <a:xfrm>
            <a:off x="4638112" y="592782"/>
            <a:ext cx="4025900" cy="4363950"/>
          </a:xfrm>
        </p:spPr>
        <p:txBody>
          <a:bodyPr/>
          <a:lstStyle>
            <a:lvl1pPr marL="285750" indent="-285750">
              <a:buSzPct val="120000"/>
              <a:buFont typeface="Wingdings" charset="2"/>
              <a:buChar char="§"/>
              <a:defRPr/>
            </a:lvl1pPr>
            <a:lvl2pPr marL="285750" indent="-285750">
              <a:buSzPct val="120000"/>
              <a:buFont typeface="Wingdings" charset="2"/>
              <a:buChar char="§"/>
              <a:defRPr/>
            </a:lvl2pPr>
            <a:lvl3pPr marL="173038" indent="-171450">
              <a:buSzPct val="120000"/>
              <a:buFont typeface="Wingdings" charset="2"/>
              <a:buChar char="§"/>
              <a:defRPr/>
            </a:lvl3pPr>
            <a:lvl4pPr marL="173038" indent="-171450">
              <a:buSzPct val="120000"/>
              <a:buFont typeface="Wingdings" charset="2"/>
              <a:buChar char="§"/>
              <a:defRPr/>
            </a:lvl4pPr>
            <a:lvl5pPr marL="173038" indent="-171450">
              <a:buSzPct val="120000"/>
              <a:buFont typeface="Wingdings" charset="2"/>
              <a:buChar cha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2280126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171D23">
            <a:alpha val="10000"/>
          </a:srgbClr>
        </a:solidFill>
        <a:effectLst/>
      </p:bgPr>
    </p:bg>
    <p:spTree>
      <p:nvGrpSpPr>
        <p:cNvPr id="1" name=""/>
        <p:cNvGrpSpPr/>
        <p:nvPr/>
      </p:nvGrpSpPr>
      <p:grpSpPr>
        <a:xfrm>
          <a:off x="0" y="0"/>
          <a:ext cx="0" cy="0"/>
          <a:chOff x="0" y="0"/>
          <a:chExt cx="0" cy="0"/>
        </a:xfrm>
      </p:grpSpPr>
      <p:sp>
        <p:nvSpPr>
          <p:cNvPr id="8" name="Rectangle 7"/>
          <p:cNvSpPr/>
          <p:nvPr userDrawn="1"/>
        </p:nvSpPr>
        <p:spPr>
          <a:xfrm>
            <a:off x="0" y="431215"/>
            <a:ext cx="9144000" cy="9133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rgbClr val="7E99A9"/>
              </a:solidFill>
            </a:endParaRPr>
          </a:p>
        </p:txBody>
      </p:sp>
      <p:sp>
        <p:nvSpPr>
          <p:cNvPr id="2" name="Title Placeholder 1"/>
          <p:cNvSpPr>
            <a:spLocks noGrp="1"/>
          </p:cNvSpPr>
          <p:nvPr>
            <p:ph type="title"/>
          </p:nvPr>
        </p:nvSpPr>
        <p:spPr>
          <a:xfrm>
            <a:off x="457200" y="381380"/>
            <a:ext cx="6546059" cy="922130"/>
          </a:xfrm>
          <a:prstGeom prst="rect">
            <a:avLst/>
          </a:prstGeom>
        </p:spPr>
        <p:txBody>
          <a:bodyPr vert="horz" lIns="0" tIns="0" rIns="0" bIns="0" rtlCol="0" anchor="ctr">
            <a:normAutofit/>
          </a:bodyPr>
          <a:lstStyle/>
          <a:p>
            <a:r>
              <a:rPr lang="en-GB" dirty="0"/>
              <a:t>Click to edit Master title style</a:t>
            </a:r>
          </a:p>
        </p:txBody>
      </p:sp>
      <p:sp>
        <p:nvSpPr>
          <p:cNvPr id="3" name="Text Placeholder 2"/>
          <p:cNvSpPr>
            <a:spLocks noGrp="1"/>
          </p:cNvSpPr>
          <p:nvPr>
            <p:ph type="body" idx="1"/>
          </p:nvPr>
        </p:nvSpPr>
        <p:spPr>
          <a:xfrm>
            <a:off x="457200" y="1600200"/>
            <a:ext cx="8229600" cy="4479235"/>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Slide Number Placeholder 5"/>
          <p:cNvSpPr>
            <a:spLocks noGrp="1"/>
          </p:cNvSpPr>
          <p:nvPr>
            <p:ph type="sldNum" sz="quarter" idx="4"/>
          </p:nvPr>
        </p:nvSpPr>
        <p:spPr>
          <a:xfrm>
            <a:off x="434411" y="6513014"/>
            <a:ext cx="216000" cy="216000"/>
          </a:xfrm>
          <a:prstGeom prst="rect">
            <a:avLst/>
          </a:prstGeom>
          <a:solidFill>
            <a:schemeClr val="accent1"/>
          </a:solidFill>
        </p:spPr>
        <p:txBody>
          <a:bodyPr vert="horz" lIns="0" tIns="0" rIns="0" bIns="0" rtlCol="0" anchor="ctr" anchorCtr="0"/>
          <a:lstStyle>
            <a:lvl1pPr algn="ctr">
              <a:defRPr sz="800" normalizeH="1">
                <a:solidFill>
                  <a:schemeClr val="bg1"/>
                </a:solidFill>
              </a:defRPr>
            </a:lvl1pPr>
          </a:lstStyle>
          <a:p>
            <a:fld id="{6B49BB3D-90E4-C946-BCF9-8FBC622A1A06}" type="slidenum">
              <a:rPr lang="en-GB" smtClean="0"/>
              <a:pPr/>
              <a:t>‹#›</a:t>
            </a:fld>
            <a:endParaRPr lang="en-GB" dirty="0"/>
          </a:p>
        </p:txBody>
      </p:sp>
      <p:pic>
        <p:nvPicPr>
          <p:cNvPr id="7" name="Picture 6" descr="RHUL_Master_logo_RGB.png"/>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306232" y="430696"/>
            <a:ext cx="1822362" cy="914400"/>
          </a:xfrm>
          <a:prstGeom prst="rect">
            <a:avLst/>
          </a:prstGeom>
        </p:spPr>
      </p:pic>
    </p:spTree>
    <p:extLst>
      <p:ext uri="{BB962C8B-B14F-4D97-AF65-F5344CB8AC3E}">
        <p14:creationId xmlns:p14="http://schemas.microsoft.com/office/powerpoint/2010/main" val="667774486"/>
      </p:ext>
    </p:extLst>
  </p:cSld>
  <p:clrMap bg1="lt1" tx1="dk1" bg2="lt2" tx2="dk2" accent1="accent1" accent2="accent2" accent3="accent3" accent4="accent4" accent5="accent5" accent6="accent6" hlink="hlink" folHlink="folHlink"/>
  <p:sldLayoutIdLst>
    <p:sldLayoutId id="2147483649" r:id="rId1"/>
    <p:sldLayoutId id="2147483683" r:id="rId2"/>
    <p:sldLayoutId id="2147483661" r:id="rId3"/>
    <p:sldLayoutId id="2147483662" r:id="rId4"/>
    <p:sldLayoutId id="2147483650" r:id="rId5"/>
    <p:sldLayoutId id="2147483653" r:id="rId6"/>
    <p:sldLayoutId id="2147483680" r:id="rId7"/>
    <p:sldLayoutId id="2147483685" r:id="rId8"/>
    <p:sldLayoutId id="2147483691" r:id="rId9"/>
    <p:sldLayoutId id="2147483654" r:id="rId10"/>
    <p:sldLayoutId id="2147483664" r:id="rId11"/>
    <p:sldLayoutId id="2147483690" r:id="rId12"/>
    <p:sldLayoutId id="2147483682" r:id="rId13"/>
    <p:sldLayoutId id="2147483687" r:id="rId14"/>
  </p:sldLayoutIdLst>
  <p:hf hdr="0" ftr="0" dt="0"/>
  <p:txStyles>
    <p:titleStyle>
      <a:lvl1pPr algn="l" defTabSz="457200" rtl="0" eaLnBrk="1" latinLnBrk="0" hangingPunct="1">
        <a:spcBef>
          <a:spcPct val="0"/>
        </a:spcBef>
        <a:buNone/>
        <a:defRPr sz="2800" kern="1200">
          <a:solidFill>
            <a:srgbClr val="FFFFFF"/>
          </a:solidFill>
          <a:latin typeface="+mj-lt"/>
          <a:ea typeface="+mj-ea"/>
          <a:cs typeface="+mj-cs"/>
        </a:defRPr>
      </a:lvl1pPr>
    </p:titleStyle>
    <p:bodyStyle>
      <a:lvl1pPr marL="0" indent="0" algn="l" defTabSz="457200" rtl="0" eaLnBrk="1" latinLnBrk="0" hangingPunct="1">
        <a:lnSpc>
          <a:spcPct val="100000"/>
        </a:lnSpc>
        <a:spcBef>
          <a:spcPts val="1200"/>
        </a:spcBef>
        <a:buFont typeface="Arial"/>
        <a:buNone/>
        <a:defRPr sz="1800" kern="1200">
          <a:solidFill>
            <a:schemeClr val="tx1"/>
          </a:solidFill>
          <a:latin typeface="+mn-lt"/>
          <a:ea typeface="+mn-ea"/>
          <a:cs typeface="+mn-cs"/>
        </a:defRPr>
      </a:lvl1pPr>
      <a:lvl2pPr marL="0" indent="0" algn="l" defTabSz="457200" rtl="0" eaLnBrk="1" latinLnBrk="0" hangingPunct="1">
        <a:spcBef>
          <a:spcPts val="1200"/>
        </a:spcBef>
        <a:buFont typeface="Arial"/>
        <a:buNone/>
        <a:defRPr sz="1400" kern="1200">
          <a:solidFill>
            <a:schemeClr val="tx1"/>
          </a:solidFill>
          <a:latin typeface="+mn-lt"/>
          <a:ea typeface="+mn-ea"/>
          <a:cs typeface="+mn-cs"/>
        </a:defRPr>
      </a:lvl2pPr>
      <a:lvl3pPr marL="1588" indent="0" algn="l" defTabSz="457200" rtl="0" eaLnBrk="1" latinLnBrk="0" hangingPunct="1">
        <a:spcBef>
          <a:spcPts val="1200"/>
        </a:spcBef>
        <a:buFont typeface="Arial"/>
        <a:buNone/>
        <a:defRPr sz="1200" kern="1200">
          <a:solidFill>
            <a:schemeClr val="tx1"/>
          </a:solidFill>
          <a:latin typeface="+mn-lt"/>
          <a:ea typeface="+mn-ea"/>
          <a:cs typeface="+mn-cs"/>
        </a:defRPr>
      </a:lvl3pPr>
      <a:lvl4pPr marL="1588" indent="0" algn="l" defTabSz="457200" rtl="0" eaLnBrk="1" latinLnBrk="0" hangingPunct="1">
        <a:spcBef>
          <a:spcPts val="1200"/>
        </a:spcBef>
        <a:buFont typeface="Arial"/>
        <a:buNone/>
        <a:defRPr sz="1200" kern="1200">
          <a:solidFill>
            <a:schemeClr val="tx1"/>
          </a:solidFill>
          <a:latin typeface="+mn-lt"/>
          <a:ea typeface="+mn-ea"/>
          <a:cs typeface="+mn-cs"/>
        </a:defRPr>
      </a:lvl4pPr>
      <a:lvl5pPr marL="1588" indent="0" algn="l" defTabSz="457200" rtl="0" eaLnBrk="1" latinLnBrk="0" hangingPunct="1">
        <a:spcBef>
          <a:spcPts val="1200"/>
        </a:spcBef>
        <a:buFont typeface="Arial"/>
        <a:buNone/>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70453" y="903515"/>
            <a:ext cx="6876765" cy="2960342"/>
          </a:xfrm>
        </p:spPr>
        <p:txBody>
          <a:bodyPr/>
          <a:lstStyle/>
          <a:p>
            <a:r>
              <a:rPr lang="en-IE" sz="3200" b="1" dirty="0" smtClean="0"/>
              <a:t>Project DIRECT</a:t>
            </a:r>
            <a:r>
              <a:rPr lang="en-IE" sz="2800" b="1" dirty="0" smtClean="0"/>
              <a:t/>
            </a:r>
            <a:br>
              <a:rPr lang="en-IE" sz="2800" b="1" dirty="0" smtClean="0"/>
            </a:br>
            <a:r>
              <a:rPr lang="en-IE" sz="2800" b="1" dirty="0"/>
              <a:t/>
            </a:r>
            <a:br>
              <a:rPr lang="en-IE" sz="2800" b="1" dirty="0"/>
            </a:br>
            <a:r>
              <a:rPr lang="en-IE" sz="2800" b="1" dirty="0" smtClean="0"/>
              <a:t>Continuous Improvement in UK Health Services: the Case of Leeds Teaching Hospitals NHS Trust</a:t>
            </a:r>
            <a:r>
              <a:rPr lang="en-GB" sz="2800" b="1" dirty="0" smtClean="0"/>
              <a:t/>
            </a:r>
            <a:br>
              <a:rPr lang="en-GB" sz="2800" b="1" dirty="0" smtClean="0"/>
            </a:br>
            <a:r>
              <a:rPr lang="en-GB" sz="2800" b="1" dirty="0"/>
              <a:t/>
            </a:r>
            <a:br>
              <a:rPr lang="en-GB" sz="2800" b="1" dirty="0"/>
            </a:br>
            <a:r>
              <a:rPr lang="en-GB" sz="2800" b="1" dirty="0" smtClean="0"/>
              <a:t>Sofia, 14 November 2018</a:t>
            </a:r>
            <a:endParaRPr lang="en-GB" sz="2800" b="1" dirty="0"/>
          </a:p>
        </p:txBody>
      </p:sp>
      <p:sp>
        <p:nvSpPr>
          <p:cNvPr id="6" name="Subtitle 5"/>
          <p:cNvSpPr>
            <a:spLocks noGrp="1"/>
          </p:cNvSpPr>
          <p:nvPr>
            <p:ph type="subTitle" idx="1"/>
          </p:nvPr>
        </p:nvSpPr>
        <p:spPr>
          <a:xfrm>
            <a:off x="470453" y="4831657"/>
            <a:ext cx="5487504" cy="778565"/>
          </a:xfrm>
        </p:spPr>
        <p:txBody>
          <a:bodyPr/>
          <a:lstStyle/>
          <a:p>
            <a:r>
              <a:rPr lang="en-US" sz="2800" dirty="0" smtClean="0"/>
              <a:t>Michael Gold and Chris Rees</a:t>
            </a:r>
            <a:endParaRPr lang="en-US" dirty="0"/>
          </a:p>
        </p:txBody>
      </p:sp>
    </p:spTree>
    <p:extLst>
      <p:ext uri="{BB962C8B-B14F-4D97-AF65-F5344CB8AC3E}">
        <p14:creationId xmlns:p14="http://schemas.microsoft.com/office/powerpoint/2010/main" val="1209809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The ‘Leeds Way’</a:t>
            </a:r>
            <a:endParaRPr lang="en-GB" sz="3200" b="1"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10</a:t>
            </a:fld>
            <a:endParaRPr lang="en-GB" dirty="0"/>
          </a:p>
        </p:txBody>
      </p:sp>
      <p:sp>
        <p:nvSpPr>
          <p:cNvPr id="4" name="Content Placeholder 3"/>
          <p:cNvSpPr>
            <a:spLocks noGrp="1"/>
          </p:cNvSpPr>
          <p:nvPr>
            <p:ph idx="1"/>
          </p:nvPr>
        </p:nvSpPr>
        <p:spPr>
          <a:xfrm>
            <a:off x="457200" y="1629552"/>
            <a:ext cx="8229600" cy="4782134"/>
          </a:xfrm>
        </p:spPr>
        <p:txBody>
          <a:bodyPr/>
          <a:lstStyle/>
          <a:p>
            <a:pPr marL="0" indent="0">
              <a:buNone/>
            </a:pPr>
            <a:r>
              <a:rPr lang="en-GB" sz="2000" dirty="0" smtClean="0"/>
              <a:t>The Leeds Improvement Method championed by Trust </a:t>
            </a:r>
            <a:r>
              <a:rPr lang="en-GB" sz="2000" dirty="0" smtClean="0"/>
              <a:t>Chair (</a:t>
            </a:r>
            <a:r>
              <a:rPr lang="en-GB" sz="2000" dirty="0" smtClean="0"/>
              <a:t>appointed Feb 2013</a:t>
            </a:r>
            <a:r>
              <a:rPr lang="en-GB" sz="2000" dirty="0" smtClean="0"/>
              <a:t>) </a:t>
            </a:r>
            <a:r>
              <a:rPr lang="en-GB" sz="2000" dirty="0" smtClean="0"/>
              <a:t>and </a:t>
            </a:r>
            <a:r>
              <a:rPr lang="en-GB" sz="2000" dirty="0" smtClean="0"/>
              <a:t>CEO (</a:t>
            </a:r>
            <a:r>
              <a:rPr lang="en-GB" sz="2000" dirty="0" smtClean="0"/>
              <a:t>appointed Oct 2013)</a:t>
            </a:r>
          </a:p>
          <a:p>
            <a:pPr marL="0" indent="0">
              <a:buNone/>
            </a:pPr>
            <a:r>
              <a:rPr lang="en-GB" sz="2000" dirty="0" smtClean="0"/>
              <a:t>Crowdsourcing of all 17,000 employees to establish ‘our values’ (5,000 contributed):</a:t>
            </a:r>
          </a:p>
          <a:p>
            <a:pPr>
              <a:buFont typeface="Arial" panose="020B0604020202020204" pitchFamily="34" charset="0"/>
              <a:buChar char="•"/>
            </a:pPr>
            <a:r>
              <a:rPr lang="en-GB" sz="2000" dirty="0" smtClean="0"/>
              <a:t>Patient-centred</a:t>
            </a:r>
          </a:p>
          <a:p>
            <a:pPr>
              <a:buFont typeface="Arial" panose="020B0604020202020204" pitchFamily="34" charset="0"/>
              <a:buChar char="•"/>
            </a:pPr>
            <a:r>
              <a:rPr lang="en-GB" sz="2000" dirty="0" smtClean="0"/>
              <a:t>Fair</a:t>
            </a:r>
          </a:p>
          <a:p>
            <a:pPr>
              <a:buFont typeface="Arial" panose="020B0604020202020204" pitchFamily="34" charset="0"/>
              <a:buChar char="•"/>
            </a:pPr>
            <a:r>
              <a:rPr lang="en-GB" sz="2000" dirty="0" smtClean="0"/>
              <a:t>Accountable</a:t>
            </a:r>
          </a:p>
          <a:p>
            <a:pPr>
              <a:buFont typeface="Arial" panose="020B0604020202020204" pitchFamily="34" charset="0"/>
              <a:buChar char="•"/>
            </a:pPr>
            <a:r>
              <a:rPr lang="en-GB" sz="2000" dirty="0" smtClean="0"/>
              <a:t>Collaborative</a:t>
            </a:r>
          </a:p>
          <a:p>
            <a:pPr>
              <a:buFont typeface="Arial" panose="020B0604020202020204" pitchFamily="34" charset="0"/>
              <a:buChar char="•"/>
            </a:pPr>
            <a:r>
              <a:rPr lang="en-GB" sz="2000" dirty="0" smtClean="0"/>
              <a:t>Empowered</a:t>
            </a:r>
          </a:p>
          <a:p>
            <a:pPr marL="0" indent="0">
              <a:buNone/>
            </a:pPr>
            <a:r>
              <a:rPr lang="en-GB" sz="2000" dirty="0"/>
              <a:t>Toyota-style management integrated into all Leeds NHS Trust </a:t>
            </a:r>
            <a:r>
              <a:rPr lang="en-GB" sz="2000" dirty="0" smtClean="0"/>
              <a:t>procedures, including kaizen, ‘from porters to professors’</a:t>
            </a:r>
            <a:endParaRPr lang="en-GB" sz="2000" dirty="0"/>
          </a:p>
          <a:p>
            <a:pPr marL="0" indent="0">
              <a:buNone/>
            </a:pPr>
            <a:endParaRPr lang="en-GB" dirty="0"/>
          </a:p>
        </p:txBody>
      </p:sp>
    </p:spTree>
    <p:extLst>
      <p:ext uri="{BB962C8B-B14F-4D97-AF65-F5344CB8AC3E}">
        <p14:creationId xmlns:p14="http://schemas.microsoft.com/office/powerpoint/2010/main" val="4269728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B49BB3D-90E4-C946-BCF9-8FBC622A1A06}" type="slidenum">
              <a:rPr lang="en-GB" smtClean="0"/>
              <a:t>11</a:t>
            </a:fld>
            <a:endParaRPr lang="en-GB" dirty="0"/>
          </a:p>
        </p:txBody>
      </p:sp>
      <p:pic>
        <p:nvPicPr>
          <p:cNvPr id="1026" name="Picture 2" descr="http://www.leedsth.nhs.uk/assets/Uploads/LIM-Pyramid2.jpg"/>
          <p:cNvPicPr>
            <a:picLocks noGrp="1" noChangeAspect="1" noChangeArrowheads="1"/>
          </p:cNvPicPr>
          <p:nvPr>
            <p:ph type="pic" sz="quarter" idx="10"/>
          </p:nvPr>
        </p:nvPicPr>
        <p:blipFill>
          <a:blip r:embed="rId2">
            <a:extLst>
              <a:ext uri="{28A0092B-C50C-407E-A947-70E740481C1C}">
                <a14:useLocalDpi xmlns:a14="http://schemas.microsoft.com/office/drawing/2010/main" val="0"/>
              </a:ext>
            </a:extLst>
          </a:blip>
          <a:srcRect t="6300" b="6300"/>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08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The Leeds Improvement Method</a:t>
            </a:r>
            <a:endParaRPr lang="en-GB" sz="3200" b="1"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12</a:t>
            </a:fld>
            <a:endParaRPr lang="en-GB" dirty="0"/>
          </a:p>
        </p:txBody>
      </p:sp>
      <p:sp>
        <p:nvSpPr>
          <p:cNvPr id="4" name="Content Placeholder 3"/>
          <p:cNvSpPr>
            <a:spLocks noGrp="1"/>
          </p:cNvSpPr>
          <p:nvPr>
            <p:ph idx="1"/>
          </p:nvPr>
        </p:nvSpPr>
        <p:spPr>
          <a:xfrm>
            <a:off x="457199" y="1629551"/>
            <a:ext cx="8425543" cy="4967191"/>
          </a:xfrm>
        </p:spPr>
        <p:txBody>
          <a:bodyPr/>
          <a:lstStyle/>
          <a:p>
            <a:r>
              <a:rPr lang="en-GB" dirty="0" smtClean="0"/>
              <a:t>Weekly induction carried out personally by CEO (50-100 new staff every week)</a:t>
            </a:r>
            <a:endParaRPr lang="en-GB" dirty="0"/>
          </a:p>
          <a:p>
            <a:r>
              <a:rPr lang="en-GB" dirty="0" smtClean="0"/>
              <a:t>‘Town hall type meetings’</a:t>
            </a:r>
          </a:p>
          <a:p>
            <a:r>
              <a:rPr lang="en-GB" dirty="0" smtClean="0"/>
              <a:t>‘Safety huddles’</a:t>
            </a:r>
            <a:endParaRPr lang="en-GB" dirty="0"/>
          </a:p>
          <a:p>
            <a:r>
              <a:rPr lang="en-GB" dirty="0" smtClean="0"/>
              <a:t>Kaizen</a:t>
            </a:r>
          </a:p>
          <a:p>
            <a:r>
              <a:rPr lang="en-GB" dirty="0" smtClean="0"/>
              <a:t>Rapid improvement weeks: intense discussions on how to reduce waste (e.g. patient records, reception areas)</a:t>
            </a:r>
          </a:p>
          <a:p>
            <a:r>
              <a:rPr lang="en-GB" dirty="0" smtClean="0"/>
              <a:t>Staff recognised for good ideas, but no expectations about numbers of kaizen to be proposed</a:t>
            </a:r>
            <a:endParaRPr lang="en-GB" dirty="0"/>
          </a:p>
        </p:txBody>
      </p:sp>
    </p:spTree>
    <p:extLst>
      <p:ext uri="{BB962C8B-B14F-4D97-AF65-F5344CB8AC3E}">
        <p14:creationId xmlns:p14="http://schemas.microsoft.com/office/powerpoint/2010/main" val="3639681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b="1" dirty="0" smtClean="0"/>
              <a:t>Similarities (Toyota/ Leeds NHS Trust)</a:t>
            </a:r>
            <a:endParaRPr lang="en-GB" sz="3200" b="1"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13</a:t>
            </a:fld>
            <a:endParaRPr lang="en-GB" dirty="0"/>
          </a:p>
        </p:txBody>
      </p:sp>
      <p:sp>
        <p:nvSpPr>
          <p:cNvPr id="4" name="Content Placeholder 3"/>
          <p:cNvSpPr>
            <a:spLocks noGrp="1"/>
          </p:cNvSpPr>
          <p:nvPr>
            <p:ph idx="1"/>
          </p:nvPr>
        </p:nvSpPr>
        <p:spPr/>
        <p:txBody>
          <a:bodyPr/>
          <a:lstStyle/>
          <a:p>
            <a:r>
              <a:rPr lang="en-GB" sz="3200" dirty="0" smtClean="0"/>
              <a:t>Continuous improvement: value system as basis of culture change (‘customer/ patient comes first’)</a:t>
            </a:r>
          </a:p>
          <a:p>
            <a:r>
              <a:rPr lang="en-GB" sz="3200" dirty="0" smtClean="0"/>
              <a:t>Supportive culture: respect, no blame, ‘can-do’</a:t>
            </a:r>
          </a:p>
          <a:p>
            <a:r>
              <a:rPr lang="en-GB" sz="3200" dirty="0" smtClean="0"/>
              <a:t>Waste reduction, not cost reduction</a:t>
            </a:r>
          </a:p>
          <a:p>
            <a:r>
              <a:rPr lang="en-GB" sz="3200" dirty="0"/>
              <a:t>No </a:t>
            </a:r>
            <a:r>
              <a:rPr lang="en-GB" sz="3200" dirty="0" smtClean="0"/>
              <a:t>redundancies</a:t>
            </a:r>
          </a:p>
          <a:p>
            <a:r>
              <a:rPr lang="en-GB" sz="3200" dirty="0" smtClean="0"/>
              <a:t>Work efficiencies benefit the worker</a:t>
            </a:r>
          </a:p>
        </p:txBody>
      </p:sp>
    </p:spTree>
    <p:extLst>
      <p:ext uri="{BB962C8B-B14F-4D97-AF65-F5344CB8AC3E}">
        <p14:creationId xmlns:p14="http://schemas.microsoft.com/office/powerpoint/2010/main" val="1052243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Contrasts: at Leeds - </a:t>
            </a:r>
            <a:endParaRPr lang="en-GB" b="1"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14</a:t>
            </a:fld>
            <a:endParaRPr lang="en-GB" dirty="0"/>
          </a:p>
        </p:txBody>
      </p:sp>
      <p:sp>
        <p:nvSpPr>
          <p:cNvPr id="4" name="Content Placeholder 3"/>
          <p:cNvSpPr>
            <a:spLocks noGrp="1"/>
          </p:cNvSpPr>
          <p:nvPr>
            <p:ph idx="1"/>
          </p:nvPr>
        </p:nvSpPr>
        <p:spPr>
          <a:xfrm>
            <a:off x="457200" y="1447800"/>
            <a:ext cx="8229600" cy="5281214"/>
          </a:xfrm>
        </p:spPr>
        <p:txBody>
          <a:bodyPr/>
          <a:lstStyle/>
          <a:p>
            <a:r>
              <a:rPr lang="en-GB" sz="2400" dirty="0" smtClean="0"/>
              <a:t>Culture change: very much ongoing</a:t>
            </a:r>
          </a:p>
          <a:p>
            <a:r>
              <a:rPr lang="en-GB" sz="2400" dirty="0" smtClean="0"/>
              <a:t>Kaizen: something new</a:t>
            </a:r>
          </a:p>
          <a:p>
            <a:r>
              <a:rPr lang="en-GB" sz="2400" dirty="0" smtClean="0"/>
              <a:t>No redundancies: unusual feature of IR in the UK</a:t>
            </a:r>
          </a:p>
          <a:p>
            <a:r>
              <a:rPr lang="en-GB" sz="2400" dirty="0"/>
              <a:t>Control over </a:t>
            </a:r>
            <a:r>
              <a:rPr lang="en-GB" sz="2400" dirty="0" smtClean="0"/>
              <a:t>recruitment: </a:t>
            </a:r>
            <a:r>
              <a:rPr lang="en-GB" sz="2400" dirty="0" smtClean="0"/>
              <a:t>restricted</a:t>
            </a:r>
          </a:p>
          <a:p>
            <a:r>
              <a:rPr lang="en-GB" sz="2400" dirty="0"/>
              <a:t>Nature of the work: hospitals more complex than car plants</a:t>
            </a:r>
          </a:p>
          <a:p>
            <a:r>
              <a:rPr lang="en-GB" sz="2400" dirty="0" smtClean="0"/>
              <a:t>Brownfield </a:t>
            </a:r>
            <a:r>
              <a:rPr lang="en-GB" sz="2400" dirty="0" smtClean="0"/>
              <a:t>site: </a:t>
            </a:r>
            <a:r>
              <a:rPr lang="en-GB" sz="2400" dirty="0" smtClean="0"/>
              <a:t>durability</a:t>
            </a:r>
            <a:endParaRPr lang="en-GB" sz="2400" dirty="0" smtClean="0"/>
          </a:p>
          <a:p>
            <a:r>
              <a:rPr lang="en-GB" sz="2400" dirty="0" smtClean="0"/>
              <a:t>Political nature of NHS: continuity of management</a:t>
            </a:r>
          </a:p>
          <a:p>
            <a:r>
              <a:rPr lang="en-GB" sz="2400" dirty="0" smtClean="0"/>
              <a:t>Role </a:t>
            </a:r>
            <a:r>
              <a:rPr lang="en-GB" sz="2400" dirty="0"/>
              <a:t>of </a:t>
            </a:r>
            <a:r>
              <a:rPr lang="en-GB" sz="2400" dirty="0" smtClean="0"/>
              <a:t>the staff council: 14 staff-side organisations</a:t>
            </a:r>
            <a:endParaRPr lang="en-GB" sz="2400" dirty="0"/>
          </a:p>
          <a:p>
            <a:r>
              <a:rPr lang="en-GB" sz="2400" dirty="0" smtClean="0"/>
              <a:t>Contrast </a:t>
            </a:r>
            <a:r>
              <a:rPr lang="en-GB" sz="2400" dirty="0" smtClean="0"/>
              <a:t>with the past: at Toyota there is no such contrast!</a:t>
            </a:r>
            <a:endParaRPr lang="en-GB" sz="2400" dirty="0"/>
          </a:p>
          <a:p>
            <a:endParaRPr lang="en-GB" sz="2400" dirty="0"/>
          </a:p>
          <a:p>
            <a:pPr marL="0" indent="0">
              <a:buNone/>
            </a:pPr>
            <a:endParaRPr lang="en-GB" dirty="0"/>
          </a:p>
        </p:txBody>
      </p:sp>
    </p:spTree>
    <p:extLst>
      <p:ext uri="{BB962C8B-B14F-4D97-AF65-F5344CB8AC3E}">
        <p14:creationId xmlns:p14="http://schemas.microsoft.com/office/powerpoint/2010/main" val="1055345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Culture change at Leeds NHS Trust</a:t>
            </a:r>
            <a:endParaRPr lang="en-GB" sz="3200" b="1"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15</a:t>
            </a:fld>
            <a:endParaRPr lang="en-GB" dirty="0"/>
          </a:p>
        </p:txBody>
      </p:sp>
      <p:sp>
        <p:nvSpPr>
          <p:cNvPr id="4" name="Content Placeholder 3"/>
          <p:cNvSpPr>
            <a:spLocks noGrp="1"/>
          </p:cNvSpPr>
          <p:nvPr>
            <p:ph idx="1"/>
          </p:nvPr>
        </p:nvSpPr>
        <p:spPr/>
        <p:txBody>
          <a:bodyPr/>
          <a:lstStyle/>
          <a:p>
            <a:pPr marL="0" indent="0">
              <a:buNone/>
            </a:pPr>
            <a:r>
              <a:rPr lang="en-GB" dirty="0" smtClean="0"/>
              <a:t>…</a:t>
            </a:r>
            <a:r>
              <a:rPr lang="en-GB" dirty="0"/>
              <a:t>when I joined the organisation [it was] very much a hierarchical organisation, and if you were in one of the lower bands, you know, you just put up and shut up and you just got on with your job. Whereas now, I think, you know, we really do encourage people to come forward, to share their ideas, and also not to be afraid of things not working. You know, it’s all a big experiment really, isn’t it? You know, you don’t know unless you try.</a:t>
            </a:r>
          </a:p>
          <a:p>
            <a:pPr marL="0" indent="0">
              <a:buNone/>
            </a:pPr>
            <a:r>
              <a:rPr lang="en-GB" i="1" dirty="0"/>
              <a:t>Head of the Medical </a:t>
            </a:r>
            <a:r>
              <a:rPr lang="en-GB" i="1" dirty="0" smtClean="0"/>
              <a:t>Workforce</a:t>
            </a:r>
            <a:endParaRPr lang="en-GB" i="1" dirty="0"/>
          </a:p>
          <a:p>
            <a:endParaRPr lang="en-GB" i="1" dirty="0"/>
          </a:p>
        </p:txBody>
      </p:sp>
    </p:spTree>
    <p:extLst>
      <p:ext uri="{BB962C8B-B14F-4D97-AF65-F5344CB8AC3E}">
        <p14:creationId xmlns:p14="http://schemas.microsoft.com/office/powerpoint/2010/main" val="3128204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Culture change (2)</a:t>
            </a:r>
            <a:endParaRPr lang="en-GB" sz="3200" b="1"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16</a:t>
            </a:fld>
            <a:endParaRPr lang="en-GB" dirty="0"/>
          </a:p>
        </p:txBody>
      </p:sp>
      <p:sp>
        <p:nvSpPr>
          <p:cNvPr id="4" name="Content Placeholder 3"/>
          <p:cNvSpPr>
            <a:spLocks noGrp="1"/>
          </p:cNvSpPr>
          <p:nvPr>
            <p:ph idx="1"/>
          </p:nvPr>
        </p:nvSpPr>
        <p:spPr/>
        <p:txBody>
          <a:bodyPr/>
          <a:lstStyle/>
          <a:p>
            <a:pPr marL="0" indent="0">
              <a:buNone/>
            </a:pPr>
            <a:r>
              <a:rPr lang="en-GB" dirty="0"/>
              <a:t>I think we have moved away from people not taking personal responsibility because they feared the consequences if they got it wrong. So, now … there’s a narrative in the organisation about doing the right thing, and we did that because it felt like the right thing to do.</a:t>
            </a:r>
          </a:p>
          <a:p>
            <a:pPr marL="0" indent="0">
              <a:buNone/>
            </a:pPr>
            <a:r>
              <a:rPr lang="en-GB" i="1" dirty="0" smtClean="0"/>
              <a:t>Deputy </a:t>
            </a:r>
            <a:r>
              <a:rPr lang="en-GB" i="1" dirty="0"/>
              <a:t>Director of HR (Organisational </a:t>
            </a:r>
            <a:r>
              <a:rPr lang="en-GB" i="1" dirty="0" smtClean="0"/>
              <a:t>Development)</a:t>
            </a:r>
            <a:endParaRPr lang="en-GB" i="1" dirty="0"/>
          </a:p>
        </p:txBody>
      </p:sp>
    </p:spTree>
    <p:extLst>
      <p:ext uri="{BB962C8B-B14F-4D97-AF65-F5344CB8AC3E}">
        <p14:creationId xmlns:p14="http://schemas.microsoft.com/office/powerpoint/2010/main" val="3350771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Kaizen at Leeds</a:t>
            </a:r>
            <a:endParaRPr lang="en-GB" sz="3200" b="1"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17</a:t>
            </a:fld>
            <a:endParaRPr lang="en-GB" dirty="0"/>
          </a:p>
        </p:txBody>
      </p:sp>
      <p:sp>
        <p:nvSpPr>
          <p:cNvPr id="4" name="Content Placeholder 3"/>
          <p:cNvSpPr>
            <a:spLocks noGrp="1"/>
          </p:cNvSpPr>
          <p:nvPr>
            <p:ph idx="1"/>
          </p:nvPr>
        </p:nvSpPr>
        <p:spPr/>
        <p:txBody>
          <a:bodyPr/>
          <a:lstStyle/>
          <a:p>
            <a:pPr marL="0" indent="0">
              <a:buNone/>
            </a:pPr>
            <a:r>
              <a:rPr lang="en-GB" dirty="0" smtClean="0"/>
              <a:t>…</a:t>
            </a:r>
            <a:r>
              <a:rPr lang="en-GB" dirty="0"/>
              <a:t>the important message is that, yes, we will keep finding something and we will solve it, and then we’ll find something else and then we’ll solve that, and we’ll keep going… We’re not going to just get to a point and go, well, that’s fine…</a:t>
            </a:r>
          </a:p>
          <a:p>
            <a:pPr marL="0" indent="0">
              <a:buNone/>
            </a:pPr>
            <a:r>
              <a:rPr lang="en-GB" i="1" dirty="0"/>
              <a:t>Deputy Director of HR (Resourcing and Workforce Systems)</a:t>
            </a:r>
          </a:p>
          <a:p>
            <a:endParaRPr lang="en-GB" dirty="0"/>
          </a:p>
        </p:txBody>
      </p:sp>
    </p:spTree>
    <p:extLst>
      <p:ext uri="{BB962C8B-B14F-4D97-AF65-F5344CB8AC3E}">
        <p14:creationId xmlns:p14="http://schemas.microsoft.com/office/powerpoint/2010/main" val="4261791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No redundancies</a:t>
            </a:r>
            <a:endParaRPr lang="en-GB" sz="3200" b="1"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18</a:t>
            </a:fld>
            <a:endParaRPr lang="en-GB" dirty="0"/>
          </a:p>
        </p:txBody>
      </p:sp>
      <p:sp>
        <p:nvSpPr>
          <p:cNvPr id="4" name="Content Placeholder 3"/>
          <p:cNvSpPr>
            <a:spLocks noGrp="1"/>
          </p:cNvSpPr>
          <p:nvPr>
            <p:ph idx="1"/>
          </p:nvPr>
        </p:nvSpPr>
        <p:spPr/>
        <p:txBody>
          <a:bodyPr/>
          <a:lstStyle/>
          <a:p>
            <a:pPr marL="0" indent="0">
              <a:buNone/>
            </a:pPr>
            <a:r>
              <a:rPr lang="en-GB" dirty="0" smtClean="0"/>
              <a:t>What </a:t>
            </a:r>
            <a:r>
              <a:rPr lang="en-GB" dirty="0"/>
              <a:t>we’ve said </a:t>
            </a:r>
            <a:r>
              <a:rPr lang="en-GB" dirty="0" smtClean="0"/>
              <a:t>[…] is that no </a:t>
            </a:r>
            <a:r>
              <a:rPr lang="en-GB" dirty="0"/>
              <a:t>one here is going to lose their job through suggesting an improvement. You know, no one is going to improve themselves out of work. We haven’t, you know, other than a few sort of exceptions, 18,000 people, we haven’t done redundancies. You know, we’re growing the workforce.</a:t>
            </a:r>
          </a:p>
          <a:p>
            <a:pPr marL="0" indent="0">
              <a:buNone/>
            </a:pPr>
            <a:r>
              <a:rPr lang="en-GB" i="1" dirty="0"/>
              <a:t>Director of HR and Organisational </a:t>
            </a:r>
            <a:r>
              <a:rPr lang="en-GB" i="1" dirty="0" smtClean="0"/>
              <a:t>Development</a:t>
            </a:r>
            <a:endParaRPr lang="en-GB" i="1" dirty="0"/>
          </a:p>
          <a:p>
            <a:endParaRPr lang="en-GB" dirty="0"/>
          </a:p>
        </p:txBody>
      </p:sp>
    </p:spTree>
    <p:extLst>
      <p:ext uri="{BB962C8B-B14F-4D97-AF65-F5344CB8AC3E}">
        <p14:creationId xmlns:p14="http://schemas.microsoft.com/office/powerpoint/2010/main" val="1168722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How durable is the Leeds way?</a:t>
            </a:r>
            <a:endParaRPr lang="en-GB" sz="3200" b="1"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19</a:t>
            </a:fld>
            <a:endParaRPr lang="en-GB" dirty="0"/>
          </a:p>
        </p:txBody>
      </p:sp>
      <p:sp>
        <p:nvSpPr>
          <p:cNvPr id="4" name="Content Placeholder 3"/>
          <p:cNvSpPr>
            <a:spLocks noGrp="1"/>
          </p:cNvSpPr>
          <p:nvPr>
            <p:ph idx="1"/>
          </p:nvPr>
        </p:nvSpPr>
        <p:spPr/>
        <p:txBody>
          <a:bodyPr/>
          <a:lstStyle/>
          <a:p>
            <a:pPr marL="0" indent="0">
              <a:buNone/>
            </a:pPr>
            <a:r>
              <a:rPr lang="en-GB" dirty="0" smtClean="0"/>
              <a:t>You </a:t>
            </a:r>
            <a:r>
              <a:rPr lang="en-GB" dirty="0"/>
              <a:t>could find people in this Trust who would say ‘I’ve no clue what you are talking about’. If you said ‘kaizen’, they’d look at you odd, if you said ‘Leeds Improvement’, they would have never heard of it. You see, Julian [CEO] is talking to new people coming in. People who’ve worked here 10 years, they may look blank if you said ‘Leeds Improvement Method’. So, there’s a whole </a:t>
            </a:r>
            <a:r>
              <a:rPr lang="en-GB" dirty="0" err="1"/>
              <a:t>comms</a:t>
            </a:r>
            <a:r>
              <a:rPr lang="en-GB" dirty="0"/>
              <a:t> [communications] piece that needs to be done here</a:t>
            </a:r>
            <a:r>
              <a:rPr lang="en-GB" dirty="0" smtClean="0"/>
              <a:t>.</a:t>
            </a:r>
          </a:p>
          <a:p>
            <a:pPr marL="0" indent="0">
              <a:buNone/>
            </a:pPr>
            <a:r>
              <a:rPr lang="en-GB" i="1" dirty="0"/>
              <a:t>Chair of the Staff Council</a:t>
            </a:r>
            <a:endParaRPr lang="en-GB" dirty="0"/>
          </a:p>
          <a:p>
            <a:endParaRPr lang="en-GB" dirty="0"/>
          </a:p>
        </p:txBody>
      </p:sp>
    </p:spTree>
    <p:extLst>
      <p:ext uri="{BB962C8B-B14F-4D97-AF65-F5344CB8AC3E}">
        <p14:creationId xmlns:p14="http://schemas.microsoft.com/office/powerpoint/2010/main" val="593046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What this presentation covers…</a:t>
            </a:r>
            <a:endParaRPr lang="en-GB" sz="3200" b="1"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2</a:t>
            </a:fld>
            <a:endParaRPr lang="en-GB" dirty="0"/>
          </a:p>
        </p:txBody>
      </p:sp>
      <p:sp>
        <p:nvSpPr>
          <p:cNvPr id="4" name="Content Placeholder 3"/>
          <p:cNvSpPr>
            <a:spLocks noGrp="1"/>
          </p:cNvSpPr>
          <p:nvPr>
            <p:ph idx="1"/>
          </p:nvPr>
        </p:nvSpPr>
        <p:spPr>
          <a:xfrm>
            <a:off x="457200" y="1629552"/>
            <a:ext cx="8229600" cy="5010734"/>
          </a:xfrm>
        </p:spPr>
        <p:txBody>
          <a:bodyPr/>
          <a:lstStyle/>
          <a:p>
            <a:pPr marL="0" indent="0">
              <a:buNone/>
            </a:pPr>
            <a:r>
              <a:rPr lang="en-GB" dirty="0" smtClean="0"/>
              <a:t>Presentation based on UK case study documentation and interviews</a:t>
            </a:r>
          </a:p>
          <a:p>
            <a:r>
              <a:rPr lang="en-GB" dirty="0"/>
              <a:t>State of direct participation in the </a:t>
            </a:r>
            <a:r>
              <a:rPr lang="en-GB" dirty="0" smtClean="0"/>
              <a:t>UK</a:t>
            </a:r>
          </a:p>
          <a:p>
            <a:r>
              <a:rPr lang="en-GB" dirty="0" smtClean="0"/>
              <a:t>Outline of direct participation at Toyota and at Leeds Teaching Hospitals NHS Trust</a:t>
            </a:r>
          </a:p>
          <a:p>
            <a:r>
              <a:rPr lang="en-GB" dirty="0" smtClean="0"/>
              <a:t>Discussion: to </a:t>
            </a:r>
            <a:r>
              <a:rPr lang="en-GB" dirty="0" smtClean="0"/>
              <a:t>what extent can the ‘Toyota Way’ be transferred to hospitals and embedded into them? </a:t>
            </a:r>
          </a:p>
          <a:p>
            <a:r>
              <a:rPr lang="en-GB" dirty="0" smtClean="0"/>
              <a:t>Conclusions</a:t>
            </a:r>
          </a:p>
          <a:p>
            <a:pPr marL="0" indent="0">
              <a:buNone/>
            </a:pPr>
            <a:endParaRPr lang="en-GB" sz="2400" dirty="0" smtClean="0"/>
          </a:p>
          <a:p>
            <a:pPr marL="0" indent="0">
              <a:buNone/>
            </a:pPr>
            <a:r>
              <a:rPr lang="en-GB" dirty="0" smtClean="0"/>
              <a:t> </a:t>
            </a:r>
            <a:endParaRPr lang="en-GB" dirty="0"/>
          </a:p>
        </p:txBody>
      </p:sp>
    </p:spTree>
    <p:extLst>
      <p:ext uri="{BB962C8B-B14F-4D97-AF65-F5344CB8AC3E}">
        <p14:creationId xmlns:p14="http://schemas.microsoft.com/office/powerpoint/2010/main" val="1926860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Role of the Staff Council</a:t>
            </a:r>
            <a:endParaRPr lang="en-GB" sz="3200" b="1"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20</a:t>
            </a:fld>
            <a:endParaRPr lang="en-GB" dirty="0"/>
          </a:p>
        </p:txBody>
      </p:sp>
      <p:sp>
        <p:nvSpPr>
          <p:cNvPr id="4" name="Content Placeholder 3"/>
          <p:cNvSpPr>
            <a:spLocks noGrp="1"/>
          </p:cNvSpPr>
          <p:nvPr>
            <p:ph idx="1"/>
          </p:nvPr>
        </p:nvSpPr>
        <p:spPr/>
        <p:txBody>
          <a:bodyPr/>
          <a:lstStyle/>
          <a:p>
            <a:pPr marL="0" indent="0">
              <a:buNone/>
            </a:pPr>
            <a:r>
              <a:rPr lang="en-GB" dirty="0" smtClean="0"/>
              <a:t>If </a:t>
            </a:r>
            <a:r>
              <a:rPr lang="en-GB" dirty="0"/>
              <a:t>ever that methodology </a:t>
            </a:r>
            <a:r>
              <a:rPr lang="en-GB" dirty="0" smtClean="0"/>
              <a:t>[the Leeds Way] brought </a:t>
            </a:r>
            <a:r>
              <a:rPr lang="en-GB" dirty="0"/>
              <a:t>in a different rule, at a strategic level, made an individual employee or group of employees at risk of something, or even breached their contract, then we get involved. And I think that the balance you need to keep in that partnership is when you’ve actually got a legitimate thing to challenge.</a:t>
            </a:r>
          </a:p>
          <a:p>
            <a:pPr marL="0" indent="0">
              <a:buNone/>
            </a:pPr>
            <a:r>
              <a:rPr lang="en-GB" i="1" dirty="0"/>
              <a:t>Chair of the Staff Council</a:t>
            </a:r>
            <a:endParaRPr lang="en-GB" dirty="0"/>
          </a:p>
        </p:txBody>
      </p:sp>
    </p:spTree>
    <p:extLst>
      <p:ext uri="{BB962C8B-B14F-4D97-AF65-F5344CB8AC3E}">
        <p14:creationId xmlns:p14="http://schemas.microsoft.com/office/powerpoint/2010/main" val="722541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Conclusions</a:t>
            </a:r>
            <a:endParaRPr lang="en-GB" sz="3200" b="1"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21</a:t>
            </a:fld>
            <a:endParaRPr lang="en-GB" dirty="0"/>
          </a:p>
        </p:txBody>
      </p:sp>
      <p:sp>
        <p:nvSpPr>
          <p:cNvPr id="4" name="Content Placeholder 3"/>
          <p:cNvSpPr>
            <a:spLocks noGrp="1"/>
          </p:cNvSpPr>
          <p:nvPr>
            <p:ph idx="1"/>
          </p:nvPr>
        </p:nvSpPr>
        <p:spPr>
          <a:xfrm>
            <a:off x="457200" y="1629552"/>
            <a:ext cx="8229600" cy="4883462"/>
          </a:xfrm>
        </p:spPr>
        <p:txBody>
          <a:bodyPr/>
          <a:lstStyle/>
          <a:p>
            <a:pPr marL="0" indent="0">
              <a:buNone/>
            </a:pPr>
            <a:r>
              <a:rPr lang="en-GB" sz="2400" dirty="0" smtClean="0"/>
              <a:t>Durability of direct participation at its most transformative – many factors involved, e.g. </a:t>
            </a:r>
          </a:p>
          <a:p>
            <a:r>
              <a:rPr lang="en-GB" sz="2400" dirty="0" smtClean="0"/>
              <a:t>Greenfield/ brownfield site?</a:t>
            </a:r>
          </a:p>
          <a:p>
            <a:r>
              <a:rPr lang="en-GB" sz="2400" dirty="0" smtClean="0"/>
              <a:t>Continuity of management?</a:t>
            </a:r>
          </a:p>
          <a:p>
            <a:r>
              <a:rPr lang="en-GB" sz="2400" dirty="0"/>
              <a:t>Dependence on champions?</a:t>
            </a:r>
          </a:p>
          <a:p>
            <a:r>
              <a:rPr lang="en-GB" sz="2400" dirty="0" smtClean="0"/>
              <a:t>Control over recruitment? </a:t>
            </a:r>
          </a:p>
          <a:p>
            <a:r>
              <a:rPr lang="en-GB" sz="2400" dirty="0" smtClean="0"/>
              <a:t>Nature of local labour markets? </a:t>
            </a:r>
          </a:p>
          <a:p>
            <a:r>
              <a:rPr lang="en-GB" sz="2400" dirty="0" smtClean="0"/>
              <a:t>Nature of the work itself? (Hospitals are far more complex than car plants!)</a:t>
            </a:r>
          </a:p>
          <a:p>
            <a:r>
              <a:rPr lang="en-GB" sz="2400" dirty="0" smtClean="0"/>
              <a:t>And, of course, role of unions?</a:t>
            </a:r>
          </a:p>
          <a:p>
            <a:pPr marL="0" indent="0">
              <a:buNone/>
            </a:pPr>
            <a:endParaRPr lang="en-GB" dirty="0"/>
          </a:p>
        </p:txBody>
      </p:sp>
    </p:spTree>
    <p:extLst>
      <p:ext uri="{BB962C8B-B14F-4D97-AF65-F5344CB8AC3E}">
        <p14:creationId xmlns:p14="http://schemas.microsoft.com/office/powerpoint/2010/main" val="475634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9366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Joint consultation committees (JCCs)</a:t>
            </a:r>
            <a:br>
              <a:rPr lang="en-GB" sz="3200" b="1" dirty="0" smtClean="0"/>
            </a:br>
            <a:r>
              <a:rPr lang="en-GB" sz="1600" dirty="0" smtClean="0"/>
              <a:t>(Van </a:t>
            </a:r>
            <a:r>
              <a:rPr lang="en-GB" sz="1600" dirty="0" err="1" smtClean="0"/>
              <a:t>Wanrooy</a:t>
            </a:r>
            <a:r>
              <a:rPr lang="en-GB" sz="1600" dirty="0" smtClean="0"/>
              <a:t> et al. 2011: 15)</a:t>
            </a:r>
            <a:endParaRPr lang="en-GB" sz="1600"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3</a:t>
            </a:fld>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36235463"/>
              </p:ext>
            </p:extLst>
          </p:nvPr>
        </p:nvGraphicFramePr>
        <p:xfrm>
          <a:off x="542411" y="1883157"/>
          <a:ext cx="8229600" cy="4508314"/>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823084">
                <a:tc>
                  <a:txBody>
                    <a:bodyPr/>
                    <a:lstStyle/>
                    <a:p>
                      <a:endParaRPr lang="en-GB" dirty="0"/>
                    </a:p>
                  </a:txBody>
                  <a:tcPr/>
                </a:tc>
                <a:tc>
                  <a:txBody>
                    <a:bodyPr/>
                    <a:lstStyle/>
                    <a:p>
                      <a:endParaRPr lang="en-GB"/>
                    </a:p>
                  </a:txBody>
                  <a:tcPr/>
                </a:tc>
                <a:tc>
                  <a:txBody>
                    <a:bodyPr/>
                    <a:lstStyle/>
                    <a:p>
                      <a:r>
                        <a:rPr lang="en-GB" dirty="0" smtClean="0"/>
                        <a:t>No JCC (%)</a:t>
                      </a:r>
                      <a:endParaRPr lang="en-GB" dirty="0"/>
                    </a:p>
                  </a:txBody>
                  <a:tcPr/>
                </a:tc>
                <a:tc>
                  <a:txBody>
                    <a:bodyPr/>
                    <a:lstStyle/>
                    <a:p>
                      <a:r>
                        <a:rPr lang="en-GB" dirty="0" smtClean="0"/>
                        <a:t>Workplace JCC (%)</a:t>
                      </a:r>
                      <a:endParaRPr lang="en-GB" dirty="0"/>
                    </a:p>
                  </a:txBody>
                  <a:tcPr/>
                </a:tc>
                <a:tc>
                  <a:txBody>
                    <a:bodyPr/>
                    <a:lstStyle/>
                    <a:p>
                      <a:r>
                        <a:rPr lang="en-GB" dirty="0" smtClean="0"/>
                        <a:t>Higher level JCC only (%)</a:t>
                      </a:r>
                      <a:endParaRPr lang="en-GB" dirty="0"/>
                    </a:p>
                  </a:txBody>
                  <a:tcPr/>
                </a:tc>
              </a:tr>
              <a:tr h="678858">
                <a:tc>
                  <a:txBody>
                    <a:bodyPr/>
                    <a:lstStyle/>
                    <a:p>
                      <a:r>
                        <a:rPr lang="en-GB" dirty="0" smtClean="0"/>
                        <a:t>Private manufacturing</a:t>
                      </a:r>
                      <a:endParaRPr lang="en-GB" dirty="0"/>
                    </a:p>
                  </a:txBody>
                  <a:tcPr/>
                </a:tc>
                <a:tc>
                  <a:txBody>
                    <a:bodyPr/>
                    <a:lstStyle/>
                    <a:p>
                      <a:r>
                        <a:rPr lang="en-GB" dirty="0" smtClean="0"/>
                        <a:t>2004</a:t>
                      </a:r>
                      <a:endParaRPr lang="en-GB" dirty="0"/>
                    </a:p>
                  </a:txBody>
                  <a:tcPr/>
                </a:tc>
                <a:tc>
                  <a:txBody>
                    <a:bodyPr/>
                    <a:lstStyle/>
                    <a:p>
                      <a:r>
                        <a:rPr lang="en-GB" dirty="0" smtClean="0"/>
                        <a:t>87</a:t>
                      </a:r>
                      <a:endParaRPr lang="en-GB" dirty="0"/>
                    </a:p>
                  </a:txBody>
                  <a:tcPr/>
                </a:tc>
                <a:tc>
                  <a:txBody>
                    <a:bodyPr/>
                    <a:lstStyle/>
                    <a:p>
                      <a:r>
                        <a:rPr lang="en-GB" dirty="0" smtClean="0"/>
                        <a:t>10</a:t>
                      </a:r>
                      <a:endParaRPr lang="en-GB" dirty="0"/>
                    </a:p>
                  </a:txBody>
                  <a:tcPr/>
                </a:tc>
                <a:tc>
                  <a:txBody>
                    <a:bodyPr/>
                    <a:lstStyle/>
                    <a:p>
                      <a:r>
                        <a:rPr lang="en-GB" dirty="0" smtClean="0"/>
                        <a:t>3</a:t>
                      </a:r>
                      <a:endParaRPr lang="en-GB" dirty="0"/>
                    </a:p>
                  </a:txBody>
                  <a:tcPr/>
                </a:tc>
              </a:tr>
              <a:tr h="387919">
                <a:tc>
                  <a:txBody>
                    <a:bodyPr/>
                    <a:lstStyle/>
                    <a:p>
                      <a:endParaRPr lang="en-GB" dirty="0"/>
                    </a:p>
                  </a:txBody>
                  <a:tcPr/>
                </a:tc>
                <a:tc>
                  <a:txBody>
                    <a:bodyPr/>
                    <a:lstStyle/>
                    <a:p>
                      <a:r>
                        <a:rPr lang="en-GB" dirty="0" smtClean="0"/>
                        <a:t>2011</a:t>
                      </a:r>
                      <a:endParaRPr lang="en-GB" dirty="0"/>
                    </a:p>
                  </a:txBody>
                  <a:tcPr/>
                </a:tc>
                <a:tc>
                  <a:txBody>
                    <a:bodyPr/>
                    <a:lstStyle/>
                    <a:p>
                      <a:r>
                        <a:rPr lang="en-GB" dirty="0" smtClean="0"/>
                        <a:t>90</a:t>
                      </a:r>
                      <a:endParaRPr lang="en-GB" dirty="0"/>
                    </a:p>
                  </a:txBody>
                  <a:tcPr/>
                </a:tc>
                <a:tc>
                  <a:txBody>
                    <a:bodyPr/>
                    <a:lstStyle/>
                    <a:p>
                      <a:r>
                        <a:rPr lang="en-GB" dirty="0" smtClean="0"/>
                        <a:t>6</a:t>
                      </a:r>
                      <a:endParaRPr lang="en-GB" dirty="0"/>
                    </a:p>
                  </a:txBody>
                  <a:tcPr/>
                </a:tc>
                <a:tc>
                  <a:txBody>
                    <a:bodyPr/>
                    <a:lstStyle/>
                    <a:p>
                      <a:r>
                        <a:rPr lang="en-GB" dirty="0" smtClean="0"/>
                        <a:t>4</a:t>
                      </a:r>
                      <a:endParaRPr lang="en-GB" dirty="0"/>
                    </a:p>
                  </a:txBody>
                  <a:tcPr/>
                </a:tc>
              </a:tr>
              <a:tr h="678858">
                <a:tc>
                  <a:txBody>
                    <a:bodyPr/>
                    <a:lstStyle/>
                    <a:p>
                      <a:r>
                        <a:rPr lang="en-GB" dirty="0" smtClean="0"/>
                        <a:t>Private services</a:t>
                      </a:r>
                      <a:endParaRPr lang="en-GB" dirty="0"/>
                    </a:p>
                  </a:txBody>
                  <a:tcPr/>
                </a:tc>
                <a:tc>
                  <a:txBody>
                    <a:bodyPr/>
                    <a:lstStyle/>
                    <a:p>
                      <a:r>
                        <a:rPr lang="en-GB" dirty="0" smtClean="0"/>
                        <a:t>2004</a:t>
                      </a:r>
                      <a:endParaRPr lang="en-GB" dirty="0"/>
                    </a:p>
                  </a:txBody>
                  <a:tcPr/>
                </a:tc>
                <a:tc>
                  <a:txBody>
                    <a:bodyPr/>
                    <a:lstStyle/>
                    <a:p>
                      <a:r>
                        <a:rPr lang="en-GB" dirty="0" smtClean="0"/>
                        <a:t>67</a:t>
                      </a:r>
                      <a:endParaRPr lang="en-GB" dirty="0"/>
                    </a:p>
                  </a:txBody>
                  <a:tcPr/>
                </a:tc>
                <a:tc>
                  <a:txBody>
                    <a:bodyPr/>
                    <a:lstStyle/>
                    <a:p>
                      <a:r>
                        <a:rPr lang="en-GB" dirty="0" smtClean="0"/>
                        <a:t>5</a:t>
                      </a:r>
                      <a:endParaRPr lang="en-GB" dirty="0"/>
                    </a:p>
                  </a:txBody>
                  <a:tcPr/>
                </a:tc>
                <a:tc>
                  <a:txBody>
                    <a:bodyPr/>
                    <a:lstStyle/>
                    <a:p>
                      <a:r>
                        <a:rPr lang="en-GB" dirty="0" smtClean="0"/>
                        <a:t>28</a:t>
                      </a:r>
                      <a:endParaRPr lang="en-GB" dirty="0"/>
                    </a:p>
                  </a:txBody>
                  <a:tcPr/>
                </a:tc>
              </a:tr>
              <a:tr h="387919">
                <a:tc>
                  <a:txBody>
                    <a:bodyPr/>
                    <a:lstStyle/>
                    <a:p>
                      <a:endParaRPr lang="en-GB"/>
                    </a:p>
                  </a:txBody>
                  <a:tcPr/>
                </a:tc>
                <a:tc>
                  <a:txBody>
                    <a:bodyPr/>
                    <a:lstStyle/>
                    <a:p>
                      <a:r>
                        <a:rPr lang="en-GB" dirty="0" smtClean="0"/>
                        <a:t>2011</a:t>
                      </a:r>
                      <a:endParaRPr lang="en-GB" dirty="0"/>
                    </a:p>
                  </a:txBody>
                  <a:tcPr/>
                </a:tc>
                <a:tc>
                  <a:txBody>
                    <a:bodyPr/>
                    <a:lstStyle/>
                    <a:p>
                      <a:r>
                        <a:rPr lang="en-GB" dirty="0" smtClean="0"/>
                        <a:t>80</a:t>
                      </a:r>
                      <a:endParaRPr lang="en-GB" dirty="0"/>
                    </a:p>
                  </a:txBody>
                  <a:tcPr/>
                </a:tc>
                <a:tc>
                  <a:txBody>
                    <a:bodyPr/>
                    <a:lstStyle/>
                    <a:p>
                      <a:r>
                        <a:rPr lang="en-GB" dirty="0" smtClean="0"/>
                        <a:t>6</a:t>
                      </a:r>
                      <a:endParaRPr lang="en-GB" dirty="0"/>
                    </a:p>
                  </a:txBody>
                  <a:tcPr/>
                </a:tc>
                <a:tc>
                  <a:txBody>
                    <a:bodyPr/>
                    <a:lstStyle/>
                    <a:p>
                      <a:r>
                        <a:rPr lang="en-GB" dirty="0" smtClean="0"/>
                        <a:t>15</a:t>
                      </a:r>
                      <a:endParaRPr lang="en-GB" dirty="0"/>
                    </a:p>
                  </a:txBody>
                  <a:tcPr/>
                </a:tc>
              </a:tr>
              <a:tr h="387919">
                <a:tc>
                  <a:txBody>
                    <a:bodyPr/>
                    <a:lstStyle/>
                    <a:p>
                      <a:r>
                        <a:rPr lang="en-GB" dirty="0" smtClean="0"/>
                        <a:t>Public sector</a:t>
                      </a:r>
                      <a:endParaRPr lang="en-GB" dirty="0"/>
                    </a:p>
                  </a:txBody>
                  <a:tcPr/>
                </a:tc>
                <a:tc>
                  <a:txBody>
                    <a:bodyPr/>
                    <a:lstStyle/>
                    <a:p>
                      <a:r>
                        <a:rPr lang="en-GB" dirty="0" smtClean="0"/>
                        <a:t>2004</a:t>
                      </a:r>
                      <a:endParaRPr lang="en-GB" dirty="0"/>
                    </a:p>
                  </a:txBody>
                  <a:tcPr/>
                </a:tc>
                <a:tc>
                  <a:txBody>
                    <a:bodyPr/>
                    <a:lstStyle/>
                    <a:p>
                      <a:r>
                        <a:rPr lang="en-GB" dirty="0" smtClean="0"/>
                        <a:t>28</a:t>
                      </a:r>
                      <a:endParaRPr lang="en-GB" dirty="0"/>
                    </a:p>
                  </a:txBody>
                  <a:tcPr/>
                </a:tc>
                <a:tc>
                  <a:txBody>
                    <a:bodyPr/>
                    <a:lstStyle/>
                    <a:p>
                      <a:r>
                        <a:rPr lang="en-GB" dirty="0" smtClean="0"/>
                        <a:t>19</a:t>
                      </a:r>
                      <a:endParaRPr lang="en-GB" dirty="0"/>
                    </a:p>
                  </a:txBody>
                  <a:tcPr/>
                </a:tc>
                <a:tc>
                  <a:txBody>
                    <a:bodyPr/>
                    <a:lstStyle/>
                    <a:p>
                      <a:r>
                        <a:rPr lang="en-GB" dirty="0" smtClean="0"/>
                        <a:t>53</a:t>
                      </a:r>
                      <a:endParaRPr lang="en-GB" dirty="0"/>
                    </a:p>
                  </a:txBody>
                  <a:tcPr/>
                </a:tc>
              </a:tr>
              <a:tr h="387919">
                <a:tc>
                  <a:txBody>
                    <a:bodyPr/>
                    <a:lstStyle/>
                    <a:p>
                      <a:endParaRPr lang="en-GB" dirty="0"/>
                    </a:p>
                  </a:txBody>
                  <a:tcPr/>
                </a:tc>
                <a:tc>
                  <a:txBody>
                    <a:bodyPr/>
                    <a:lstStyle/>
                    <a:p>
                      <a:r>
                        <a:rPr lang="en-GB" dirty="0" smtClean="0"/>
                        <a:t>2011</a:t>
                      </a:r>
                      <a:endParaRPr lang="en-GB" dirty="0"/>
                    </a:p>
                  </a:txBody>
                  <a:tcPr/>
                </a:tc>
                <a:tc>
                  <a:txBody>
                    <a:bodyPr/>
                    <a:lstStyle/>
                    <a:p>
                      <a:r>
                        <a:rPr lang="en-GB" dirty="0" smtClean="0"/>
                        <a:t>37</a:t>
                      </a:r>
                      <a:endParaRPr lang="en-GB" dirty="0"/>
                    </a:p>
                  </a:txBody>
                  <a:tcPr/>
                </a:tc>
                <a:tc>
                  <a:txBody>
                    <a:bodyPr/>
                    <a:lstStyle/>
                    <a:p>
                      <a:r>
                        <a:rPr lang="en-GB" dirty="0" smtClean="0"/>
                        <a:t>15</a:t>
                      </a:r>
                      <a:endParaRPr lang="en-GB" dirty="0"/>
                    </a:p>
                  </a:txBody>
                  <a:tcPr/>
                </a:tc>
                <a:tc>
                  <a:txBody>
                    <a:bodyPr/>
                    <a:lstStyle/>
                    <a:p>
                      <a:r>
                        <a:rPr lang="en-GB" dirty="0" smtClean="0"/>
                        <a:t>48</a:t>
                      </a:r>
                      <a:endParaRPr lang="en-GB" dirty="0"/>
                    </a:p>
                  </a:txBody>
                  <a:tcPr/>
                </a:tc>
              </a:tr>
              <a:tr h="387919">
                <a:tc>
                  <a:txBody>
                    <a:bodyPr/>
                    <a:lstStyle/>
                    <a:p>
                      <a:r>
                        <a:rPr lang="en-GB" dirty="0" smtClean="0"/>
                        <a:t>All</a:t>
                      </a:r>
                      <a:endParaRPr lang="en-GB" dirty="0"/>
                    </a:p>
                  </a:txBody>
                  <a:tcPr/>
                </a:tc>
                <a:tc>
                  <a:txBody>
                    <a:bodyPr/>
                    <a:lstStyle/>
                    <a:p>
                      <a:r>
                        <a:rPr lang="en-GB" dirty="0" smtClean="0"/>
                        <a:t>2004</a:t>
                      </a:r>
                      <a:endParaRPr lang="en-GB" dirty="0"/>
                    </a:p>
                  </a:txBody>
                  <a:tcPr/>
                </a:tc>
                <a:tc>
                  <a:txBody>
                    <a:bodyPr/>
                    <a:lstStyle/>
                    <a:p>
                      <a:r>
                        <a:rPr lang="en-GB" dirty="0" smtClean="0"/>
                        <a:t>64</a:t>
                      </a:r>
                      <a:endParaRPr lang="en-GB" dirty="0"/>
                    </a:p>
                  </a:txBody>
                  <a:tcPr/>
                </a:tc>
                <a:tc>
                  <a:txBody>
                    <a:bodyPr/>
                    <a:lstStyle/>
                    <a:p>
                      <a:r>
                        <a:rPr lang="en-GB" dirty="0" smtClean="0"/>
                        <a:t>7</a:t>
                      </a:r>
                      <a:endParaRPr lang="en-GB" dirty="0"/>
                    </a:p>
                  </a:txBody>
                  <a:tcPr/>
                </a:tc>
                <a:tc>
                  <a:txBody>
                    <a:bodyPr/>
                    <a:lstStyle/>
                    <a:p>
                      <a:r>
                        <a:rPr lang="en-GB" dirty="0" smtClean="0"/>
                        <a:t>28</a:t>
                      </a:r>
                      <a:endParaRPr lang="en-GB" dirty="0"/>
                    </a:p>
                  </a:txBody>
                  <a:tcPr/>
                </a:tc>
              </a:tr>
              <a:tr h="387919">
                <a:tc>
                  <a:txBody>
                    <a:bodyPr/>
                    <a:lstStyle/>
                    <a:p>
                      <a:endParaRPr lang="en-GB" dirty="0"/>
                    </a:p>
                  </a:txBody>
                  <a:tcPr/>
                </a:tc>
                <a:tc>
                  <a:txBody>
                    <a:bodyPr/>
                    <a:lstStyle/>
                    <a:p>
                      <a:r>
                        <a:rPr lang="en-GB" dirty="0" smtClean="0"/>
                        <a:t>2011</a:t>
                      </a:r>
                      <a:endParaRPr lang="en-GB" dirty="0"/>
                    </a:p>
                  </a:txBody>
                  <a:tcPr/>
                </a:tc>
                <a:tc>
                  <a:txBody>
                    <a:bodyPr/>
                    <a:lstStyle/>
                    <a:p>
                      <a:r>
                        <a:rPr lang="en-GB" dirty="0" smtClean="0"/>
                        <a:t>76</a:t>
                      </a:r>
                      <a:endParaRPr lang="en-GB" dirty="0"/>
                    </a:p>
                  </a:txBody>
                  <a:tcPr/>
                </a:tc>
                <a:tc>
                  <a:txBody>
                    <a:bodyPr/>
                    <a:lstStyle/>
                    <a:p>
                      <a:r>
                        <a:rPr lang="en-GB" dirty="0" smtClean="0"/>
                        <a:t>7</a:t>
                      </a:r>
                      <a:endParaRPr lang="en-GB" dirty="0"/>
                    </a:p>
                  </a:txBody>
                  <a:tcPr/>
                </a:tc>
                <a:tc>
                  <a:txBody>
                    <a:bodyPr/>
                    <a:lstStyle/>
                    <a:p>
                      <a:r>
                        <a:rPr lang="en-GB" dirty="0" smtClean="0"/>
                        <a:t>18</a:t>
                      </a:r>
                      <a:endParaRPr lang="en-GB" dirty="0"/>
                    </a:p>
                  </a:txBody>
                  <a:tcPr/>
                </a:tc>
              </a:tr>
            </a:tbl>
          </a:graphicData>
        </a:graphic>
      </p:graphicFrame>
    </p:spTree>
    <p:extLst>
      <p:ext uri="{BB962C8B-B14F-4D97-AF65-F5344CB8AC3E}">
        <p14:creationId xmlns:p14="http://schemas.microsoft.com/office/powerpoint/2010/main" val="3088687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Direct participation</a:t>
            </a:r>
            <a:r>
              <a:rPr lang="en-GB" sz="3200" dirty="0" smtClean="0"/>
              <a:t/>
            </a:r>
            <a:br>
              <a:rPr lang="en-GB" sz="3200" dirty="0" smtClean="0"/>
            </a:br>
            <a:r>
              <a:rPr lang="en-GB" sz="1600" dirty="0" smtClean="0"/>
              <a:t>(Van </a:t>
            </a:r>
            <a:r>
              <a:rPr lang="en-GB" sz="1600" dirty="0" err="1" smtClean="0"/>
              <a:t>Wanrooy</a:t>
            </a:r>
            <a:r>
              <a:rPr lang="en-GB" sz="1600" dirty="0" smtClean="0"/>
              <a:t> et al. 2011: 18)</a:t>
            </a:r>
            <a:endParaRPr lang="en-GB" sz="1600"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4</a:t>
            </a:fld>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93209984"/>
              </p:ext>
            </p:extLst>
          </p:nvPr>
        </p:nvGraphicFramePr>
        <p:xfrm>
          <a:off x="457200" y="1800807"/>
          <a:ext cx="8229600" cy="3937452"/>
        </p:xfrm>
        <a:graphic>
          <a:graphicData uri="http://schemas.openxmlformats.org/drawingml/2006/table">
            <a:tbl>
              <a:tblPr firstRow="1" bandRow="1">
                <a:tableStyleId>{5C22544A-7EE6-4342-B048-85BDC9FD1C3A}</a:tableStyleId>
              </a:tblPr>
              <a:tblGrid>
                <a:gridCol w="2743200"/>
                <a:gridCol w="2743200"/>
                <a:gridCol w="2743200"/>
              </a:tblGrid>
              <a:tr h="578464">
                <a:tc>
                  <a:txBody>
                    <a:bodyPr/>
                    <a:lstStyle/>
                    <a:p>
                      <a:r>
                        <a:rPr lang="en-GB" dirty="0" smtClean="0"/>
                        <a:t>Method</a:t>
                      </a:r>
                      <a:endParaRPr lang="en-GB" dirty="0"/>
                    </a:p>
                  </a:txBody>
                  <a:tcPr/>
                </a:tc>
                <a:tc>
                  <a:txBody>
                    <a:bodyPr/>
                    <a:lstStyle/>
                    <a:p>
                      <a:r>
                        <a:rPr lang="en-GB" dirty="0" smtClean="0"/>
                        <a:t>2004 (%)</a:t>
                      </a:r>
                      <a:endParaRPr lang="en-GB" dirty="0"/>
                    </a:p>
                  </a:txBody>
                  <a:tcPr/>
                </a:tc>
                <a:tc>
                  <a:txBody>
                    <a:bodyPr/>
                    <a:lstStyle/>
                    <a:p>
                      <a:r>
                        <a:rPr lang="en-GB" dirty="0" smtClean="0"/>
                        <a:t>2011 (%)</a:t>
                      </a:r>
                      <a:endParaRPr lang="en-GB" dirty="0"/>
                    </a:p>
                  </a:txBody>
                  <a:tcPr/>
                </a:tc>
              </a:tr>
              <a:tr h="811798">
                <a:tc>
                  <a:txBody>
                    <a:bodyPr/>
                    <a:lstStyle/>
                    <a:p>
                      <a:r>
                        <a:rPr lang="en-GB" dirty="0" smtClean="0"/>
                        <a:t>All staff workplace meetings</a:t>
                      </a:r>
                      <a:endParaRPr lang="en-GB" dirty="0"/>
                    </a:p>
                  </a:txBody>
                  <a:tcPr/>
                </a:tc>
                <a:tc>
                  <a:txBody>
                    <a:bodyPr/>
                    <a:lstStyle/>
                    <a:p>
                      <a:r>
                        <a:rPr lang="en-GB" dirty="0" smtClean="0"/>
                        <a:t>75</a:t>
                      </a:r>
                      <a:endParaRPr lang="en-GB" dirty="0"/>
                    </a:p>
                  </a:txBody>
                  <a:tcPr/>
                </a:tc>
                <a:tc>
                  <a:txBody>
                    <a:bodyPr/>
                    <a:lstStyle/>
                    <a:p>
                      <a:r>
                        <a:rPr lang="en-GB" dirty="0" smtClean="0"/>
                        <a:t>80</a:t>
                      </a:r>
                      <a:endParaRPr lang="en-GB" dirty="0"/>
                    </a:p>
                  </a:txBody>
                  <a:tcPr/>
                </a:tc>
              </a:tr>
              <a:tr h="578464">
                <a:tc>
                  <a:txBody>
                    <a:bodyPr/>
                    <a:lstStyle/>
                    <a:p>
                      <a:r>
                        <a:rPr lang="en-GB" dirty="0" smtClean="0"/>
                        <a:t>Team briefings</a:t>
                      </a:r>
                      <a:endParaRPr lang="en-GB" dirty="0"/>
                    </a:p>
                  </a:txBody>
                  <a:tcPr/>
                </a:tc>
                <a:tc>
                  <a:txBody>
                    <a:bodyPr/>
                    <a:lstStyle/>
                    <a:p>
                      <a:r>
                        <a:rPr lang="en-GB" dirty="0" smtClean="0"/>
                        <a:t>60</a:t>
                      </a:r>
                      <a:endParaRPr lang="en-GB" dirty="0"/>
                    </a:p>
                  </a:txBody>
                  <a:tcPr/>
                </a:tc>
                <a:tc>
                  <a:txBody>
                    <a:bodyPr/>
                    <a:lstStyle/>
                    <a:p>
                      <a:r>
                        <a:rPr lang="en-GB" dirty="0" smtClean="0"/>
                        <a:t>66</a:t>
                      </a:r>
                      <a:endParaRPr lang="en-GB" dirty="0"/>
                    </a:p>
                  </a:txBody>
                  <a:tcPr/>
                </a:tc>
              </a:tr>
              <a:tr h="811798">
                <a:tc>
                  <a:txBody>
                    <a:bodyPr/>
                    <a:lstStyle/>
                    <a:p>
                      <a:r>
                        <a:rPr lang="en-GB" dirty="0" smtClean="0"/>
                        <a:t>Information on workplace finances</a:t>
                      </a:r>
                      <a:endParaRPr lang="en-GB" dirty="0"/>
                    </a:p>
                  </a:txBody>
                  <a:tcPr/>
                </a:tc>
                <a:tc>
                  <a:txBody>
                    <a:bodyPr/>
                    <a:lstStyle/>
                    <a:p>
                      <a:r>
                        <a:rPr lang="en-GB" dirty="0" smtClean="0"/>
                        <a:t>55</a:t>
                      </a:r>
                      <a:endParaRPr lang="en-GB" dirty="0"/>
                    </a:p>
                  </a:txBody>
                  <a:tcPr/>
                </a:tc>
                <a:tc>
                  <a:txBody>
                    <a:bodyPr/>
                    <a:lstStyle/>
                    <a:p>
                      <a:r>
                        <a:rPr lang="en-GB" dirty="0" smtClean="0"/>
                        <a:t>61</a:t>
                      </a:r>
                      <a:endParaRPr lang="en-GB" dirty="0"/>
                    </a:p>
                  </a:txBody>
                  <a:tcPr/>
                </a:tc>
              </a:tr>
              <a:tr h="578464">
                <a:tc>
                  <a:txBody>
                    <a:bodyPr/>
                    <a:lstStyle/>
                    <a:p>
                      <a:r>
                        <a:rPr lang="en-GB" dirty="0" smtClean="0"/>
                        <a:t>Staff surveys</a:t>
                      </a:r>
                      <a:endParaRPr lang="en-GB" dirty="0"/>
                    </a:p>
                  </a:txBody>
                  <a:tcPr/>
                </a:tc>
                <a:tc>
                  <a:txBody>
                    <a:bodyPr/>
                    <a:lstStyle/>
                    <a:p>
                      <a:r>
                        <a:rPr lang="en-GB" dirty="0" smtClean="0"/>
                        <a:t>36</a:t>
                      </a:r>
                      <a:endParaRPr lang="en-GB" dirty="0"/>
                    </a:p>
                  </a:txBody>
                  <a:tcPr/>
                </a:tc>
                <a:tc>
                  <a:txBody>
                    <a:bodyPr/>
                    <a:lstStyle/>
                    <a:p>
                      <a:r>
                        <a:rPr lang="en-GB" dirty="0" smtClean="0"/>
                        <a:t>37</a:t>
                      </a:r>
                      <a:endParaRPr lang="en-GB" dirty="0"/>
                    </a:p>
                  </a:txBody>
                  <a:tcPr/>
                </a:tc>
              </a:tr>
              <a:tr h="578464">
                <a:tc>
                  <a:txBody>
                    <a:bodyPr/>
                    <a:lstStyle/>
                    <a:p>
                      <a:r>
                        <a:rPr lang="en-GB" dirty="0" smtClean="0"/>
                        <a:t>Problem solving groups</a:t>
                      </a:r>
                      <a:endParaRPr lang="en-GB" dirty="0"/>
                    </a:p>
                  </a:txBody>
                  <a:tcPr/>
                </a:tc>
                <a:tc>
                  <a:txBody>
                    <a:bodyPr/>
                    <a:lstStyle/>
                    <a:p>
                      <a:r>
                        <a:rPr lang="en-GB" dirty="0" smtClean="0"/>
                        <a:t>17</a:t>
                      </a:r>
                      <a:endParaRPr lang="en-GB" dirty="0"/>
                    </a:p>
                  </a:txBody>
                  <a:tcPr/>
                </a:tc>
                <a:tc>
                  <a:txBody>
                    <a:bodyPr/>
                    <a:lstStyle/>
                    <a:p>
                      <a:r>
                        <a:rPr lang="en-GB" dirty="0" smtClean="0"/>
                        <a:t>14</a:t>
                      </a:r>
                      <a:endParaRPr lang="en-GB" dirty="0"/>
                    </a:p>
                  </a:txBody>
                  <a:tcPr/>
                </a:tc>
              </a:tr>
            </a:tbl>
          </a:graphicData>
        </a:graphic>
      </p:graphicFrame>
    </p:spTree>
    <p:extLst>
      <p:ext uri="{BB962C8B-B14F-4D97-AF65-F5344CB8AC3E}">
        <p14:creationId xmlns:p14="http://schemas.microsoft.com/office/powerpoint/2010/main" val="2405198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Toyota</a:t>
            </a:r>
            <a:endParaRPr lang="en-GB" sz="3200" b="1"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5</a:t>
            </a:fld>
            <a:endParaRPr lang="en-GB" dirty="0"/>
          </a:p>
        </p:txBody>
      </p:sp>
      <p:sp>
        <p:nvSpPr>
          <p:cNvPr id="4" name="Content Placeholder 3"/>
          <p:cNvSpPr>
            <a:spLocks noGrp="1"/>
          </p:cNvSpPr>
          <p:nvPr>
            <p:ph idx="1"/>
          </p:nvPr>
        </p:nvSpPr>
        <p:spPr/>
        <p:txBody>
          <a:bodyPr/>
          <a:lstStyle/>
          <a:p>
            <a:pPr marL="0" indent="0">
              <a:buNone/>
            </a:pPr>
            <a:r>
              <a:rPr lang="en-GB" dirty="0" smtClean="0"/>
              <a:t>Toyota Motor Manufacturing (UK) opened 1992:</a:t>
            </a:r>
          </a:p>
          <a:p>
            <a:r>
              <a:rPr lang="en-GB" dirty="0" err="1" smtClean="0"/>
              <a:t>Burnaston</a:t>
            </a:r>
            <a:r>
              <a:rPr lang="en-GB" dirty="0" smtClean="0"/>
              <a:t> (Derby): car manufacturing/ assembly (2,500 workers – or ‘members’)</a:t>
            </a:r>
          </a:p>
          <a:p>
            <a:r>
              <a:rPr lang="en-GB" dirty="0" smtClean="0"/>
              <a:t>Deeside: engine manufacturing (500 members)</a:t>
            </a:r>
          </a:p>
          <a:p>
            <a:pPr marL="0" indent="0">
              <a:buNone/>
            </a:pPr>
            <a:r>
              <a:rPr lang="en-GB" dirty="0" smtClean="0"/>
              <a:t>Hence 3,000 members in total: 90% production, 10% office/ support</a:t>
            </a:r>
          </a:p>
          <a:p>
            <a:pPr marL="0" indent="0">
              <a:buNone/>
            </a:pPr>
            <a:r>
              <a:rPr lang="en-GB" dirty="0" smtClean="0"/>
              <a:t>The two sites operate as one plant </a:t>
            </a:r>
          </a:p>
          <a:p>
            <a:pPr marL="0" indent="0">
              <a:buNone/>
            </a:pPr>
            <a:r>
              <a:rPr lang="en-GB" dirty="0" smtClean="0"/>
              <a:t>‘Single status’ employment, one union (Unite)</a:t>
            </a:r>
            <a:endParaRPr lang="en-GB" dirty="0"/>
          </a:p>
        </p:txBody>
      </p:sp>
    </p:spTree>
    <p:extLst>
      <p:ext uri="{BB962C8B-B14F-4D97-AF65-F5344CB8AC3E}">
        <p14:creationId xmlns:p14="http://schemas.microsoft.com/office/powerpoint/2010/main" val="2785022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The ‘Toyota Way’: Communications</a:t>
            </a:r>
            <a:endParaRPr lang="en-GB" sz="3200" b="1"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6</a:t>
            </a:fld>
            <a:endParaRPr lang="en-GB" dirty="0"/>
          </a:p>
        </p:txBody>
      </p:sp>
      <p:sp>
        <p:nvSpPr>
          <p:cNvPr id="4" name="Content Placeholder 3"/>
          <p:cNvSpPr>
            <a:spLocks noGrp="1"/>
          </p:cNvSpPr>
          <p:nvPr>
            <p:ph idx="1"/>
          </p:nvPr>
        </p:nvSpPr>
        <p:spPr>
          <a:xfrm>
            <a:off x="457200" y="1629552"/>
            <a:ext cx="8229600" cy="4760362"/>
          </a:xfrm>
        </p:spPr>
        <p:txBody>
          <a:bodyPr/>
          <a:lstStyle/>
          <a:p>
            <a:r>
              <a:rPr lang="en-GB" dirty="0"/>
              <a:t>Directors – staged events</a:t>
            </a:r>
          </a:p>
          <a:p>
            <a:r>
              <a:rPr lang="en-GB" dirty="0"/>
              <a:t>Communications time built into each shift</a:t>
            </a:r>
          </a:p>
          <a:p>
            <a:r>
              <a:rPr lang="en-GB" dirty="0"/>
              <a:t>Cascade briefings through teams/ sections/ groups: ten-ten briefs (10 minutes at 10.00)</a:t>
            </a:r>
          </a:p>
          <a:p>
            <a:r>
              <a:rPr lang="en-GB" dirty="0"/>
              <a:t>Notice boards, videos in plant entrances</a:t>
            </a:r>
          </a:p>
          <a:p>
            <a:pPr marL="0" indent="0">
              <a:buNone/>
            </a:pPr>
            <a:endParaRPr lang="en-GB" dirty="0" smtClean="0"/>
          </a:p>
          <a:p>
            <a:pPr marL="0" indent="0">
              <a:buNone/>
            </a:pPr>
            <a:r>
              <a:rPr lang="en-GB" dirty="0" smtClean="0"/>
              <a:t>‘</a:t>
            </a:r>
            <a:r>
              <a:rPr lang="en-GB" dirty="0"/>
              <a:t>Communication is king’</a:t>
            </a:r>
          </a:p>
          <a:p>
            <a:endParaRPr lang="en-GB" dirty="0"/>
          </a:p>
        </p:txBody>
      </p:sp>
    </p:spTree>
    <p:extLst>
      <p:ext uri="{BB962C8B-B14F-4D97-AF65-F5344CB8AC3E}">
        <p14:creationId xmlns:p14="http://schemas.microsoft.com/office/powerpoint/2010/main" val="2369724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2555"/>
            <a:ext cx="6546059" cy="920955"/>
          </a:xfrm>
        </p:spPr>
        <p:txBody>
          <a:bodyPr>
            <a:noAutofit/>
          </a:bodyPr>
          <a:lstStyle/>
          <a:p>
            <a:r>
              <a:rPr lang="en-GB" sz="3200" b="1" dirty="0"/>
              <a:t>The ‘Toyota </a:t>
            </a:r>
            <a:r>
              <a:rPr lang="en-GB" sz="3200" b="1" dirty="0" smtClean="0"/>
              <a:t>Way’: Continuous improvement</a:t>
            </a:r>
            <a:endParaRPr lang="en-GB" sz="3200" b="1"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7</a:t>
            </a:fld>
            <a:endParaRPr lang="en-GB" dirty="0"/>
          </a:p>
        </p:txBody>
      </p:sp>
      <p:sp>
        <p:nvSpPr>
          <p:cNvPr id="4" name="Content Placeholder 3"/>
          <p:cNvSpPr>
            <a:spLocks noGrp="1"/>
          </p:cNvSpPr>
          <p:nvPr>
            <p:ph idx="1"/>
          </p:nvPr>
        </p:nvSpPr>
        <p:spPr>
          <a:xfrm>
            <a:off x="283029" y="1480457"/>
            <a:ext cx="8697685" cy="5032557"/>
          </a:xfrm>
        </p:spPr>
        <p:txBody>
          <a:bodyPr/>
          <a:lstStyle/>
          <a:p>
            <a:pPr marL="0" indent="0">
              <a:buNone/>
            </a:pPr>
            <a:r>
              <a:rPr lang="en-GB" sz="2400" i="1" dirty="0" smtClean="0"/>
              <a:t>Kaizen</a:t>
            </a:r>
            <a:r>
              <a:rPr lang="en-GB" sz="2400" dirty="0" smtClean="0"/>
              <a:t> – ‘continuous improvement’</a:t>
            </a:r>
          </a:p>
          <a:p>
            <a:pPr marL="0" indent="0">
              <a:buNone/>
            </a:pPr>
            <a:r>
              <a:rPr lang="en-GB" sz="2400" dirty="0" smtClean="0"/>
              <a:t>	Covers quality, costs, environment, H&amp;S etc.</a:t>
            </a:r>
          </a:p>
          <a:p>
            <a:pPr marL="0" indent="0">
              <a:buNone/>
            </a:pPr>
            <a:r>
              <a:rPr lang="en-GB" sz="2400" dirty="0" smtClean="0"/>
              <a:t>	Operates at all levels: teams/ sections/ groups</a:t>
            </a:r>
          </a:p>
          <a:p>
            <a:pPr marL="0" indent="0">
              <a:buNone/>
            </a:pPr>
            <a:r>
              <a:rPr lang="en-GB" sz="2400" dirty="0" smtClean="0"/>
              <a:t>	Expectation of two kaizen </a:t>
            </a:r>
            <a:r>
              <a:rPr lang="en-GB" sz="2400" i="1" dirty="0" smtClean="0"/>
              <a:t>per member </a:t>
            </a:r>
            <a:r>
              <a:rPr lang="en-GB" sz="2400" dirty="0" smtClean="0"/>
              <a:t>per month – feeds into 	appraisal system</a:t>
            </a:r>
          </a:p>
          <a:p>
            <a:pPr marL="0" indent="0">
              <a:buNone/>
            </a:pPr>
            <a:r>
              <a:rPr lang="en-GB" sz="2400" i="1" dirty="0" smtClean="0"/>
              <a:t>H&amp;S kaizen </a:t>
            </a:r>
            <a:r>
              <a:rPr lang="en-GB" sz="2400" dirty="0" smtClean="0"/>
              <a:t>– two Mondays a month, teams evaluate a work process</a:t>
            </a:r>
          </a:p>
          <a:p>
            <a:pPr marL="0" indent="0">
              <a:buNone/>
            </a:pPr>
            <a:r>
              <a:rPr lang="en-GB" sz="2400" i="1" dirty="0" smtClean="0"/>
              <a:t>Quality circles </a:t>
            </a:r>
            <a:r>
              <a:rPr lang="en-GB" sz="2400" dirty="0" smtClean="0"/>
              <a:t>– a tool to promote problem-solving skills</a:t>
            </a:r>
          </a:p>
          <a:p>
            <a:pPr marL="0" indent="0">
              <a:buNone/>
            </a:pPr>
            <a:r>
              <a:rPr lang="en-GB" sz="2400" dirty="0" smtClean="0"/>
              <a:t>	One or two a year in each shop</a:t>
            </a:r>
          </a:p>
          <a:p>
            <a:pPr marL="0" indent="0">
              <a:buNone/>
            </a:pPr>
            <a:r>
              <a:rPr lang="en-GB" sz="2400" dirty="0" smtClean="0"/>
              <a:t>	Area selected for problem-solving</a:t>
            </a:r>
          </a:p>
          <a:p>
            <a:pPr marL="0" indent="0">
              <a:buNone/>
            </a:pPr>
            <a:r>
              <a:rPr lang="en-GB" sz="2400" dirty="0"/>
              <a:t>	</a:t>
            </a:r>
            <a:r>
              <a:rPr lang="en-GB" sz="2400" dirty="0" smtClean="0"/>
              <a:t>Greater detail than kaizen, and </a:t>
            </a:r>
            <a:r>
              <a:rPr lang="en-GB" sz="2400" i="1" dirty="0" smtClean="0"/>
              <a:t>teams</a:t>
            </a:r>
            <a:r>
              <a:rPr lang="en-GB" sz="2400" dirty="0" smtClean="0"/>
              <a:t> are involved</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3040896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380"/>
            <a:ext cx="6546059" cy="922130"/>
          </a:xfrm>
        </p:spPr>
        <p:txBody>
          <a:bodyPr>
            <a:noAutofit/>
          </a:bodyPr>
          <a:lstStyle/>
          <a:p>
            <a:r>
              <a:rPr lang="en-GB" sz="3200" b="1" dirty="0" smtClean="0"/>
              <a:t>Does the ‘Toyota Way’ transfer to the health service? </a:t>
            </a:r>
            <a:endParaRPr lang="en-GB" sz="3200" b="1"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8</a:t>
            </a:fld>
            <a:endParaRPr lang="en-GB" dirty="0"/>
          </a:p>
        </p:txBody>
      </p:sp>
      <p:sp>
        <p:nvSpPr>
          <p:cNvPr id="4" name="Content Placeholder 3"/>
          <p:cNvSpPr>
            <a:spLocks noGrp="1"/>
          </p:cNvSpPr>
          <p:nvPr>
            <p:ph idx="1"/>
          </p:nvPr>
        </p:nvSpPr>
        <p:spPr>
          <a:xfrm>
            <a:off x="457199" y="1455576"/>
            <a:ext cx="8556171" cy="5273438"/>
          </a:xfrm>
        </p:spPr>
        <p:txBody>
          <a:bodyPr/>
          <a:lstStyle/>
          <a:p>
            <a:pPr marL="0" indent="0">
              <a:buNone/>
            </a:pPr>
            <a:r>
              <a:rPr lang="en-GB" sz="2400" dirty="0"/>
              <a:t>Mid Staffs Hospital crisis (2005-09)</a:t>
            </a:r>
          </a:p>
          <a:p>
            <a:pPr marL="0" indent="0">
              <a:buNone/>
            </a:pPr>
            <a:r>
              <a:rPr lang="en-GB" sz="2400" dirty="0"/>
              <a:t>Francis Inquiry Report (February 2013)</a:t>
            </a:r>
          </a:p>
          <a:p>
            <a:pPr marL="0" indent="0">
              <a:buNone/>
            </a:pPr>
            <a:r>
              <a:rPr lang="en-GB" sz="2400" dirty="0"/>
              <a:t>“A disputed estimate suggested that between 400 and 1,200 patients died as a result of poor care over the 50 months between January 2005 and March 2009 at Stafford hospital, a small district general hospital in Staffordshire. </a:t>
            </a:r>
          </a:p>
          <a:p>
            <a:pPr marL="0" indent="0">
              <a:buNone/>
            </a:pPr>
            <a:r>
              <a:rPr lang="en-GB" sz="2400" dirty="0" smtClean="0"/>
              <a:t>“It </a:t>
            </a:r>
            <a:r>
              <a:rPr lang="en-GB" sz="2400" dirty="0"/>
              <a:t>is commonly known as the Mid Staffs scandal because Stafford hospital was and is run by the Mid Staffordshire NHS hospital trust, which in 2008 acquired foundation trust status, making it semi-independent of Department of Health control. Decision-making and especially cost-cutting as part of its pursuit of that status was later cited as a key reason why poor care took hold and was allowed to persist for so long.” </a:t>
            </a:r>
            <a:r>
              <a:rPr lang="en-GB" sz="2000" dirty="0" smtClean="0"/>
              <a:t>(</a:t>
            </a:r>
            <a:r>
              <a:rPr lang="en-GB" sz="2000" i="1" dirty="0"/>
              <a:t>Guardian</a:t>
            </a:r>
            <a:r>
              <a:rPr lang="en-GB" sz="2000" dirty="0"/>
              <a:t>, 6 February 2013)</a:t>
            </a:r>
          </a:p>
          <a:p>
            <a:endParaRPr lang="en-GB" sz="2000" dirty="0"/>
          </a:p>
        </p:txBody>
      </p:sp>
    </p:spTree>
    <p:extLst>
      <p:ext uri="{BB962C8B-B14F-4D97-AF65-F5344CB8AC3E}">
        <p14:creationId xmlns:p14="http://schemas.microsoft.com/office/powerpoint/2010/main" val="141146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Origins of the ‘Leeds Way’</a:t>
            </a:r>
            <a:endParaRPr lang="en-GB" sz="3200" b="1"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9</a:t>
            </a:fld>
            <a:endParaRPr lang="en-GB" dirty="0"/>
          </a:p>
        </p:txBody>
      </p:sp>
      <p:sp>
        <p:nvSpPr>
          <p:cNvPr id="4" name="Content Placeholder 3"/>
          <p:cNvSpPr>
            <a:spLocks noGrp="1"/>
          </p:cNvSpPr>
          <p:nvPr>
            <p:ph idx="1"/>
          </p:nvPr>
        </p:nvSpPr>
        <p:spPr/>
        <p:txBody>
          <a:bodyPr/>
          <a:lstStyle/>
          <a:p>
            <a:pPr marL="0" indent="0">
              <a:buNone/>
            </a:pPr>
            <a:r>
              <a:rPr lang="en-GB" sz="3200" dirty="0" smtClean="0"/>
              <a:t>NHS made £12.5 m available to five NHS Trusts to buy into the training methods advocated by the Virginia Mason Institute (healthcare institute)</a:t>
            </a:r>
          </a:p>
          <a:p>
            <a:pPr marL="0" indent="0">
              <a:buNone/>
            </a:pPr>
            <a:r>
              <a:rPr lang="en-GB" sz="3200" dirty="0" smtClean="0"/>
              <a:t>Leeds Teaching Hospitals NHS Trust was one of the five successful bidders </a:t>
            </a:r>
          </a:p>
          <a:p>
            <a:pPr marL="0" indent="0">
              <a:buNone/>
            </a:pPr>
            <a:endParaRPr lang="en-GB" sz="3200" dirty="0" smtClean="0"/>
          </a:p>
          <a:p>
            <a:pPr marL="0" indent="0">
              <a:buNone/>
            </a:pPr>
            <a:r>
              <a:rPr lang="en-GB" sz="3200" dirty="0" smtClean="0"/>
              <a:t>Basic </a:t>
            </a:r>
            <a:r>
              <a:rPr lang="en-GB" sz="3200" dirty="0" smtClean="0"/>
              <a:t>principle: place the patient first</a:t>
            </a:r>
            <a:endParaRPr lang="en-GB" sz="3200" dirty="0"/>
          </a:p>
        </p:txBody>
      </p:sp>
    </p:spTree>
    <p:extLst>
      <p:ext uri="{BB962C8B-B14F-4D97-AF65-F5344CB8AC3E}">
        <p14:creationId xmlns:p14="http://schemas.microsoft.com/office/powerpoint/2010/main" val="120029882"/>
      </p:ext>
    </p:extLst>
  </p:cSld>
  <p:clrMapOvr>
    <a:masterClrMapping/>
  </p:clrMapOvr>
</p:sld>
</file>

<file path=ppt/theme/theme1.xml><?xml version="1.0" encoding="utf-8"?>
<a:theme xmlns:a="http://schemas.openxmlformats.org/drawingml/2006/main" name="Office Theme">
  <a:themeElements>
    <a:clrScheme name="RHUL Primary Colour Palette">
      <a:dk1>
        <a:sysClr val="windowText" lastClr="000000"/>
      </a:dk1>
      <a:lt1>
        <a:sysClr val="window" lastClr="FFFFFF"/>
      </a:lt1>
      <a:dk2>
        <a:srgbClr val="202A30"/>
      </a:dk2>
      <a:lt2>
        <a:srgbClr val="E7E6E6"/>
      </a:lt2>
      <a:accent1>
        <a:srgbClr val="EB641E"/>
      </a:accent1>
      <a:accent2>
        <a:srgbClr val="D72D2D"/>
      </a:accent2>
      <a:accent3>
        <a:srgbClr val="9857AE"/>
      </a:accent3>
      <a:accent4>
        <a:srgbClr val="00A648"/>
      </a:accent4>
      <a:accent5>
        <a:srgbClr val="00A69E"/>
      </a:accent5>
      <a:accent6>
        <a:srgbClr val="009ED7"/>
      </a:accent6>
      <a:hlink>
        <a:srgbClr val="000000"/>
      </a:hlink>
      <a:folHlink>
        <a:srgbClr val="954F72"/>
      </a:folHlink>
    </a:clrScheme>
    <a:fontScheme name="Office 2">
      <a:majorFont>
        <a:latin typeface="corbel"/>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2653</TotalTime>
  <Words>1320</Words>
  <Application>Microsoft Office PowerPoint</Application>
  <PresentationFormat>On-screen Show (4:3)</PresentationFormat>
  <Paragraphs>182</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Corbel</vt:lpstr>
      <vt:lpstr>Corbel</vt:lpstr>
      <vt:lpstr>Lucida Grande</vt:lpstr>
      <vt:lpstr>Wingdings</vt:lpstr>
      <vt:lpstr>Office Theme</vt:lpstr>
      <vt:lpstr>Project DIRECT  Continuous Improvement in UK Health Services: the Case of Leeds Teaching Hospitals NHS Trust  Sofia, 14 November 2018</vt:lpstr>
      <vt:lpstr>What this presentation covers…</vt:lpstr>
      <vt:lpstr>Joint consultation committees (JCCs) (Van Wanrooy et al. 2011: 15)</vt:lpstr>
      <vt:lpstr>Direct participation (Van Wanrooy et al. 2011: 18)</vt:lpstr>
      <vt:lpstr>Toyota</vt:lpstr>
      <vt:lpstr>The ‘Toyota Way’: Communications</vt:lpstr>
      <vt:lpstr>The ‘Toyota Way’: Continuous improvement</vt:lpstr>
      <vt:lpstr>Does the ‘Toyota Way’ transfer to the health service? </vt:lpstr>
      <vt:lpstr>Origins of the ‘Leeds Way’</vt:lpstr>
      <vt:lpstr>The ‘Leeds Way’</vt:lpstr>
      <vt:lpstr>PowerPoint Presentation</vt:lpstr>
      <vt:lpstr>The Leeds Improvement Method</vt:lpstr>
      <vt:lpstr>Similarities (Toyota/ Leeds NHS Trust)</vt:lpstr>
      <vt:lpstr>Contrasts: at Leeds - </vt:lpstr>
      <vt:lpstr>Culture change at Leeds NHS Trust</vt:lpstr>
      <vt:lpstr>Culture change (2)</vt:lpstr>
      <vt:lpstr>Kaizen at Leeds</vt:lpstr>
      <vt:lpstr>No redundancies</vt:lpstr>
      <vt:lpstr>How durable is the Leeds way?</vt:lpstr>
      <vt:lpstr>Role of the Staff Council</vt:lpstr>
      <vt:lpstr>Conclusions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Gold, M</cp:lastModifiedBy>
  <cp:revision>443</cp:revision>
  <cp:lastPrinted>2018-11-09T17:14:50Z</cp:lastPrinted>
  <dcterms:created xsi:type="dcterms:W3CDTF">2013-08-15T13:27:17Z</dcterms:created>
  <dcterms:modified xsi:type="dcterms:W3CDTF">2018-11-09T17:14:58Z</dcterms:modified>
</cp:coreProperties>
</file>