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9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09800"/>
            <a:ext cx="10363200" cy="1143000"/>
          </a:xfrm>
          <a:effectLst>
            <a:outerShdw blurRad="68580" dist="38099" dir="2700000" algn="ctr" rotWithShape="0">
              <a:srgbClr val="FFFFFF">
                <a:alpha val="75000"/>
              </a:srgbClr>
            </a:outerShdw>
          </a:effec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ga-IE" noProof="0"/>
              <a:t>Click to edit Master title style</a:t>
            </a:r>
            <a:endParaRPr lang="en-US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9347200" cy="1066800"/>
          </a:xfrm>
          <a:effectLst>
            <a:outerShdw blurRad="45720" dist="12700" dir="27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>
            <a:lvl1pPr marL="0" indent="0">
              <a:buFont typeface="Wingdings" charset="0"/>
              <a:buNone/>
              <a:defRPr i="1"/>
            </a:lvl1pPr>
          </a:lstStyle>
          <a:p>
            <a:pPr lvl="0"/>
            <a:r>
              <a:rPr lang="ga-IE" noProof="0"/>
              <a:t>Click to edit Master subtitle style</a:t>
            </a:r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F9FEF-E873-0A4E-BC7A-16C6DF495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59490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C2EB-32C3-604E-9742-FF8A4CCB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8640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533400"/>
            <a:ext cx="2667000" cy="5715000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797800" cy="5715000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BBFF-DDA3-4C41-A719-D809FC53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01280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D57D9-CA36-014C-BC6C-93AE935AD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8965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31FA-6897-D348-A97B-42C371559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56904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000" y="16764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BDD06-2DEB-B045-AF4E-FF4502F02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01455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38CFC-35B0-B340-8D9D-73C2F4D1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88126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1E3E0-1517-1F4D-895A-D3F5F0678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26935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5B53-C398-5444-928E-E951FF0F8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2478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9D95-CF5E-CC45-B0B6-61732F06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2158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ga-IE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9768-0A6C-4F49-A8BD-D4AA95FA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9271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668000" cy="9906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CB3A55-1EE4-6D4A-9506-661F96ABF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10668000" cy="457200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0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hf sldNum="0" hd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14400" y="2209800"/>
            <a:ext cx="10363200" cy="1277786"/>
          </a:xfrm>
        </p:spPr>
        <p:txBody>
          <a:bodyPr/>
          <a:lstStyle/>
          <a:p>
            <a:pPr algn="ctr"/>
            <a:r>
              <a:rPr lang="en-GB" dirty="0"/>
              <a:t>JOINT GB/IE SEMINAR</a:t>
            </a:r>
            <a:br>
              <a:rPr lang="en-GB" dirty="0"/>
            </a:br>
            <a:r>
              <a:rPr lang="en-GB" dirty="0"/>
              <a:t>5 and 6 March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418347" y="3534228"/>
            <a:ext cx="7010400" cy="1066800"/>
          </a:xfrm>
        </p:spPr>
        <p:txBody>
          <a:bodyPr/>
          <a:lstStyle/>
          <a:p>
            <a:pPr algn="ctr"/>
            <a:endParaRPr lang="en-GB" b="1" dirty="0">
              <a:solidFill>
                <a:srgbClr val="000090"/>
              </a:solidFill>
            </a:endParaRPr>
          </a:p>
          <a:p>
            <a:pPr algn="ctr"/>
            <a:endParaRPr lang="en-GB" b="1" dirty="0">
              <a:solidFill>
                <a:srgbClr val="000090"/>
              </a:solidFill>
            </a:endParaRPr>
          </a:p>
          <a:p>
            <a:pPr algn="ctr"/>
            <a:r>
              <a:rPr lang="en-GB" b="1" dirty="0">
                <a:solidFill>
                  <a:srgbClr val="000090"/>
                </a:solidFill>
              </a:rPr>
              <a:t>KEVIN P O’KELLY</a:t>
            </a:r>
          </a:p>
          <a:p>
            <a:pPr algn="ctr"/>
            <a:r>
              <a:rPr lang="en-GB" b="1" dirty="0">
                <a:solidFill>
                  <a:srgbClr val="000090"/>
                </a:solidFill>
              </a:rPr>
              <a:t>Project Expert</a:t>
            </a:r>
          </a:p>
          <a:p>
            <a:pPr algn="ctr"/>
            <a:endParaRPr lang="en-GB" b="1" i="0" dirty="0">
              <a:solidFill>
                <a:srgbClr val="000090"/>
              </a:solidFill>
            </a:endParaRPr>
          </a:p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1DD3C8-0993-4504-98BF-D9BF22A859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05" y="786063"/>
            <a:ext cx="2983832" cy="162025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2DFC02-1C96-40BD-A983-0531E722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DIRECT Project Joint Seminar Belfast                 5 and 6 March 2018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F42DCC9-B45C-4E8C-B1B6-5480BF0469FF}"/>
              </a:ext>
            </a:extLst>
          </p:cNvPr>
          <p:cNvSpPr txBox="1"/>
          <p:nvPr/>
        </p:nvSpPr>
        <p:spPr>
          <a:xfrm>
            <a:off x="2646947" y="5014112"/>
            <a:ext cx="6898105" cy="12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36009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is implemented with</a:t>
            </a:r>
            <a:endParaRPr kumimoji="0" lang="en-IE" sz="2800" b="1" i="0" u="none" strike="noStrike" kern="1200" cap="none" spc="0" normalizeH="0" baseline="0" noProof="0" dirty="0">
              <a:ln>
                <a:noFill/>
              </a:ln>
              <a:solidFill>
                <a:srgbClr val="36009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36009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financial support of the European Commission –</a:t>
            </a:r>
            <a:endParaRPr kumimoji="0" lang="en-IE" sz="2800" b="1" i="0" u="none" strike="noStrike" kern="1200" cap="none" spc="0" normalizeH="0" baseline="0" noProof="0" dirty="0">
              <a:ln>
                <a:noFill/>
              </a:ln>
              <a:solidFill>
                <a:srgbClr val="36009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36009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 Employment, Social Affairs and Inclusion</a:t>
            </a:r>
            <a:endParaRPr kumimoji="0" lang="en-IE" sz="2800" b="1" i="0" u="none" strike="noStrike" kern="1200" cap="none" spc="0" normalizeH="0" baseline="0" noProof="0" dirty="0">
              <a:ln>
                <a:noFill/>
              </a:ln>
              <a:solidFill>
                <a:srgbClr val="36009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36009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Heading 04.03 01 06</a:t>
            </a:r>
            <a:endParaRPr kumimoji="0" lang="en-IE" sz="2800" b="1" i="0" u="none" strike="noStrike" kern="1200" cap="none" spc="0" normalizeH="0" baseline="0" noProof="0" dirty="0">
              <a:ln>
                <a:noFill/>
              </a:ln>
              <a:solidFill>
                <a:srgbClr val="36009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46423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1D2B1C-1802-4BA2-832C-B5FC1661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360096"/>
                </a:solidFill>
              </a:rPr>
              <a:t>JOINT GB/IE SEMINAR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79B5F8-B80C-4930-B629-2B57C9AB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6" y="1524000"/>
            <a:ext cx="10234863" cy="4724400"/>
          </a:xfrm>
        </p:spPr>
        <p:txBody>
          <a:bodyPr/>
          <a:lstStyle/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Twenty-three participants:</a:t>
            </a:r>
          </a:p>
          <a:p>
            <a:pPr lvl="1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</a:pPr>
            <a:r>
              <a:rPr lang="en-IE" sz="2800" b="1" dirty="0">
                <a:solidFill>
                  <a:srgbClr val="002060"/>
                </a:solidFill>
              </a:rPr>
              <a:t> Fourteen from IE</a:t>
            </a:r>
          </a:p>
          <a:p>
            <a:pPr lvl="1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</a:pPr>
            <a:r>
              <a:rPr lang="en-IE" sz="2800" b="1" dirty="0">
                <a:solidFill>
                  <a:srgbClr val="002060"/>
                </a:solidFill>
              </a:rPr>
              <a:t> Eight from GB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Opening remarks from:</a:t>
            </a:r>
          </a:p>
          <a:p>
            <a:pPr lvl="1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</a:pPr>
            <a:r>
              <a:rPr lang="en-IE" sz="2800" b="1" dirty="0">
                <a:solidFill>
                  <a:srgbClr val="002060"/>
                </a:solidFill>
              </a:rPr>
              <a:t> </a:t>
            </a:r>
            <a:r>
              <a:rPr lang="en-IE" sz="2800" b="1" u="sng" dirty="0">
                <a:solidFill>
                  <a:srgbClr val="002060"/>
                </a:solidFill>
              </a:rPr>
              <a:t>Sylvester Cronin </a:t>
            </a:r>
            <a:r>
              <a:rPr lang="en-IE" sz="2800" b="1" dirty="0">
                <a:solidFill>
                  <a:srgbClr val="002060"/>
                </a:solidFill>
              </a:rPr>
              <a:t> IDEAS Institute (Chair)</a:t>
            </a:r>
          </a:p>
          <a:p>
            <a:pPr lvl="1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</a:pPr>
            <a:r>
              <a:rPr lang="en-IE" sz="2800" b="1" dirty="0">
                <a:solidFill>
                  <a:srgbClr val="002060"/>
                </a:solidFill>
              </a:rPr>
              <a:t> </a:t>
            </a:r>
            <a:r>
              <a:rPr lang="en-IE" sz="2800" b="1" u="sng" dirty="0">
                <a:solidFill>
                  <a:srgbClr val="002060"/>
                </a:solidFill>
              </a:rPr>
              <a:t>Owen Reidy</a:t>
            </a:r>
            <a:r>
              <a:rPr lang="en-IE" sz="2800" b="1" dirty="0">
                <a:solidFill>
                  <a:srgbClr val="002060"/>
                </a:solidFill>
              </a:rPr>
              <a:t>, Assistant General Secretary ICTU</a:t>
            </a:r>
          </a:p>
          <a:p>
            <a:pPr lvl="1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</a:pPr>
            <a:r>
              <a:rPr lang="en-IE" sz="2800" b="1" dirty="0">
                <a:solidFill>
                  <a:srgbClr val="002060"/>
                </a:solidFill>
              </a:rPr>
              <a:t> </a:t>
            </a:r>
            <a:r>
              <a:rPr lang="en-IE" sz="2800" b="1" u="sng" dirty="0">
                <a:solidFill>
                  <a:srgbClr val="002060"/>
                </a:solidFill>
              </a:rPr>
              <a:t>Michael Gold</a:t>
            </a:r>
            <a:r>
              <a:rPr lang="en-IE" sz="2800" b="1" dirty="0">
                <a:solidFill>
                  <a:srgbClr val="002060"/>
                </a:solidFill>
              </a:rPr>
              <a:t>, RHUL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Seven presentations/Case Studies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Debate</a:t>
            </a:r>
          </a:p>
          <a:p>
            <a:pPr marL="457200" lvl="1" indent="0">
              <a:buClr>
                <a:srgbClr val="C00000"/>
              </a:buClr>
              <a:buSzPct val="90000"/>
              <a:buNone/>
            </a:pP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0C5C48-68AF-4C2C-BD4C-8E0C9D22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71262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3F6523-60A3-429E-A17A-100807E2C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FEC88E-C4D1-408A-9622-45409A048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116" y="1524000"/>
            <a:ext cx="10395284" cy="4724400"/>
          </a:xfrm>
        </p:spPr>
        <p:txBody>
          <a:bodyPr/>
          <a:lstStyle/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dirty="0"/>
              <a:t> </a:t>
            </a:r>
            <a:r>
              <a:rPr lang="en-IE" b="1" dirty="0">
                <a:solidFill>
                  <a:srgbClr val="002060"/>
                </a:solidFill>
              </a:rPr>
              <a:t>DIRECT Project – partners and results to date (</a:t>
            </a:r>
            <a:r>
              <a:rPr lang="en-IE" b="1" dirty="0">
                <a:solidFill>
                  <a:schemeClr val="accent6">
                    <a:lumMod val="75000"/>
                  </a:schemeClr>
                </a:solidFill>
              </a:rPr>
              <a:t>Kevin</a:t>
            </a:r>
            <a:r>
              <a:rPr lang="en-IE" b="1" dirty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SIPTU and Direct Participation (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Gerry McCormack</a:t>
            </a:r>
            <a:r>
              <a:rPr lang="en-IE" b="1" dirty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Experiences with Direct Participation in the UK (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Michael and Chris</a:t>
            </a:r>
            <a:r>
              <a:rPr lang="en-IE" b="1" dirty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Workplace Innovation in Ireland (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Tony</a:t>
            </a:r>
            <a:r>
              <a:rPr lang="en-IE" b="1" dirty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Kirchhoff Automotive – case study (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John </a:t>
            </a:r>
            <a:r>
              <a:rPr lang="en-IE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Roulstone</a:t>
            </a:r>
            <a:r>
              <a:rPr lang="en-IE" b="1" dirty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Direct participation in UK enterprises – the role of the IPA (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Patrick </a:t>
            </a:r>
            <a:r>
              <a:rPr lang="en-IE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</a:t>
            </a:r>
            <a:r>
              <a:rPr lang="en-IE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ȏ</a:t>
            </a:r>
            <a:r>
              <a:rPr lang="en-IE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en-IE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E" b="1" dirty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002060"/>
                </a:solidFill>
              </a:rPr>
              <a:t> Workplace Innovation (</a:t>
            </a:r>
            <a:r>
              <a:rPr lang="en-I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Peter </a:t>
            </a:r>
            <a:r>
              <a:rPr lang="en-IE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Totterdill</a:t>
            </a:r>
            <a:r>
              <a:rPr lang="en-IE" b="1" dirty="0">
                <a:solidFill>
                  <a:srgbClr val="002060"/>
                </a:solidFill>
              </a:rPr>
              <a:t>)</a:t>
            </a:r>
          </a:p>
          <a:p>
            <a:pPr>
              <a:buClr>
                <a:srgbClr val="C00000"/>
              </a:buClr>
              <a:buSzPct val="90000"/>
              <a:buFont typeface="Wingdings" panose="05000000000000000000" pitchFamily="2" charset="2"/>
              <a:buChar char="Ø"/>
            </a:pP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955C28-FD1A-4F39-ACBA-685C73D4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66625"/>
      </p:ext>
    </p:extLst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B7B1A9C-5014-49A6-98F9-EC9FE60C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6833506-E6C0-478B-B70F-1FCE28482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4340" y="1671052"/>
            <a:ext cx="4251158" cy="35158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89F89FF-F08D-47D4-A973-68BAC010F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34" y="1303421"/>
            <a:ext cx="3416300" cy="42511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1B0B279-9F35-4110-8C1C-6BA4411D1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0" y="1303421"/>
            <a:ext cx="3860800" cy="42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71270"/>
      </p:ext>
    </p:extLst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C61D3617-ADF4-4CED-A9D7-9172A532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E"/>
              <a:t>DIRECT Project Joint Seminar Belfast                 5 and 6 March 2018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2F2571D-66D5-40EA-9F5D-BEFFC8CC2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273" y="1146008"/>
            <a:ext cx="5735053" cy="45659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BEFC135-2D15-4723-BBFA-D312177D5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74" y="561473"/>
            <a:ext cx="4241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01800"/>
      </p:ext>
    </p:extLst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Default Theme">
  <a:themeElements>
    <a:clrScheme name="Europe 1">
      <a:dk1>
        <a:srgbClr val="000000"/>
      </a:dk1>
      <a:lt1>
        <a:srgbClr val="ABBBD2"/>
      </a:lt1>
      <a:dk2>
        <a:srgbClr val="360096"/>
      </a:dk2>
      <a:lt2>
        <a:srgbClr val="000000"/>
      </a:lt2>
      <a:accent1>
        <a:srgbClr val="75A2FF"/>
      </a:accent1>
      <a:accent2>
        <a:srgbClr val="360096"/>
      </a:accent2>
      <a:accent3>
        <a:srgbClr val="D2DAE5"/>
      </a:accent3>
      <a:accent4>
        <a:srgbClr val="000000"/>
      </a:accent4>
      <a:accent5>
        <a:srgbClr val="BDCEFF"/>
      </a:accent5>
      <a:accent6>
        <a:srgbClr val="300087"/>
      </a:accent6>
      <a:hlink>
        <a:srgbClr val="B891FF"/>
      </a:hlink>
      <a:folHlink>
        <a:srgbClr val="120032"/>
      </a:folHlink>
    </a:clrScheme>
    <a:fontScheme name="Europ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Europe 1">
        <a:dk1>
          <a:srgbClr val="000000"/>
        </a:dk1>
        <a:lt1>
          <a:srgbClr val="ABBBD2"/>
        </a:lt1>
        <a:dk2>
          <a:srgbClr val="360096"/>
        </a:dk2>
        <a:lt2>
          <a:srgbClr val="000000"/>
        </a:lt2>
        <a:accent1>
          <a:srgbClr val="75A2FF"/>
        </a:accent1>
        <a:accent2>
          <a:srgbClr val="360096"/>
        </a:accent2>
        <a:accent3>
          <a:srgbClr val="D2DAE5"/>
        </a:accent3>
        <a:accent4>
          <a:srgbClr val="000000"/>
        </a:accent4>
        <a:accent5>
          <a:srgbClr val="BDCEFF"/>
        </a:accent5>
        <a:accent6>
          <a:srgbClr val="300087"/>
        </a:accent6>
        <a:hlink>
          <a:srgbClr val="B891FF"/>
        </a:hlink>
        <a:folHlink>
          <a:srgbClr val="1200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JOINT GB/IE SEMINAR 5 and 6 March 2018</vt:lpstr>
      <vt:lpstr>JOINT GB/IE SEMINAR</vt:lpstr>
      <vt:lpstr>AGENDA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UK/IE SEMINAR 5 and 6 March 2018</dc:title>
  <dc:creator>Kevin P O'Kelly</dc:creator>
  <cp:lastModifiedBy>Ina Atanasova</cp:lastModifiedBy>
  <cp:revision>6</cp:revision>
  <dcterms:created xsi:type="dcterms:W3CDTF">2018-04-16T15:47:32Z</dcterms:created>
  <dcterms:modified xsi:type="dcterms:W3CDTF">2018-05-03T11:44:37Z</dcterms:modified>
</cp:coreProperties>
</file>