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handoutMasterIdLst>
    <p:handoutMasterId r:id="rId44"/>
  </p:handoutMasterIdLst>
  <p:sldIdLst>
    <p:sldId id="256" r:id="rId2"/>
    <p:sldId id="270" r:id="rId3"/>
    <p:sldId id="271" r:id="rId4"/>
    <p:sldId id="272" r:id="rId5"/>
    <p:sldId id="291" r:id="rId6"/>
    <p:sldId id="257" r:id="rId7"/>
    <p:sldId id="273" r:id="rId8"/>
    <p:sldId id="293" r:id="rId9"/>
    <p:sldId id="274" r:id="rId10"/>
    <p:sldId id="266" r:id="rId11"/>
    <p:sldId id="267" r:id="rId12"/>
    <p:sldId id="268" r:id="rId13"/>
    <p:sldId id="269" r:id="rId14"/>
    <p:sldId id="258" r:id="rId15"/>
    <p:sldId id="259" r:id="rId16"/>
    <p:sldId id="277" r:id="rId17"/>
    <p:sldId id="260" r:id="rId18"/>
    <p:sldId id="275" r:id="rId19"/>
    <p:sldId id="276" r:id="rId20"/>
    <p:sldId id="294" r:id="rId21"/>
    <p:sldId id="295" r:id="rId22"/>
    <p:sldId id="262" r:id="rId23"/>
    <p:sldId id="300" r:id="rId24"/>
    <p:sldId id="292" r:id="rId25"/>
    <p:sldId id="290" r:id="rId26"/>
    <p:sldId id="263" r:id="rId27"/>
    <p:sldId id="278" r:id="rId28"/>
    <p:sldId id="281" r:id="rId29"/>
    <p:sldId id="283" r:id="rId30"/>
    <p:sldId id="282" r:id="rId31"/>
    <p:sldId id="264" r:id="rId32"/>
    <p:sldId id="265" r:id="rId33"/>
    <p:sldId id="284" r:id="rId34"/>
    <p:sldId id="287" r:id="rId35"/>
    <p:sldId id="286" r:id="rId36"/>
    <p:sldId id="288" r:id="rId37"/>
    <p:sldId id="289" r:id="rId38"/>
    <p:sldId id="299" r:id="rId39"/>
    <p:sldId id="296" r:id="rId40"/>
    <p:sldId id="297" r:id="rId41"/>
    <p:sldId id="298" r:id="rId42"/>
  </p:sldIdLst>
  <p:sldSz cx="12192000" cy="6858000"/>
  <p:notesSz cx="9601200" cy="73152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69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Arkusz1!$B$1</c:f>
              <c:strCache>
                <c:ptCount val="1"/>
                <c:pt idx="0">
                  <c:v>Poland</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lt1"/>
                    </a:solidFill>
                    <a:latin typeface="+mn-lt"/>
                    <a:ea typeface="+mn-ea"/>
                    <a:cs typeface="+mn-cs"/>
                  </a:defRPr>
                </a:pPr>
                <a:endParaRPr lang="pl-PL"/>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Arkusz1!$A$2:$A$6</c:f>
              <c:strCache>
                <c:ptCount val="5"/>
                <c:pt idx="0">
                  <c:v>industry</c:v>
                </c:pt>
                <c:pt idx="1">
                  <c:v>construction</c:v>
                </c:pt>
                <c:pt idx="2">
                  <c:v>retail</c:v>
                </c:pt>
                <c:pt idx="3">
                  <c:v>commmercial services</c:v>
                </c:pt>
                <c:pt idx="4">
                  <c:v>public services</c:v>
                </c:pt>
              </c:strCache>
            </c:strRef>
          </c:cat>
          <c:val>
            <c:numRef>
              <c:f>Arkusz1!$B$2:$B$6</c:f>
              <c:numCache>
                <c:formatCode>General</c:formatCode>
                <c:ptCount val="5"/>
                <c:pt idx="0">
                  <c:v>71</c:v>
                </c:pt>
                <c:pt idx="1">
                  <c:v>71</c:v>
                </c:pt>
                <c:pt idx="2">
                  <c:v>85</c:v>
                </c:pt>
                <c:pt idx="3">
                  <c:v>82</c:v>
                </c:pt>
                <c:pt idx="4">
                  <c:v>85</c:v>
                </c:pt>
              </c:numCache>
            </c:numRef>
          </c:val>
          <c:extLst>
            <c:ext xmlns:c16="http://schemas.microsoft.com/office/drawing/2014/chart" uri="{C3380CC4-5D6E-409C-BE32-E72D297353CC}">
              <c16:uniqueId val="{00000000-0C7E-42B7-9F7A-6696F07AAE46}"/>
            </c:ext>
          </c:extLst>
        </c:ser>
        <c:ser>
          <c:idx val="1"/>
          <c:order val="1"/>
          <c:tx>
            <c:strRef>
              <c:f>Arkusz1!$C$1</c:f>
              <c:strCache>
                <c:ptCount val="1"/>
                <c:pt idx="0">
                  <c:v>The UE countries</c:v>
                </c:pt>
              </c:strCache>
            </c:strRef>
          </c:tx>
          <c:spPr>
            <a:solidFill>
              <a:schemeClr val="accent2">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lt1"/>
                    </a:solidFill>
                    <a:latin typeface="+mn-lt"/>
                    <a:ea typeface="+mn-ea"/>
                    <a:cs typeface="+mn-cs"/>
                  </a:defRPr>
                </a:pPr>
                <a:endParaRPr lang="pl-PL"/>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Arkusz1!$A$2:$A$6</c:f>
              <c:strCache>
                <c:ptCount val="5"/>
                <c:pt idx="0">
                  <c:v>industry</c:v>
                </c:pt>
                <c:pt idx="1">
                  <c:v>construction</c:v>
                </c:pt>
                <c:pt idx="2">
                  <c:v>retail</c:v>
                </c:pt>
                <c:pt idx="3">
                  <c:v>commmercial services</c:v>
                </c:pt>
                <c:pt idx="4">
                  <c:v>public services</c:v>
                </c:pt>
              </c:strCache>
            </c:strRef>
          </c:cat>
          <c:val>
            <c:numRef>
              <c:f>Arkusz1!$C$2:$C$6</c:f>
              <c:numCache>
                <c:formatCode>General</c:formatCode>
                <c:ptCount val="5"/>
                <c:pt idx="0">
                  <c:v>79</c:v>
                </c:pt>
                <c:pt idx="1">
                  <c:v>69</c:v>
                </c:pt>
                <c:pt idx="2">
                  <c:v>84</c:v>
                </c:pt>
                <c:pt idx="3">
                  <c:v>81</c:v>
                </c:pt>
                <c:pt idx="4">
                  <c:v>87</c:v>
                </c:pt>
              </c:numCache>
            </c:numRef>
          </c:val>
          <c:extLst>
            <c:ext xmlns:c16="http://schemas.microsoft.com/office/drawing/2014/chart" uri="{C3380CC4-5D6E-409C-BE32-E72D297353CC}">
              <c16:uniqueId val="{00000001-0C7E-42B7-9F7A-6696F07AAE46}"/>
            </c:ext>
          </c:extLst>
        </c:ser>
        <c:dLbls>
          <c:dLblPos val="inEnd"/>
          <c:showLegendKey val="0"/>
          <c:showVal val="1"/>
          <c:showCatName val="0"/>
          <c:showSerName val="0"/>
          <c:showPercent val="0"/>
          <c:showBubbleSize val="0"/>
        </c:dLbls>
        <c:gapWidth val="65"/>
        <c:axId val="522998008"/>
        <c:axId val="522997024"/>
      </c:barChart>
      <c:catAx>
        <c:axId val="522998008"/>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pl-PL"/>
          </a:p>
        </c:txPr>
        <c:crossAx val="522997024"/>
        <c:crosses val="autoZero"/>
        <c:auto val="1"/>
        <c:lblAlgn val="ctr"/>
        <c:lblOffset val="100"/>
        <c:noMultiLvlLbl val="0"/>
      </c:catAx>
      <c:valAx>
        <c:axId val="522997024"/>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522998008"/>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2400" b="0" i="0" u="none" strike="noStrike" kern="1200" baseline="0">
                <a:solidFill>
                  <a:schemeClr val="dk1">
                    <a:lumMod val="75000"/>
                    <a:lumOff val="25000"/>
                  </a:schemeClr>
                </a:solidFill>
                <a:latin typeface="+mn-lt"/>
                <a:ea typeface="+mn-ea"/>
                <a:cs typeface="+mn-cs"/>
              </a:defRPr>
            </a:pPr>
            <a:endParaRPr lang="pl-PL"/>
          </a:p>
        </c:txPr>
      </c:legendEntry>
      <c:legendEntry>
        <c:idx val="1"/>
        <c:txPr>
          <a:bodyPr rot="0" spcFirstLastPara="1" vertOverflow="ellipsis" vert="horz" wrap="square" anchor="ctr" anchorCtr="1"/>
          <a:lstStyle/>
          <a:p>
            <a:pPr>
              <a:defRPr sz="2400" b="0" i="0" u="none" strike="noStrike" kern="1200" baseline="0">
                <a:solidFill>
                  <a:schemeClr val="dk1">
                    <a:lumMod val="75000"/>
                    <a:lumOff val="25000"/>
                  </a:schemeClr>
                </a:solidFill>
                <a:latin typeface="+mn-lt"/>
                <a:ea typeface="+mn-ea"/>
                <a:cs typeface="+mn-cs"/>
              </a:defRPr>
            </a:pPr>
            <a:endParaRPr lang="pl-PL"/>
          </a:p>
        </c:txPr>
      </c:legendEntry>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pl-PL"/>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pl-PL"/>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a:extLst>
              <a:ext uri="{FF2B5EF4-FFF2-40B4-BE49-F238E27FC236}">
                <a16:creationId xmlns:a16="http://schemas.microsoft.com/office/drawing/2014/main" id="{753238E1-0754-44A3-BFF0-7281F0288D3D}"/>
              </a:ext>
            </a:extLst>
          </p:cNvPr>
          <p:cNvSpPr>
            <a:spLocks noGrp="1"/>
          </p:cNvSpPr>
          <p:nvPr>
            <p:ph type="hdr" sz="quarter"/>
          </p:nvPr>
        </p:nvSpPr>
        <p:spPr>
          <a:xfrm>
            <a:off x="0" y="0"/>
            <a:ext cx="4160520" cy="367030"/>
          </a:xfrm>
          <a:prstGeom prst="rect">
            <a:avLst/>
          </a:prstGeom>
        </p:spPr>
        <p:txBody>
          <a:bodyPr vert="horz" lIns="96661" tIns="48331" rIns="96661" bIns="48331" rtlCol="0"/>
          <a:lstStyle>
            <a:lvl1pPr algn="l">
              <a:defRPr sz="1300"/>
            </a:lvl1pPr>
          </a:lstStyle>
          <a:p>
            <a:endParaRPr lang="pl-PL"/>
          </a:p>
        </p:txBody>
      </p:sp>
      <p:sp>
        <p:nvSpPr>
          <p:cNvPr id="3" name="Symbol zastępczy daty 2">
            <a:extLst>
              <a:ext uri="{FF2B5EF4-FFF2-40B4-BE49-F238E27FC236}">
                <a16:creationId xmlns:a16="http://schemas.microsoft.com/office/drawing/2014/main" id="{44007F8C-2DDB-4606-B755-EFBC8D0F848F}"/>
              </a:ext>
            </a:extLst>
          </p:cNvPr>
          <p:cNvSpPr>
            <a:spLocks noGrp="1"/>
          </p:cNvSpPr>
          <p:nvPr>
            <p:ph type="dt" sz="quarter" idx="1"/>
          </p:nvPr>
        </p:nvSpPr>
        <p:spPr>
          <a:xfrm>
            <a:off x="5438458" y="0"/>
            <a:ext cx="4160520" cy="367030"/>
          </a:xfrm>
          <a:prstGeom prst="rect">
            <a:avLst/>
          </a:prstGeom>
        </p:spPr>
        <p:txBody>
          <a:bodyPr vert="horz" lIns="96661" tIns="48331" rIns="96661" bIns="48331" rtlCol="0"/>
          <a:lstStyle>
            <a:lvl1pPr algn="r">
              <a:defRPr sz="1300"/>
            </a:lvl1pPr>
          </a:lstStyle>
          <a:p>
            <a:fld id="{C3C8B490-C0E1-4433-B806-F140494A4EEA}" type="datetimeFigureOut">
              <a:rPr lang="pl-PL" smtClean="0"/>
              <a:t>20.04.2018</a:t>
            </a:fld>
            <a:endParaRPr lang="pl-PL"/>
          </a:p>
        </p:txBody>
      </p:sp>
      <p:sp>
        <p:nvSpPr>
          <p:cNvPr id="4" name="Symbol zastępczy stopki 3">
            <a:extLst>
              <a:ext uri="{FF2B5EF4-FFF2-40B4-BE49-F238E27FC236}">
                <a16:creationId xmlns:a16="http://schemas.microsoft.com/office/drawing/2014/main" id="{F77113EB-D7C6-4FCB-927D-D247B2FFBF46}"/>
              </a:ext>
            </a:extLst>
          </p:cNvPr>
          <p:cNvSpPr>
            <a:spLocks noGrp="1"/>
          </p:cNvSpPr>
          <p:nvPr>
            <p:ph type="ftr" sz="quarter" idx="2"/>
          </p:nvPr>
        </p:nvSpPr>
        <p:spPr>
          <a:xfrm>
            <a:off x="0" y="6948171"/>
            <a:ext cx="4160520" cy="367029"/>
          </a:xfrm>
          <a:prstGeom prst="rect">
            <a:avLst/>
          </a:prstGeom>
        </p:spPr>
        <p:txBody>
          <a:bodyPr vert="horz" lIns="96661" tIns="48331" rIns="96661" bIns="48331" rtlCol="0" anchor="b"/>
          <a:lstStyle>
            <a:lvl1pPr algn="l">
              <a:defRPr sz="1300"/>
            </a:lvl1pPr>
          </a:lstStyle>
          <a:p>
            <a:endParaRPr lang="pl-PL"/>
          </a:p>
        </p:txBody>
      </p:sp>
      <p:sp>
        <p:nvSpPr>
          <p:cNvPr id="5" name="Symbol zastępczy numeru slajdu 4">
            <a:extLst>
              <a:ext uri="{FF2B5EF4-FFF2-40B4-BE49-F238E27FC236}">
                <a16:creationId xmlns:a16="http://schemas.microsoft.com/office/drawing/2014/main" id="{70CDAA6B-CECA-4A36-B6B3-2C82FF51FEF0}"/>
              </a:ext>
            </a:extLst>
          </p:cNvPr>
          <p:cNvSpPr>
            <a:spLocks noGrp="1"/>
          </p:cNvSpPr>
          <p:nvPr>
            <p:ph type="sldNum" sz="quarter" idx="3"/>
          </p:nvPr>
        </p:nvSpPr>
        <p:spPr>
          <a:xfrm>
            <a:off x="5438458" y="6948171"/>
            <a:ext cx="4160520" cy="367029"/>
          </a:xfrm>
          <a:prstGeom prst="rect">
            <a:avLst/>
          </a:prstGeom>
        </p:spPr>
        <p:txBody>
          <a:bodyPr vert="horz" lIns="96661" tIns="48331" rIns="96661" bIns="48331" rtlCol="0" anchor="b"/>
          <a:lstStyle>
            <a:lvl1pPr algn="r">
              <a:defRPr sz="1300"/>
            </a:lvl1pPr>
          </a:lstStyle>
          <a:p>
            <a:fld id="{8F13A83A-2C66-4A9B-84FC-7314EB13FD0B}" type="slidenum">
              <a:rPr lang="pl-PL" smtClean="0"/>
              <a:t>‹#›</a:t>
            </a:fld>
            <a:endParaRPr lang="pl-PL"/>
          </a:p>
        </p:txBody>
      </p:sp>
    </p:spTree>
    <p:extLst>
      <p:ext uri="{BB962C8B-B14F-4D97-AF65-F5344CB8AC3E}">
        <p14:creationId xmlns:p14="http://schemas.microsoft.com/office/powerpoint/2010/main" val="23452087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4160520" cy="367030"/>
          </a:xfrm>
          <a:prstGeom prst="rect">
            <a:avLst/>
          </a:prstGeom>
        </p:spPr>
        <p:txBody>
          <a:bodyPr vert="horz" lIns="96661" tIns="48331" rIns="96661" bIns="48331" rtlCol="0"/>
          <a:lstStyle>
            <a:lvl1pPr algn="l">
              <a:defRPr sz="1300"/>
            </a:lvl1pPr>
          </a:lstStyle>
          <a:p>
            <a:endParaRPr lang="pl-PL"/>
          </a:p>
        </p:txBody>
      </p:sp>
      <p:sp>
        <p:nvSpPr>
          <p:cNvPr id="3" name="Symbol zastępczy daty 2"/>
          <p:cNvSpPr>
            <a:spLocks noGrp="1"/>
          </p:cNvSpPr>
          <p:nvPr>
            <p:ph type="dt" idx="1"/>
          </p:nvPr>
        </p:nvSpPr>
        <p:spPr>
          <a:xfrm>
            <a:off x="5438458" y="0"/>
            <a:ext cx="4160520" cy="367030"/>
          </a:xfrm>
          <a:prstGeom prst="rect">
            <a:avLst/>
          </a:prstGeom>
        </p:spPr>
        <p:txBody>
          <a:bodyPr vert="horz" lIns="96661" tIns="48331" rIns="96661" bIns="48331" rtlCol="0"/>
          <a:lstStyle>
            <a:lvl1pPr algn="r">
              <a:defRPr sz="1300"/>
            </a:lvl1pPr>
          </a:lstStyle>
          <a:p>
            <a:fld id="{86B49ADB-FA5D-4F52-83D8-667F4BFC5636}" type="datetimeFigureOut">
              <a:rPr lang="pl-PL" smtClean="0"/>
              <a:t>20.04.2018</a:t>
            </a:fld>
            <a:endParaRPr lang="pl-PL"/>
          </a:p>
        </p:txBody>
      </p:sp>
      <p:sp>
        <p:nvSpPr>
          <p:cNvPr id="4" name="Symbol zastępczy obrazu slajdu 3"/>
          <p:cNvSpPr>
            <a:spLocks noGrp="1" noRot="1" noChangeAspect="1"/>
          </p:cNvSpPr>
          <p:nvPr>
            <p:ph type="sldImg" idx="2"/>
          </p:nvPr>
        </p:nvSpPr>
        <p:spPr>
          <a:xfrm>
            <a:off x="2606675" y="914400"/>
            <a:ext cx="4387850" cy="2468563"/>
          </a:xfrm>
          <a:prstGeom prst="rect">
            <a:avLst/>
          </a:prstGeom>
          <a:noFill/>
          <a:ln w="12700">
            <a:solidFill>
              <a:prstClr val="black"/>
            </a:solidFill>
          </a:ln>
        </p:spPr>
        <p:txBody>
          <a:bodyPr vert="horz" lIns="96661" tIns="48331" rIns="96661" bIns="48331" rtlCol="0" anchor="ctr"/>
          <a:lstStyle/>
          <a:p>
            <a:endParaRPr lang="pl-PL"/>
          </a:p>
        </p:txBody>
      </p:sp>
      <p:sp>
        <p:nvSpPr>
          <p:cNvPr id="5" name="Symbol zastępczy notatek 4"/>
          <p:cNvSpPr>
            <a:spLocks noGrp="1"/>
          </p:cNvSpPr>
          <p:nvPr>
            <p:ph type="body" sz="quarter" idx="3"/>
          </p:nvPr>
        </p:nvSpPr>
        <p:spPr>
          <a:xfrm>
            <a:off x="960120" y="3520440"/>
            <a:ext cx="7680960" cy="2880360"/>
          </a:xfrm>
          <a:prstGeom prst="rect">
            <a:avLst/>
          </a:prstGeom>
        </p:spPr>
        <p:txBody>
          <a:bodyPr vert="horz" lIns="96661" tIns="48331" rIns="96661" bIns="48331" rtlCol="0"/>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6948171"/>
            <a:ext cx="4160520" cy="367029"/>
          </a:xfrm>
          <a:prstGeom prst="rect">
            <a:avLst/>
          </a:prstGeom>
        </p:spPr>
        <p:txBody>
          <a:bodyPr vert="horz" lIns="96661" tIns="48331" rIns="96661" bIns="48331" rtlCol="0" anchor="b"/>
          <a:lstStyle>
            <a:lvl1pPr algn="l">
              <a:defRPr sz="1300"/>
            </a:lvl1pPr>
          </a:lstStyle>
          <a:p>
            <a:endParaRPr lang="pl-PL"/>
          </a:p>
        </p:txBody>
      </p:sp>
      <p:sp>
        <p:nvSpPr>
          <p:cNvPr id="7" name="Symbol zastępczy numeru slajdu 6"/>
          <p:cNvSpPr>
            <a:spLocks noGrp="1"/>
          </p:cNvSpPr>
          <p:nvPr>
            <p:ph type="sldNum" sz="quarter" idx="5"/>
          </p:nvPr>
        </p:nvSpPr>
        <p:spPr>
          <a:xfrm>
            <a:off x="5438458" y="6948171"/>
            <a:ext cx="4160520" cy="367029"/>
          </a:xfrm>
          <a:prstGeom prst="rect">
            <a:avLst/>
          </a:prstGeom>
        </p:spPr>
        <p:txBody>
          <a:bodyPr vert="horz" lIns="96661" tIns="48331" rIns="96661" bIns="48331" rtlCol="0" anchor="b"/>
          <a:lstStyle>
            <a:lvl1pPr algn="r">
              <a:defRPr sz="1300"/>
            </a:lvl1pPr>
          </a:lstStyle>
          <a:p>
            <a:fld id="{59FE0271-9719-4D20-A3A9-B780F6ACB0CB}" type="slidenum">
              <a:rPr lang="pl-PL" smtClean="0"/>
              <a:t>‹#›</a:t>
            </a:fld>
            <a:endParaRPr lang="pl-PL"/>
          </a:p>
        </p:txBody>
      </p:sp>
    </p:spTree>
    <p:extLst>
      <p:ext uri="{BB962C8B-B14F-4D97-AF65-F5344CB8AC3E}">
        <p14:creationId xmlns:p14="http://schemas.microsoft.com/office/powerpoint/2010/main" val="39342265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91E76DB-C80C-4549-AA91-20F9FA781088}"/>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D7AE363C-D6FD-4C54-8AAD-A9CF880167A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20275C85-537D-4359-81CF-EA6E2CE0A2B9}"/>
              </a:ext>
            </a:extLst>
          </p:cNvPr>
          <p:cNvSpPr>
            <a:spLocks noGrp="1"/>
          </p:cNvSpPr>
          <p:nvPr>
            <p:ph type="dt" sz="half" idx="10"/>
          </p:nvPr>
        </p:nvSpPr>
        <p:spPr/>
        <p:txBody>
          <a:bodyPr/>
          <a:lstStyle/>
          <a:p>
            <a:fld id="{F8558B5F-8DE4-4FA1-97EA-88B343A87174}" type="datetime1">
              <a:rPr lang="pl-PL" smtClean="0"/>
              <a:t>20.04.2018</a:t>
            </a:fld>
            <a:endParaRPr lang="pl-PL"/>
          </a:p>
        </p:txBody>
      </p:sp>
      <p:sp>
        <p:nvSpPr>
          <p:cNvPr id="5" name="Symbol zastępczy stopki 4">
            <a:extLst>
              <a:ext uri="{FF2B5EF4-FFF2-40B4-BE49-F238E27FC236}">
                <a16:creationId xmlns:a16="http://schemas.microsoft.com/office/drawing/2014/main" id="{5C894060-2ECF-4B63-8E55-90F8296C5B31}"/>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93C0A39A-D127-4027-B07A-6D2E89864C1C}"/>
              </a:ext>
            </a:extLst>
          </p:cNvPr>
          <p:cNvSpPr>
            <a:spLocks noGrp="1"/>
          </p:cNvSpPr>
          <p:nvPr>
            <p:ph type="sldNum" sz="quarter" idx="12"/>
          </p:nvPr>
        </p:nvSpPr>
        <p:spPr/>
        <p:txBody>
          <a:bodyPr/>
          <a:lstStyle/>
          <a:p>
            <a:fld id="{22A3CD34-43B8-483A-A026-25BE5CAF1D8A}" type="slidenum">
              <a:rPr lang="pl-PL" smtClean="0"/>
              <a:t>‹#›</a:t>
            </a:fld>
            <a:endParaRPr lang="pl-PL"/>
          </a:p>
        </p:txBody>
      </p:sp>
    </p:spTree>
    <p:extLst>
      <p:ext uri="{BB962C8B-B14F-4D97-AF65-F5344CB8AC3E}">
        <p14:creationId xmlns:p14="http://schemas.microsoft.com/office/powerpoint/2010/main" val="848345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7589E22-24AF-4C7C-B298-D3337E8673DB}"/>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893D35B4-2C81-46C6-8A71-5448BF140B88}"/>
              </a:ext>
            </a:extLst>
          </p:cNvPr>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D1A7B966-F3DB-4958-AFB5-DD1E4AF1E5C1}"/>
              </a:ext>
            </a:extLst>
          </p:cNvPr>
          <p:cNvSpPr>
            <a:spLocks noGrp="1"/>
          </p:cNvSpPr>
          <p:nvPr>
            <p:ph type="dt" sz="half" idx="10"/>
          </p:nvPr>
        </p:nvSpPr>
        <p:spPr/>
        <p:txBody>
          <a:bodyPr/>
          <a:lstStyle/>
          <a:p>
            <a:fld id="{93F16699-376A-4A54-8BD5-5FD4E6954CA6}" type="datetime1">
              <a:rPr lang="pl-PL" smtClean="0"/>
              <a:t>20.04.2018</a:t>
            </a:fld>
            <a:endParaRPr lang="pl-PL"/>
          </a:p>
        </p:txBody>
      </p:sp>
      <p:sp>
        <p:nvSpPr>
          <p:cNvPr id="5" name="Symbol zastępczy stopki 4">
            <a:extLst>
              <a:ext uri="{FF2B5EF4-FFF2-40B4-BE49-F238E27FC236}">
                <a16:creationId xmlns:a16="http://schemas.microsoft.com/office/drawing/2014/main" id="{4620E05D-7B38-466F-BA35-DA5753BD0E2E}"/>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AEB61FB2-B0E1-4365-96FB-510D603A8913}"/>
              </a:ext>
            </a:extLst>
          </p:cNvPr>
          <p:cNvSpPr>
            <a:spLocks noGrp="1"/>
          </p:cNvSpPr>
          <p:nvPr>
            <p:ph type="sldNum" sz="quarter" idx="12"/>
          </p:nvPr>
        </p:nvSpPr>
        <p:spPr/>
        <p:txBody>
          <a:bodyPr/>
          <a:lstStyle/>
          <a:p>
            <a:fld id="{22A3CD34-43B8-483A-A026-25BE5CAF1D8A}" type="slidenum">
              <a:rPr lang="pl-PL" smtClean="0"/>
              <a:t>‹#›</a:t>
            </a:fld>
            <a:endParaRPr lang="pl-PL"/>
          </a:p>
        </p:txBody>
      </p:sp>
    </p:spTree>
    <p:extLst>
      <p:ext uri="{BB962C8B-B14F-4D97-AF65-F5344CB8AC3E}">
        <p14:creationId xmlns:p14="http://schemas.microsoft.com/office/powerpoint/2010/main" val="3582881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F503C96B-A5AD-4239-A219-B1CA3541C77C}"/>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6BCEE533-CA01-4D9A-9E78-E9BF5DD67BF2}"/>
              </a:ext>
            </a:extLst>
          </p:cNvPr>
          <p:cNvSpPr>
            <a:spLocks noGrp="1"/>
          </p:cNvSpPr>
          <p:nvPr>
            <p:ph type="body" orient="vert" idx="1"/>
          </p:nvPr>
        </p:nvSpPr>
        <p:spPr>
          <a:xfrm>
            <a:off x="838200" y="365125"/>
            <a:ext cx="7734300" cy="5811838"/>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E147763C-4158-47CB-97EE-7CE470F14FAD}"/>
              </a:ext>
            </a:extLst>
          </p:cNvPr>
          <p:cNvSpPr>
            <a:spLocks noGrp="1"/>
          </p:cNvSpPr>
          <p:nvPr>
            <p:ph type="dt" sz="half" idx="10"/>
          </p:nvPr>
        </p:nvSpPr>
        <p:spPr/>
        <p:txBody>
          <a:bodyPr/>
          <a:lstStyle/>
          <a:p>
            <a:fld id="{7BCC99E2-CA28-4EC3-A8EC-253CFB5697DE}" type="datetime1">
              <a:rPr lang="pl-PL" smtClean="0"/>
              <a:t>20.04.2018</a:t>
            </a:fld>
            <a:endParaRPr lang="pl-PL"/>
          </a:p>
        </p:txBody>
      </p:sp>
      <p:sp>
        <p:nvSpPr>
          <p:cNvPr id="5" name="Symbol zastępczy stopki 4">
            <a:extLst>
              <a:ext uri="{FF2B5EF4-FFF2-40B4-BE49-F238E27FC236}">
                <a16:creationId xmlns:a16="http://schemas.microsoft.com/office/drawing/2014/main" id="{6D3C12F8-DA07-40ED-A464-49D1E848F0B8}"/>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CBAC6D25-8025-4555-8EE6-601F3B538EAE}"/>
              </a:ext>
            </a:extLst>
          </p:cNvPr>
          <p:cNvSpPr>
            <a:spLocks noGrp="1"/>
          </p:cNvSpPr>
          <p:nvPr>
            <p:ph type="sldNum" sz="quarter" idx="12"/>
          </p:nvPr>
        </p:nvSpPr>
        <p:spPr/>
        <p:txBody>
          <a:bodyPr/>
          <a:lstStyle/>
          <a:p>
            <a:fld id="{22A3CD34-43B8-483A-A026-25BE5CAF1D8A}" type="slidenum">
              <a:rPr lang="pl-PL" smtClean="0"/>
              <a:t>‹#›</a:t>
            </a:fld>
            <a:endParaRPr lang="pl-PL"/>
          </a:p>
        </p:txBody>
      </p:sp>
    </p:spTree>
    <p:extLst>
      <p:ext uri="{BB962C8B-B14F-4D97-AF65-F5344CB8AC3E}">
        <p14:creationId xmlns:p14="http://schemas.microsoft.com/office/powerpoint/2010/main" val="2480614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477AAB2-E352-47EC-8C08-4FEF4CEADB90}"/>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C6187E19-52D8-44B0-A647-E714934C643F}"/>
              </a:ext>
            </a:extLst>
          </p:cNvPr>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BD55A70D-A89F-4792-98F4-E2B149FE3146}"/>
              </a:ext>
            </a:extLst>
          </p:cNvPr>
          <p:cNvSpPr>
            <a:spLocks noGrp="1"/>
          </p:cNvSpPr>
          <p:nvPr>
            <p:ph type="dt" sz="half" idx="10"/>
          </p:nvPr>
        </p:nvSpPr>
        <p:spPr/>
        <p:txBody>
          <a:bodyPr/>
          <a:lstStyle/>
          <a:p>
            <a:fld id="{D6161D17-638E-4707-8174-358DD6A336B6}" type="datetime1">
              <a:rPr lang="pl-PL" smtClean="0"/>
              <a:t>20.04.2018</a:t>
            </a:fld>
            <a:endParaRPr lang="pl-PL"/>
          </a:p>
        </p:txBody>
      </p:sp>
      <p:sp>
        <p:nvSpPr>
          <p:cNvPr id="5" name="Symbol zastępczy stopki 4">
            <a:extLst>
              <a:ext uri="{FF2B5EF4-FFF2-40B4-BE49-F238E27FC236}">
                <a16:creationId xmlns:a16="http://schemas.microsoft.com/office/drawing/2014/main" id="{176E404C-4B7C-4176-8D1B-9D7649E3F2DA}"/>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9EAC57CB-DF7D-4127-9035-0BC0F14E4738}"/>
              </a:ext>
            </a:extLst>
          </p:cNvPr>
          <p:cNvSpPr>
            <a:spLocks noGrp="1"/>
          </p:cNvSpPr>
          <p:nvPr>
            <p:ph type="sldNum" sz="quarter" idx="12"/>
          </p:nvPr>
        </p:nvSpPr>
        <p:spPr/>
        <p:txBody>
          <a:bodyPr/>
          <a:lstStyle/>
          <a:p>
            <a:fld id="{22A3CD34-43B8-483A-A026-25BE5CAF1D8A}" type="slidenum">
              <a:rPr lang="pl-PL" smtClean="0"/>
              <a:t>‹#›</a:t>
            </a:fld>
            <a:endParaRPr lang="pl-PL"/>
          </a:p>
        </p:txBody>
      </p:sp>
    </p:spTree>
    <p:extLst>
      <p:ext uri="{BB962C8B-B14F-4D97-AF65-F5344CB8AC3E}">
        <p14:creationId xmlns:p14="http://schemas.microsoft.com/office/powerpoint/2010/main" val="2949189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E4BBE2C-AA32-4B51-B4EF-696E96427C2B}"/>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AD029D9D-800F-47F4-BB0A-796F13AE52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Symbol zastępczy daty 3">
            <a:extLst>
              <a:ext uri="{FF2B5EF4-FFF2-40B4-BE49-F238E27FC236}">
                <a16:creationId xmlns:a16="http://schemas.microsoft.com/office/drawing/2014/main" id="{486EF135-2B8E-4A99-A07F-17CD1DDEB3CD}"/>
              </a:ext>
            </a:extLst>
          </p:cNvPr>
          <p:cNvSpPr>
            <a:spLocks noGrp="1"/>
          </p:cNvSpPr>
          <p:nvPr>
            <p:ph type="dt" sz="half" idx="10"/>
          </p:nvPr>
        </p:nvSpPr>
        <p:spPr/>
        <p:txBody>
          <a:bodyPr/>
          <a:lstStyle/>
          <a:p>
            <a:fld id="{D7944E10-0EDE-4ABB-99EA-879CAA775FA4}" type="datetime1">
              <a:rPr lang="pl-PL" smtClean="0"/>
              <a:t>20.04.2018</a:t>
            </a:fld>
            <a:endParaRPr lang="pl-PL"/>
          </a:p>
        </p:txBody>
      </p:sp>
      <p:sp>
        <p:nvSpPr>
          <p:cNvPr id="5" name="Symbol zastępczy stopki 4">
            <a:extLst>
              <a:ext uri="{FF2B5EF4-FFF2-40B4-BE49-F238E27FC236}">
                <a16:creationId xmlns:a16="http://schemas.microsoft.com/office/drawing/2014/main" id="{D53E7E5E-D800-4D85-8F0D-327631D2658D}"/>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5FF1402B-ACA5-4FC1-9FC7-B95E714FB866}"/>
              </a:ext>
            </a:extLst>
          </p:cNvPr>
          <p:cNvSpPr>
            <a:spLocks noGrp="1"/>
          </p:cNvSpPr>
          <p:nvPr>
            <p:ph type="sldNum" sz="quarter" idx="12"/>
          </p:nvPr>
        </p:nvSpPr>
        <p:spPr/>
        <p:txBody>
          <a:bodyPr/>
          <a:lstStyle/>
          <a:p>
            <a:fld id="{22A3CD34-43B8-483A-A026-25BE5CAF1D8A}" type="slidenum">
              <a:rPr lang="pl-PL" smtClean="0"/>
              <a:t>‹#›</a:t>
            </a:fld>
            <a:endParaRPr lang="pl-PL"/>
          </a:p>
        </p:txBody>
      </p:sp>
    </p:spTree>
    <p:extLst>
      <p:ext uri="{BB962C8B-B14F-4D97-AF65-F5344CB8AC3E}">
        <p14:creationId xmlns:p14="http://schemas.microsoft.com/office/powerpoint/2010/main" val="2121266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FAEC279-560A-4562-B0FA-F6376C5CE17D}"/>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B4AEE365-44C9-4812-B205-9A0DC7D9212C}"/>
              </a:ext>
            </a:extLst>
          </p:cNvPr>
          <p:cNvSpPr>
            <a:spLocks noGrp="1"/>
          </p:cNvSpPr>
          <p:nvPr>
            <p:ph sz="half" idx="1"/>
          </p:nvPr>
        </p:nvSpPr>
        <p:spPr>
          <a:xfrm>
            <a:off x="838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FB3212A6-0C15-419B-93AC-8338D8300161}"/>
              </a:ext>
            </a:extLst>
          </p:cNvPr>
          <p:cNvSpPr>
            <a:spLocks noGrp="1"/>
          </p:cNvSpPr>
          <p:nvPr>
            <p:ph sz="half" idx="2"/>
          </p:nvPr>
        </p:nvSpPr>
        <p:spPr>
          <a:xfrm>
            <a:off x="6172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C3849BF6-35E1-4FAA-BA5D-DD4F59220C0C}"/>
              </a:ext>
            </a:extLst>
          </p:cNvPr>
          <p:cNvSpPr>
            <a:spLocks noGrp="1"/>
          </p:cNvSpPr>
          <p:nvPr>
            <p:ph type="dt" sz="half" idx="10"/>
          </p:nvPr>
        </p:nvSpPr>
        <p:spPr/>
        <p:txBody>
          <a:bodyPr/>
          <a:lstStyle/>
          <a:p>
            <a:fld id="{68A5DD3F-02E2-4298-B867-2E9F5432149D}" type="datetime1">
              <a:rPr lang="pl-PL" smtClean="0"/>
              <a:t>20.04.2018</a:t>
            </a:fld>
            <a:endParaRPr lang="pl-PL"/>
          </a:p>
        </p:txBody>
      </p:sp>
      <p:sp>
        <p:nvSpPr>
          <p:cNvPr id="6" name="Symbol zastępczy stopki 5">
            <a:extLst>
              <a:ext uri="{FF2B5EF4-FFF2-40B4-BE49-F238E27FC236}">
                <a16:creationId xmlns:a16="http://schemas.microsoft.com/office/drawing/2014/main" id="{0C0BCEC0-47AB-41A2-BD71-10470F99D274}"/>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9ED4F77D-6622-40A2-BD07-A048DBF72900}"/>
              </a:ext>
            </a:extLst>
          </p:cNvPr>
          <p:cNvSpPr>
            <a:spLocks noGrp="1"/>
          </p:cNvSpPr>
          <p:nvPr>
            <p:ph type="sldNum" sz="quarter" idx="12"/>
          </p:nvPr>
        </p:nvSpPr>
        <p:spPr/>
        <p:txBody>
          <a:bodyPr/>
          <a:lstStyle/>
          <a:p>
            <a:fld id="{22A3CD34-43B8-483A-A026-25BE5CAF1D8A}" type="slidenum">
              <a:rPr lang="pl-PL" smtClean="0"/>
              <a:t>‹#›</a:t>
            </a:fld>
            <a:endParaRPr lang="pl-PL"/>
          </a:p>
        </p:txBody>
      </p:sp>
    </p:spTree>
    <p:extLst>
      <p:ext uri="{BB962C8B-B14F-4D97-AF65-F5344CB8AC3E}">
        <p14:creationId xmlns:p14="http://schemas.microsoft.com/office/powerpoint/2010/main" val="4141764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D7899E6-73BD-4EB6-919E-D3131BA8C89B}"/>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AC8A6C43-17BA-452A-AD95-334A7F05195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a:extLst>
              <a:ext uri="{FF2B5EF4-FFF2-40B4-BE49-F238E27FC236}">
                <a16:creationId xmlns:a16="http://schemas.microsoft.com/office/drawing/2014/main" id="{8A5606D7-3126-4060-93A7-A11E3A02E708}"/>
              </a:ext>
            </a:extLst>
          </p:cNvPr>
          <p:cNvSpPr>
            <a:spLocks noGrp="1"/>
          </p:cNvSpPr>
          <p:nvPr>
            <p:ph sz="half" idx="2"/>
          </p:nvPr>
        </p:nvSpPr>
        <p:spPr>
          <a:xfrm>
            <a:off x="839788" y="2505075"/>
            <a:ext cx="515778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7331BBAD-6385-4E83-9001-BFEA37D9750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a:extLst>
              <a:ext uri="{FF2B5EF4-FFF2-40B4-BE49-F238E27FC236}">
                <a16:creationId xmlns:a16="http://schemas.microsoft.com/office/drawing/2014/main" id="{1764B0A4-1BAD-4BDB-B129-62D8ADD7FB5B}"/>
              </a:ext>
            </a:extLst>
          </p:cNvPr>
          <p:cNvSpPr>
            <a:spLocks noGrp="1"/>
          </p:cNvSpPr>
          <p:nvPr>
            <p:ph sz="quarter" idx="4"/>
          </p:nvPr>
        </p:nvSpPr>
        <p:spPr>
          <a:xfrm>
            <a:off x="6172200" y="2505075"/>
            <a:ext cx="51831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66F8B39D-4415-4127-9918-D4B808155285}"/>
              </a:ext>
            </a:extLst>
          </p:cNvPr>
          <p:cNvSpPr>
            <a:spLocks noGrp="1"/>
          </p:cNvSpPr>
          <p:nvPr>
            <p:ph type="dt" sz="half" idx="10"/>
          </p:nvPr>
        </p:nvSpPr>
        <p:spPr/>
        <p:txBody>
          <a:bodyPr/>
          <a:lstStyle/>
          <a:p>
            <a:fld id="{E84C93F2-053D-45F2-B053-961E36A650A2}" type="datetime1">
              <a:rPr lang="pl-PL" smtClean="0"/>
              <a:t>20.04.2018</a:t>
            </a:fld>
            <a:endParaRPr lang="pl-PL"/>
          </a:p>
        </p:txBody>
      </p:sp>
      <p:sp>
        <p:nvSpPr>
          <p:cNvPr id="8" name="Symbol zastępczy stopki 7">
            <a:extLst>
              <a:ext uri="{FF2B5EF4-FFF2-40B4-BE49-F238E27FC236}">
                <a16:creationId xmlns:a16="http://schemas.microsoft.com/office/drawing/2014/main" id="{E95C6EE2-871A-42B0-BD6E-82B8223AE8D0}"/>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03D0CDB2-537E-4EFC-8B73-D08D700A9365}"/>
              </a:ext>
            </a:extLst>
          </p:cNvPr>
          <p:cNvSpPr>
            <a:spLocks noGrp="1"/>
          </p:cNvSpPr>
          <p:nvPr>
            <p:ph type="sldNum" sz="quarter" idx="12"/>
          </p:nvPr>
        </p:nvSpPr>
        <p:spPr/>
        <p:txBody>
          <a:bodyPr/>
          <a:lstStyle/>
          <a:p>
            <a:fld id="{22A3CD34-43B8-483A-A026-25BE5CAF1D8A}" type="slidenum">
              <a:rPr lang="pl-PL" smtClean="0"/>
              <a:t>‹#›</a:t>
            </a:fld>
            <a:endParaRPr lang="pl-PL"/>
          </a:p>
        </p:txBody>
      </p:sp>
    </p:spTree>
    <p:extLst>
      <p:ext uri="{BB962C8B-B14F-4D97-AF65-F5344CB8AC3E}">
        <p14:creationId xmlns:p14="http://schemas.microsoft.com/office/powerpoint/2010/main" val="3755662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8099012-E4EC-47B4-9940-641249C02962}"/>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BA44F60A-9800-4B26-9492-98097DC61E87}"/>
              </a:ext>
            </a:extLst>
          </p:cNvPr>
          <p:cNvSpPr>
            <a:spLocks noGrp="1"/>
          </p:cNvSpPr>
          <p:nvPr>
            <p:ph type="dt" sz="half" idx="10"/>
          </p:nvPr>
        </p:nvSpPr>
        <p:spPr/>
        <p:txBody>
          <a:bodyPr/>
          <a:lstStyle/>
          <a:p>
            <a:fld id="{749895DE-D38A-4C81-AD74-60A8886976E7}" type="datetime1">
              <a:rPr lang="pl-PL" smtClean="0"/>
              <a:t>20.04.2018</a:t>
            </a:fld>
            <a:endParaRPr lang="pl-PL"/>
          </a:p>
        </p:txBody>
      </p:sp>
      <p:sp>
        <p:nvSpPr>
          <p:cNvPr id="4" name="Symbol zastępczy stopki 3">
            <a:extLst>
              <a:ext uri="{FF2B5EF4-FFF2-40B4-BE49-F238E27FC236}">
                <a16:creationId xmlns:a16="http://schemas.microsoft.com/office/drawing/2014/main" id="{24313A8A-EE4F-440C-BA23-9AE6CE067BDA}"/>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BDDF7ECC-9DC3-4E3A-9890-C4E722499287}"/>
              </a:ext>
            </a:extLst>
          </p:cNvPr>
          <p:cNvSpPr>
            <a:spLocks noGrp="1"/>
          </p:cNvSpPr>
          <p:nvPr>
            <p:ph type="sldNum" sz="quarter" idx="12"/>
          </p:nvPr>
        </p:nvSpPr>
        <p:spPr/>
        <p:txBody>
          <a:bodyPr/>
          <a:lstStyle/>
          <a:p>
            <a:fld id="{22A3CD34-43B8-483A-A026-25BE5CAF1D8A}" type="slidenum">
              <a:rPr lang="pl-PL" smtClean="0"/>
              <a:t>‹#›</a:t>
            </a:fld>
            <a:endParaRPr lang="pl-PL"/>
          </a:p>
        </p:txBody>
      </p:sp>
    </p:spTree>
    <p:extLst>
      <p:ext uri="{BB962C8B-B14F-4D97-AF65-F5344CB8AC3E}">
        <p14:creationId xmlns:p14="http://schemas.microsoft.com/office/powerpoint/2010/main" val="29455303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A43AE95C-BD79-42DF-B6EF-D91D8B0E2F44}"/>
              </a:ext>
            </a:extLst>
          </p:cNvPr>
          <p:cNvSpPr>
            <a:spLocks noGrp="1"/>
          </p:cNvSpPr>
          <p:nvPr>
            <p:ph type="dt" sz="half" idx="10"/>
          </p:nvPr>
        </p:nvSpPr>
        <p:spPr/>
        <p:txBody>
          <a:bodyPr/>
          <a:lstStyle/>
          <a:p>
            <a:fld id="{A99F4E4A-B1FD-4324-955C-96DD491B603B}" type="datetime1">
              <a:rPr lang="pl-PL" smtClean="0"/>
              <a:t>20.04.2018</a:t>
            </a:fld>
            <a:endParaRPr lang="pl-PL"/>
          </a:p>
        </p:txBody>
      </p:sp>
      <p:sp>
        <p:nvSpPr>
          <p:cNvPr id="3" name="Symbol zastępczy stopki 2">
            <a:extLst>
              <a:ext uri="{FF2B5EF4-FFF2-40B4-BE49-F238E27FC236}">
                <a16:creationId xmlns:a16="http://schemas.microsoft.com/office/drawing/2014/main" id="{F54DF4AC-A053-4766-99D3-10A065F401E0}"/>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0B7677D7-B333-452C-9F5F-77382D62C6D2}"/>
              </a:ext>
            </a:extLst>
          </p:cNvPr>
          <p:cNvSpPr>
            <a:spLocks noGrp="1"/>
          </p:cNvSpPr>
          <p:nvPr>
            <p:ph type="sldNum" sz="quarter" idx="12"/>
          </p:nvPr>
        </p:nvSpPr>
        <p:spPr/>
        <p:txBody>
          <a:bodyPr/>
          <a:lstStyle/>
          <a:p>
            <a:fld id="{22A3CD34-43B8-483A-A026-25BE5CAF1D8A}" type="slidenum">
              <a:rPr lang="pl-PL" smtClean="0"/>
              <a:t>‹#›</a:t>
            </a:fld>
            <a:endParaRPr lang="pl-PL"/>
          </a:p>
        </p:txBody>
      </p:sp>
    </p:spTree>
    <p:extLst>
      <p:ext uri="{BB962C8B-B14F-4D97-AF65-F5344CB8AC3E}">
        <p14:creationId xmlns:p14="http://schemas.microsoft.com/office/powerpoint/2010/main" val="7225801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CE0492E-8E48-4F01-8188-A0035EBE8D5D}"/>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0C7C5C6A-0918-4BD2-94F7-678215247C1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8BDA13CB-5728-4F38-A7C3-81D1A08061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05298C17-A145-402B-BFEB-CE2F12EE5924}"/>
              </a:ext>
            </a:extLst>
          </p:cNvPr>
          <p:cNvSpPr>
            <a:spLocks noGrp="1"/>
          </p:cNvSpPr>
          <p:nvPr>
            <p:ph type="dt" sz="half" idx="10"/>
          </p:nvPr>
        </p:nvSpPr>
        <p:spPr/>
        <p:txBody>
          <a:bodyPr/>
          <a:lstStyle/>
          <a:p>
            <a:fld id="{83EFDBB6-20B6-42FC-896F-C7344A25F94D}" type="datetime1">
              <a:rPr lang="pl-PL" smtClean="0"/>
              <a:t>20.04.2018</a:t>
            </a:fld>
            <a:endParaRPr lang="pl-PL"/>
          </a:p>
        </p:txBody>
      </p:sp>
      <p:sp>
        <p:nvSpPr>
          <p:cNvPr id="6" name="Symbol zastępczy stopki 5">
            <a:extLst>
              <a:ext uri="{FF2B5EF4-FFF2-40B4-BE49-F238E27FC236}">
                <a16:creationId xmlns:a16="http://schemas.microsoft.com/office/drawing/2014/main" id="{5160656B-257A-4F88-825D-EDBF66BD2F71}"/>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C09B64D8-8A3F-4D03-A79F-D9DA95E376CD}"/>
              </a:ext>
            </a:extLst>
          </p:cNvPr>
          <p:cNvSpPr>
            <a:spLocks noGrp="1"/>
          </p:cNvSpPr>
          <p:nvPr>
            <p:ph type="sldNum" sz="quarter" idx="12"/>
          </p:nvPr>
        </p:nvSpPr>
        <p:spPr/>
        <p:txBody>
          <a:bodyPr/>
          <a:lstStyle/>
          <a:p>
            <a:fld id="{22A3CD34-43B8-483A-A026-25BE5CAF1D8A}" type="slidenum">
              <a:rPr lang="pl-PL" smtClean="0"/>
              <a:t>‹#›</a:t>
            </a:fld>
            <a:endParaRPr lang="pl-PL"/>
          </a:p>
        </p:txBody>
      </p:sp>
    </p:spTree>
    <p:extLst>
      <p:ext uri="{BB962C8B-B14F-4D97-AF65-F5344CB8AC3E}">
        <p14:creationId xmlns:p14="http://schemas.microsoft.com/office/powerpoint/2010/main" val="2983220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5051481-2C84-40EE-BDE8-618E7B0348BF}"/>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68B92ECA-E9DB-45D4-9BFA-7BB2BA4D501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F689AA4E-9A4D-42FB-8A1F-5EFC0B7744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1E71C497-7A05-4082-9CC1-2493E55B6C06}"/>
              </a:ext>
            </a:extLst>
          </p:cNvPr>
          <p:cNvSpPr>
            <a:spLocks noGrp="1"/>
          </p:cNvSpPr>
          <p:nvPr>
            <p:ph type="dt" sz="half" idx="10"/>
          </p:nvPr>
        </p:nvSpPr>
        <p:spPr/>
        <p:txBody>
          <a:bodyPr/>
          <a:lstStyle/>
          <a:p>
            <a:fld id="{7B17EC3D-975C-440F-8542-5138D531E4D7}" type="datetime1">
              <a:rPr lang="pl-PL" smtClean="0"/>
              <a:t>20.04.2018</a:t>
            </a:fld>
            <a:endParaRPr lang="pl-PL"/>
          </a:p>
        </p:txBody>
      </p:sp>
      <p:sp>
        <p:nvSpPr>
          <p:cNvPr id="6" name="Symbol zastępczy stopki 5">
            <a:extLst>
              <a:ext uri="{FF2B5EF4-FFF2-40B4-BE49-F238E27FC236}">
                <a16:creationId xmlns:a16="http://schemas.microsoft.com/office/drawing/2014/main" id="{3D8FFB48-EDC1-4D3D-8F24-54EF1D30FED7}"/>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5753D850-788F-4B27-8A5F-5F093BDA7918}"/>
              </a:ext>
            </a:extLst>
          </p:cNvPr>
          <p:cNvSpPr>
            <a:spLocks noGrp="1"/>
          </p:cNvSpPr>
          <p:nvPr>
            <p:ph type="sldNum" sz="quarter" idx="12"/>
          </p:nvPr>
        </p:nvSpPr>
        <p:spPr/>
        <p:txBody>
          <a:bodyPr/>
          <a:lstStyle/>
          <a:p>
            <a:fld id="{22A3CD34-43B8-483A-A026-25BE5CAF1D8A}" type="slidenum">
              <a:rPr lang="pl-PL" smtClean="0"/>
              <a:t>‹#›</a:t>
            </a:fld>
            <a:endParaRPr lang="pl-PL"/>
          </a:p>
        </p:txBody>
      </p:sp>
    </p:spTree>
    <p:extLst>
      <p:ext uri="{BB962C8B-B14F-4D97-AF65-F5344CB8AC3E}">
        <p14:creationId xmlns:p14="http://schemas.microsoft.com/office/powerpoint/2010/main" val="31280778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9B65B166-9D43-48ED-915E-5261DE97579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E3EFDE10-428C-4207-9A76-445660326BC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6DC0606D-A4FD-4135-9C6E-F7C54434CD8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97C0E8-43A2-43E9-AFB4-71FC6AB7A799}" type="datetime1">
              <a:rPr lang="pl-PL" smtClean="0"/>
              <a:t>20.04.2018</a:t>
            </a:fld>
            <a:endParaRPr lang="pl-PL"/>
          </a:p>
        </p:txBody>
      </p:sp>
      <p:sp>
        <p:nvSpPr>
          <p:cNvPr id="5" name="Symbol zastępczy stopki 4">
            <a:extLst>
              <a:ext uri="{FF2B5EF4-FFF2-40B4-BE49-F238E27FC236}">
                <a16:creationId xmlns:a16="http://schemas.microsoft.com/office/drawing/2014/main" id="{0B99B61B-C664-456D-AA91-CD0586EA26D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04FDEA0D-FFAB-4FFF-A3D5-8BB9B0A569D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A3CD34-43B8-483A-A026-25BE5CAF1D8A}" type="slidenum">
              <a:rPr lang="pl-PL" smtClean="0"/>
              <a:t>‹#›</a:t>
            </a:fld>
            <a:endParaRPr lang="pl-PL"/>
          </a:p>
        </p:txBody>
      </p:sp>
    </p:spTree>
    <p:extLst>
      <p:ext uri="{BB962C8B-B14F-4D97-AF65-F5344CB8AC3E}">
        <p14:creationId xmlns:p14="http://schemas.microsoft.com/office/powerpoint/2010/main" val="9357150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446344-BAC9-42F4-91B7-89EA784CD2BD}"/>
              </a:ext>
            </a:extLst>
          </p:cNvPr>
          <p:cNvSpPr>
            <a:spLocks noGrp="1"/>
          </p:cNvSpPr>
          <p:nvPr>
            <p:ph type="ctrTitle"/>
          </p:nvPr>
        </p:nvSpPr>
        <p:spPr>
          <a:xfrm>
            <a:off x="1524000" y="1122363"/>
            <a:ext cx="9144000" cy="2355128"/>
          </a:xfrm>
        </p:spPr>
        <p:txBody>
          <a:bodyPr/>
          <a:lstStyle/>
          <a:p>
            <a:r>
              <a:rPr lang="en-US" dirty="0"/>
              <a:t>Draft </a:t>
            </a:r>
            <a:r>
              <a:rPr lang="pl-PL" dirty="0"/>
              <a:t>of </a:t>
            </a:r>
            <a:r>
              <a:rPr lang="en-US" dirty="0"/>
              <a:t>national report</a:t>
            </a:r>
            <a:endParaRPr lang="pl-PL" dirty="0"/>
          </a:p>
        </p:txBody>
      </p:sp>
      <p:sp>
        <p:nvSpPr>
          <p:cNvPr id="3" name="Podtytuł 2">
            <a:extLst>
              <a:ext uri="{FF2B5EF4-FFF2-40B4-BE49-F238E27FC236}">
                <a16:creationId xmlns:a16="http://schemas.microsoft.com/office/drawing/2014/main" id="{7038CFB8-6B19-4664-8B15-3097FB996067}"/>
              </a:ext>
            </a:extLst>
          </p:cNvPr>
          <p:cNvSpPr>
            <a:spLocks noGrp="1"/>
          </p:cNvSpPr>
          <p:nvPr>
            <p:ph type="subTitle" idx="1"/>
          </p:nvPr>
        </p:nvSpPr>
        <p:spPr/>
        <p:txBody>
          <a:bodyPr/>
          <a:lstStyle/>
          <a:p>
            <a:r>
              <a:rPr lang="pl-PL" dirty="0"/>
              <a:t>Andrzej Zybała</a:t>
            </a:r>
          </a:p>
        </p:txBody>
      </p:sp>
      <p:sp>
        <p:nvSpPr>
          <p:cNvPr id="4" name="Symbol zastępczy numeru slajdu 3">
            <a:extLst>
              <a:ext uri="{FF2B5EF4-FFF2-40B4-BE49-F238E27FC236}">
                <a16:creationId xmlns:a16="http://schemas.microsoft.com/office/drawing/2014/main" id="{363D5F01-5F2D-4F6D-A650-5460EEDE807C}"/>
              </a:ext>
            </a:extLst>
          </p:cNvPr>
          <p:cNvSpPr>
            <a:spLocks noGrp="1"/>
          </p:cNvSpPr>
          <p:nvPr>
            <p:ph type="sldNum" sz="quarter" idx="12"/>
          </p:nvPr>
        </p:nvSpPr>
        <p:spPr/>
        <p:txBody>
          <a:bodyPr/>
          <a:lstStyle/>
          <a:p>
            <a:fld id="{22A3CD34-43B8-483A-A026-25BE5CAF1D8A}" type="slidenum">
              <a:rPr lang="pl-PL" smtClean="0"/>
              <a:t>1</a:t>
            </a:fld>
            <a:endParaRPr lang="pl-PL"/>
          </a:p>
        </p:txBody>
      </p:sp>
    </p:spTree>
    <p:extLst>
      <p:ext uri="{BB962C8B-B14F-4D97-AF65-F5344CB8AC3E}">
        <p14:creationId xmlns:p14="http://schemas.microsoft.com/office/powerpoint/2010/main" val="20829303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2331B8A-C9A0-44BC-B965-BE842A19D4BF}"/>
              </a:ext>
            </a:extLst>
          </p:cNvPr>
          <p:cNvSpPr>
            <a:spLocks noGrp="1"/>
          </p:cNvSpPr>
          <p:nvPr>
            <p:ph type="title"/>
          </p:nvPr>
        </p:nvSpPr>
        <p:spPr>
          <a:solidFill>
            <a:schemeClr val="tx2">
              <a:lumMod val="40000"/>
              <a:lumOff val="60000"/>
            </a:schemeClr>
          </a:solidFill>
        </p:spPr>
        <p:txBody>
          <a:bodyPr/>
          <a:lstStyle/>
          <a:p>
            <a:endParaRPr lang="pl-PL" sz="3300" b="1" dirty="0"/>
          </a:p>
        </p:txBody>
      </p:sp>
      <p:sp>
        <p:nvSpPr>
          <p:cNvPr id="6" name="Tytuł 1">
            <a:extLst>
              <a:ext uri="{FF2B5EF4-FFF2-40B4-BE49-F238E27FC236}">
                <a16:creationId xmlns:a16="http://schemas.microsoft.com/office/drawing/2014/main" id="{30ED3E5A-62A6-4A83-BAFC-200C395D38D1}"/>
              </a:ext>
            </a:extLst>
          </p:cNvPr>
          <p:cNvSpPr txBox="1">
            <a:spLocks/>
          </p:cNvSpPr>
          <p:nvPr/>
        </p:nvSpPr>
        <p:spPr>
          <a:xfrm>
            <a:off x="838199" y="1805999"/>
            <a:ext cx="10979727" cy="590838"/>
          </a:xfrm>
          <a:prstGeom prst="rect">
            <a:avLst/>
          </a:prstGeom>
          <a:solidFill>
            <a:schemeClr val="accent1">
              <a:lumMod val="40000"/>
              <a:lumOff val="60000"/>
            </a:schemeClr>
          </a:solidFill>
        </p:spPr>
        <p:txBody>
          <a:bodyPr vert="horz" lIns="91440" tIns="45720" rIns="91440" bIns="45720" rtlCol="0" anchor="ctr">
            <a:normAutofit fontScale="4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l-PL" b="1" dirty="0">
                <a:solidFill>
                  <a:srgbClr val="C00000"/>
                </a:solidFill>
              </a:rPr>
              <a:t>Direct </a:t>
            </a:r>
            <a:r>
              <a:rPr lang="pl-PL" b="1" dirty="0" err="1">
                <a:solidFill>
                  <a:srgbClr val="C00000"/>
                </a:solidFill>
              </a:rPr>
              <a:t>participation</a:t>
            </a:r>
            <a:r>
              <a:rPr lang="pl-PL" b="1" dirty="0">
                <a:solidFill>
                  <a:srgbClr val="C00000"/>
                </a:solidFill>
              </a:rPr>
              <a:t> </a:t>
            </a:r>
            <a:r>
              <a:rPr lang="pl-PL" b="1" dirty="0" err="1">
                <a:solidFill>
                  <a:srgbClr val="C00000"/>
                </a:solidFill>
              </a:rPr>
              <a:t>across</a:t>
            </a:r>
            <a:r>
              <a:rPr lang="pl-PL" b="1" dirty="0">
                <a:solidFill>
                  <a:srgbClr val="C00000"/>
                </a:solidFill>
              </a:rPr>
              <a:t> public and private </a:t>
            </a:r>
            <a:r>
              <a:rPr lang="pl-PL" b="1" dirty="0" err="1">
                <a:solidFill>
                  <a:srgbClr val="C00000"/>
                </a:solidFill>
              </a:rPr>
              <a:t>sectors</a:t>
            </a:r>
            <a:r>
              <a:rPr lang="pl-PL" b="1" dirty="0">
                <a:solidFill>
                  <a:srgbClr val="C00000"/>
                </a:solidFill>
              </a:rPr>
              <a:t>, Poland, the EPOC </a:t>
            </a:r>
            <a:r>
              <a:rPr lang="pl-PL" b="1" dirty="0" err="1">
                <a:solidFill>
                  <a:srgbClr val="C00000"/>
                </a:solidFill>
              </a:rPr>
              <a:t>study</a:t>
            </a:r>
            <a:r>
              <a:rPr lang="pl-PL" b="1" dirty="0">
                <a:solidFill>
                  <a:srgbClr val="C00000"/>
                </a:solidFill>
              </a:rPr>
              <a:t> and the </a:t>
            </a:r>
            <a:r>
              <a:rPr lang="pl-PL" b="1" dirty="0" err="1">
                <a:solidFill>
                  <a:srgbClr val="C00000"/>
                </a:solidFill>
              </a:rPr>
              <a:t>Polish</a:t>
            </a:r>
            <a:r>
              <a:rPr lang="pl-PL" b="1" dirty="0">
                <a:solidFill>
                  <a:srgbClr val="C00000"/>
                </a:solidFill>
              </a:rPr>
              <a:t> </a:t>
            </a:r>
            <a:r>
              <a:rPr lang="pl-PL" b="1" dirty="0" err="1">
                <a:solidFill>
                  <a:srgbClr val="C00000"/>
                </a:solidFill>
              </a:rPr>
              <a:t>Study</a:t>
            </a:r>
            <a:endParaRPr lang="pl-PL" b="1" dirty="0">
              <a:solidFill>
                <a:srgbClr val="C00000"/>
              </a:solidFill>
            </a:endParaRPr>
          </a:p>
        </p:txBody>
      </p:sp>
      <p:graphicFrame>
        <p:nvGraphicFramePr>
          <p:cNvPr id="7" name="Symbol zastępczy zawartości 7">
            <a:extLst>
              <a:ext uri="{FF2B5EF4-FFF2-40B4-BE49-F238E27FC236}">
                <a16:creationId xmlns:a16="http://schemas.microsoft.com/office/drawing/2014/main" id="{63E7F3F2-E576-41EB-B565-BEF505C82EE8}"/>
              </a:ext>
            </a:extLst>
          </p:cNvPr>
          <p:cNvGraphicFramePr>
            <a:graphicFrameLocks noGrp="1"/>
          </p:cNvGraphicFramePr>
          <p:nvPr>
            <p:ph sz="half" idx="1"/>
            <p:extLst/>
          </p:nvPr>
        </p:nvGraphicFramePr>
        <p:xfrm>
          <a:off x="838200" y="2187574"/>
          <a:ext cx="937895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3" name="Symbol zastępczy numeru slajdu 2">
            <a:extLst>
              <a:ext uri="{FF2B5EF4-FFF2-40B4-BE49-F238E27FC236}">
                <a16:creationId xmlns:a16="http://schemas.microsoft.com/office/drawing/2014/main" id="{41552DF8-32A8-4F42-9F26-FA750DE4B081}"/>
              </a:ext>
            </a:extLst>
          </p:cNvPr>
          <p:cNvSpPr>
            <a:spLocks noGrp="1"/>
          </p:cNvSpPr>
          <p:nvPr>
            <p:ph type="sldNum" sz="quarter" idx="12"/>
          </p:nvPr>
        </p:nvSpPr>
        <p:spPr/>
        <p:txBody>
          <a:bodyPr/>
          <a:lstStyle/>
          <a:p>
            <a:fld id="{22A3CD34-43B8-483A-A026-25BE5CAF1D8A}" type="slidenum">
              <a:rPr lang="pl-PL" smtClean="0"/>
              <a:t>10</a:t>
            </a:fld>
            <a:endParaRPr lang="pl-PL"/>
          </a:p>
        </p:txBody>
      </p:sp>
    </p:spTree>
    <p:extLst>
      <p:ext uri="{BB962C8B-B14F-4D97-AF65-F5344CB8AC3E}">
        <p14:creationId xmlns:p14="http://schemas.microsoft.com/office/powerpoint/2010/main" val="3896705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0"/>
            <a:ext cx="12192000" cy="497305"/>
          </a:xfrm>
          <a:solidFill>
            <a:schemeClr val="tx2">
              <a:lumMod val="40000"/>
              <a:lumOff val="60000"/>
            </a:schemeClr>
          </a:solidFill>
        </p:spPr>
        <p:txBody>
          <a:bodyPr>
            <a:noAutofit/>
          </a:bodyPr>
          <a:lstStyle/>
          <a:p>
            <a:pPr algn="ctr"/>
            <a:r>
              <a:rPr lang="en-US" sz="3000" b="1" dirty="0"/>
              <a:t>The incidence of the main form of direct participation by country</a:t>
            </a:r>
            <a:r>
              <a:rPr lang="pl-PL" sz="3000" b="1" dirty="0"/>
              <a:t> (%), EPOC</a:t>
            </a:r>
          </a:p>
        </p:txBody>
      </p:sp>
      <p:graphicFrame>
        <p:nvGraphicFramePr>
          <p:cNvPr id="5" name="Symbol zastępczy zawartości 4"/>
          <p:cNvGraphicFramePr>
            <a:graphicFrameLocks noGrp="1"/>
          </p:cNvGraphicFramePr>
          <p:nvPr>
            <p:ph sz="half" idx="1"/>
            <p:extLst/>
          </p:nvPr>
        </p:nvGraphicFramePr>
        <p:xfrm>
          <a:off x="148388" y="509580"/>
          <a:ext cx="12043612" cy="6264520"/>
        </p:xfrm>
        <a:graphic>
          <a:graphicData uri="http://schemas.openxmlformats.org/drawingml/2006/table">
            <a:tbl>
              <a:tblPr firstRow="1" bandRow="1">
                <a:tableStyleId>{5C22544A-7EE6-4342-B048-85BDC9FD1C3A}</a:tableStyleId>
              </a:tblPr>
              <a:tblGrid>
                <a:gridCol w="2129591">
                  <a:extLst>
                    <a:ext uri="{9D8B030D-6E8A-4147-A177-3AD203B41FA5}">
                      <a16:colId xmlns:a16="http://schemas.microsoft.com/office/drawing/2014/main" val="498272727"/>
                    </a:ext>
                  </a:extLst>
                </a:gridCol>
                <a:gridCol w="1311441">
                  <a:extLst>
                    <a:ext uri="{9D8B030D-6E8A-4147-A177-3AD203B41FA5}">
                      <a16:colId xmlns:a16="http://schemas.microsoft.com/office/drawing/2014/main" val="1265195591"/>
                    </a:ext>
                  </a:extLst>
                </a:gridCol>
                <a:gridCol w="1720516">
                  <a:extLst>
                    <a:ext uri="{9D8B030D-6E8A-4147-A177-3AD203B41FA5}">
                      <a16:colId xmlns:a16="http://schemas.microsoft.com/office/drawing/2014/main" val="1413881653"/>
                    </a:ext>
                  </a:extLst>
                </a:gridCol>
                <a:gridCol w="1720516">
                  <a:extLst>
                    <a:ext uri="{9D8B030D-6E8A-4147-A177-3AD203B41FA5}">
                      <a16:colId xmlns:a16="http://schemas.microsoft.com/office/drawing/2014/main" val="332962654"/>
                    </a:ext>
                  </a:extLst>
                </a:gridCol>
                <a:gridCol w="1720516">
                  <a:extLst>
                    <a:ext uri="{9D8B030D-6E8A-4147-A177-3AD203B41FA5}">
                      <a16:colId xmlns:a16="http://schemas.microsoft.com/office/drawing/2014/main" val="383739076"/>
                    </a:ext>
                  </a:extLst>
                </a:gridCol>
                <a:gridCol w="1720516">
                  <a:extLst>
                    <a:ext uri="{9D8B030D-6E8A-4147-A177-3AD203B41FA5}">
                      <a16:colId xmlns:a16="http://schemas.microsoft.com/office/drawing/2014/main" val="3850412995"/>
                    </a:ext>
                  </a:extLst>
                </a:gridCol>
                <a:gridCol w="1720516">
                  <a:extLst>
                    <a:ext uri="{9D8B030D-6E8A-4147-A177-3AD203B41FA5}">
                      <a16:colId xmlns:a16="http://schemas.microsoft.com/office/drawing/2014/main" val="551607742"/>
                    </a:ext>
                  </a:extLst>
                </a:gridCol>
              </a:tblGrid>
              <a:tr h="0">
                <a:tc>
                  <a:txBody>
                    <a:bodyPr/>
                    <a:lstStyle/>
                    <a:p>
                      <a:endParaRPr lang="pl-PL" dirty="0"/>
                    </a:p>
                  </a:txBody>
                  <a:tcPr marL="36000" marR="36000" marT="36000" marB="36000" anchor="ctr"/>
                </a:tc>
                <a:tc>
                  <a:txBody>
                    <a:bodyPr/>
                    <a:lstStyle/>
                    <a:p>
                      <a:pPr algn="ctr"/>
                      <a:r>
                        <a:rPr lang="pl-PL" dirty="0" err="1"/>
                        <a:t>Individual</a:t>
                      </a:r>
                      <a:r>
                        <a:rPr lang="pl-PL" dirty="0"/>
                        <a:t> </a:t>
                      </a:r>
                      <a:r>
                        <a:rPr lang="pl-PL" dirty="0" err="1"/>
                        <a:t>consultation</a:t>
                      </a:r>
                      <a:r>
                        <a:rPr lang="pl-PL" dirty="0"/>
                        <a:t>: ‘face-to-face’</a:t>
                      </a:r>
                    </a:p>
                  </a:txBody>
                  <a:tcPr marL="36000" marR="36000" marT="36000" marB="36000" anchor="ctr"/>
                </a:tc>
                <a:tc>
                  <a:txBody>
                    <a:bodyPr/>
                    <a:lstStyle/>
                    <a:p>
                      <a:pPr marL="0" indent="0" algn="ctr">
                        <a:defRPr/>
                      </a:pPr>
                      <a:r>
                        <a:rPr lang="en-US" sz="1800" dirty="0"/>
                        <a:t>individual consultation</a:t>
                      </a:r>
                      <a:r>
                        <a:rPr lang="pl-PL" sz="1800" dirty="0"/>
                        <a:t>,</a:t>
                      </a:r>
                      <a:r>
                        <a:rPr lang="en-US" sz="1800" dirty="0"/>
                        <a:t> ‘</a:t>
                      </a:r>
                      <a:r>
                        <a:rPr lang="en-US" sz="1800" i="1" dirty="0"/>
                        <a:t>arms-length’</a:t>
                      </a:r>
                      <a:r>
                        <a:rPr lang="en-US" sz="1800" dirty="0"/>
                        <a:t>, </a:t>
                      </a:r>
                      <a:endParaRPr lang="pl-PL" sz="1800" dirty="0"/>
                    </a:p>
                  </a:txBody>
                  <a:tcPr marL="36000" marR="36000" marT="36000" marB="360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t>Group</a:t>
                      </a:r>
                      <a:r>
                        <a:rPr lang="pl-PL" sz="1800" dirty="0"/>
                        <a:t> </a:t>
                      </a:r>
                      <a:r>
                        <a:rPr lang="en-US" sz="1800" dirty="0"/>
                        <a:t>consultation</a:t>
                      </a:r>
                      <a:r>
                        <a:rPr lang="pl-PL" sz="1800" dirty="0"/>
                        <a:t>:</a:t>
                      </a:r>
                    </a:p>
                    <a:p>
                      <a:pPr marL="0" marR="0" lvl="0" indent="0" algn="ctr" defTabSz="914400" rtl="0" eaLnBrk="1" fontAlgn="auto" latinLnBrk="0" hangingPunct="1">
                        <a:lnSpc>
                          <a:spcPct val="100000"/>
                        </a:lnSpc>
                        <a:spcBef>
                          <a:spcPts val="0"/>
                        </a:spcBef>
                        <a:spcAft>
                          <a:spcPts val="0"/>
                        </a:spcAft>
                        <a:buClrTx/>
                        <a:buSzTx/>
                        <a:buFontTx/>
                        <a:buNone/>
                        <a:tabLst/>
                        <a:defRPr/>
                      </a:pPr>
                      <a:r>
                        <a:rPr lang="pl-PL" dirty="0" err="1"/>
                        <a:t>temporary</a:t>
                      </a:r>
                      <a:endParaRPr lang="pl-PL" dirty="0"/>
                    </a:p>
                    <a:p>
                      <a:pPr marL="0" marR="0" lvl="0" indent="0" algn="ctr" defTabSz="914400" rtl="0" eaLnBrk="1" fontAlgn="auto" latinLnBrk="0" hangingPunct="1">
                        <a:lnSpc>
                          <a:spcPct val="100000"/>
                        </a:lnSpc>
                        <a:spcBef>
                          <a:spcPts val="0"/>
                        </a:spcBef>
                        <a:spcAft>
                          <a:spcPts val="0"/>
                        </a:spcAft>
                        <a:buClrTx/>
                        <a:buSzTx/>
                        <a:buFontTx/>
                        <a:buNone/>
                        <a:tabLst/>
                        <a:defRPr/>
                      </a:pPr>
                      <a:r>
                        <a:rPr lang="pl-PL" sz="1800" dirty="0" err="1"/>
                        <a:t>groups</a:t>
                      </a:r>
                      <a:r>
                        <a:rPr lang="en-US" sz="1800" dirty="0"/>
                        <a:t> </a:t>
                      </a:r>
                      <a:endParaRPr lang="pl-PL" sz="1800" dirty="0"/>
                    </a:p>
                    <a:p>
                      <a:pPr marL="179388" indent="-179388">
                        <a:defRPr/>
                      </a:pPr>
                      <a:endParaRPr lang="pl-PL" sz="1800" dirty="0"/>
                    </a:p>
                  </a:txBody>
                  <a:tcPr marL="36000" marR="36000" marT="36000" marB="36000" anchor="ctr"/>
                </a:tc>
                <a:tc>
                  <a:txBody>
                    <a:bodyPr/>
                    <a:lstStyle/>
                    <a:p>
                      <a:pPr marL="0" indent="0" algn="ctr">
                        <a:defRPr/>
                      </a:pPr>
                      <a:r>
                        <a:rPr lang="en-US" sz="1800" dirty="0"/>
                        <a:t>group consultation</a:t>
                      </a:r>
                      <a:r>
                        <a:rPr lang="pl-PL" sz="1800" dirty="0"/>
                        <a:t>:</a:t>
                      </a:r>
                    </a:p>
                    <a:p>
                      <a:pPr marL="0" indent="0" algn="ctr">
                        <a:defRPr/>
                      </a:pPr>
                      <a:r>
                        <a:rPr lang="pl-PL" sz="1800" dirty="0"/>
                        <a:t>permanent </a:t>
                      </a:r>
                      <a:r>
                        <a:rPr lang="pl-PL" sz="1800" dirty="0" err="1"/>
                        <a:t>groups</a:t>
                      </a:r>
                      <a:r>
                        <a:rPr lang="en-US" sz="1800" dirty="0"/>
                        <a:t> </a:t>
                      </a:r>
                      <a:endParaRPr lang="pl-PL" sz="1800" dirty="0"/>
                    </a:p>
                    <a:p>
                      <a:endParaRPr lang="pl-PL" dirty="0"/>
                    </a:p>
                  </a:txBody>
                  <a:tcPr marL="36000" marR="36000" marT="36000" marB="36000" anchor="ctr"/>
                </a:tc>
                <a:tc>
                  <a:txBody>
                    <a:bodyPr/>
                    <a:lstStyle/>
                    <a:p>
                      <a:pPr marL="0" indent="0" algn="ctr">
                        <a:defRPr/>
                      </a:pPr>
                      <a:r>
                        <a:rPr lang="en-US" sz="1800" dirty="0"/>
                        <a:t>individual delegation, </a:t>
                      </a:r>
                      <a:endParaRPr lang="pl-PL" sz="1800" dirty="0"/>
                    </a:p>
                    <a:p>
                      <a:endParaRPr lang="pl-PL" dirty="0"/>
                    </a:p>
                  </a:txBody>
                  <a:tcPr marL="36000" marR="36000" marT="36000" marB="36000" anchor="ctr"/>
                </a:tc>
                <a:tc>
                  <a:txBody>
                    <a:bodyPr/>
                    <a:lstStyle/>
                    <a:p>
                      <a:pPr marL="0" indent="0" algn="ctr">
                        <a:defRPr/>
                      </a:pPr>
                      <a:r>
                        <a:rPr lang="en-US" sz="1800" dirty="0"/>
                        <a:t>group </a:t>
                      </a:r>
                      <a:br>
                        <a:rPr lang="pl-PL" sz="1800" dirty="0"/>
                      </a:br>
                      <a:r>
                        <a:rPr lang="en-US" sz="1800" dirty="0"/>
                        <a:t>delegation</a:t>
                      </a:r>
                      <a:endParaRPr lang="pl-PL" sz="1800" dirty="0"/>
                    </a:p>
                    <a:p>
                      <a:endParaRPr lang="pl-PL" dirty="0"/>
                    </a:p>
                  </a:txBody>
                  <a:tcPr marL="36000" marR="36000" marT="36000" marB="36000" anchor="ctr"/>
                </a:tc>
                <a:extLst>
                  <a:ext uri="{0D108BD9-81ED-4DB2-BD59-A6C34878D82A}">
                    <a16:rowId xmlns:a16="http://schemas.microsoft.com/office/drawing/2014/main" val="500285066"/>
                  </a:ext>
                </a:extLst>
              </a:tr>
              <a:tr h="370840">
                <a:tc gridSpan="7">
                  <a:txBody>
                    <a:bodyPr/>
                    <a:lstStyle/>
                    <a:p>
                      <a:pPr algn="ctr"/>
                      <a:endParaRPr lang="pl-PL" dirty="0"/>
                    </a:p>
                  </a:txBody>
                  <a:tcPr marL="36000" marR="36000" marT="36000" marB="36000" anchor="ctr"/>
                </a:tc>
                <a:tc hMerge="1">
                  <a:txBody>
                    <a:bodyPr/>
                    <a:lstStyle/>
                    <a:p>
                      <a:endParaRPr lang="pl-PL" dirty="0"/>
                    </a:p>
                  </a:txBody>
                  <a:tcPr marL="36000" marR="36000" marT="36000" marB="36000" anchor="ctr"/>
                </a:tc>
                <a:tc hMerge="1">
                  <a:txBody>
                    <a:bodyPr/>
                    <a:lstStyle/>
                    <a:p>
                      <a:endParaRPr lang="pl-PL" dirty="0"/>
                    </a:p>
                  </a:txBody>
                  <a:tcPr marL="36000" marR="36000" marT="36000" marB="36000" anchor="ctr"/>
                </a:tc>
                <a:tc hMerge="1">
                  <a:txBody>
                    <a:bodyPr/>
                    <a:lstStyle/>
                    <a:p>
                      <a:endParaRPr lang="pl-PL" dirty="0"/>
                    </a:p>
                  </a:txBody>
                  <a:tcPr marL="36000" marR="36000" marT="36000" marB="36000" anchor="ctr"/>
                </a:tc>
                <a:tc hMerge="1">
                  <a:txBody>
                    <a:bodyPr/>
                    <a:lstStyle/>
                    <a:p>
                      <a:endParaRPr lang="pl-PL" dirty="0"/>
                    </a:p>
                  </a:txBody>
                  <a:tcPr marL="36000" marR="36000" marT="36000" marB="36000" anchor="ctr"/>
                </a:tc>
                <a:tc hMerge="1">
                  <a:txBody>
                    <a:bodyPr/>
                    <a:lstStyle/>
                    <a:p>
                      <a:endParaRPr lang="pl-PL" dirty="0"/>
                    </a:p>
                  </a:txBody>
                  <a:tcPr marL="36000" marR="36000" marT="36000" marB="36000" anchor="ctr"/>
                </a:tc>
                <a:tc hMerge="1">
                  <a:txBody>
                    <a:bodyPr/>
                    <a:lstStyle/>
                    <a:p>
                      <a:endParaRPr lang="pl-PL" dirty="0"/>
                    </a:p>
                  </a:txBody>
                  <a:tcPr marL="36000" marR="36000" marT="36000" marB="36000" anchor="ctr"/>
                </a:tc>
                <a:extLst>
                  <a:ext uri="{0D108BD9-81ED-4DB2-BD59-A6C34878D82A}">
                    <a16:rowId xmlns:a16="http://schemas.microsoft.com/office/drawing/2014/main" val="2718845637"/>
                  </a:ext>
                </a:extLst>
              </a:tr>
              <a:tr h="370840">
                <a:tc>
                  <a:txBody>
                    <a:bodyPr/>
                    <a:lstStyle/>
                    <a:p>
                      <a:r>
                        <a:rPr lang="pl-PL" b="1" dirty="0">
                          <a:solidFill>
                            <a:srgbClr val="FF0000"/>
                          </a:solidFill>
                        </a:rPr>
                        <a:t>ten-country </a:t>
                      </a:r>
                      <a:r>
                        <a:rPr lang="pl-PL" b="1" dirty="0" err="1">
                          <a:solidFill>
                            <a:srgbClr val="FF0000"/>
                          </a:solidFill>
                        </a:rPr>
                        <a:t>average</a:t>
                      </a:r>
                      <a:endParaRPr lang="pl-PL" b="1" dirty="0">
                        <a:solidFill>
                          <a:srgbClr val="FF0000"/>
                        </a:solidFill>
                      </a:endParaRPr>
                    </a:p>
                  </a:txBody>
                  <a:tcPr marL="36000" marR="36000" marT="36000" marB="36000" anchor="ctr"/>
                </a:tc>
                <a:tc>
                  <a:txBody>
                    <a:bodyPr/>
                    <a:lstStyle/>
                    <a:p>
                      <a:pPr algn="ctr"/>
                      <a:r>
                        <a:rPr lang="pl-PL" b="1" dirty="0">
                          <a:solidFill>
                            <a:srgbClr val="FF0000"/>
                          </a:solidFill>
                        </a:rPr>
                        <a:t>35</a:t>
                      </a:r>
                    </a:p>
                  </a:txBody>
                  <a:tcPr marL="36000" marR="36000" marT="36000" marB="36000" anchor="ctr"/>
                </a:tc>
                <a:tc>
                  <a:txBody>
                    <a:bodyPr/>
                    <a:lstStyle/>
                    <a:p>
                      <a:pPr algn="ctr"/>
                      <a:r>
                        <a:rPr lang="pl-PL" b="1" dirty="0">
                          <a:solidFill>
                            <a:srgbClr val="FF0000"/>
                          </a:solidFill>
                        </a:rPr>
                        <a:t>40</a:t>
                      </a:r>
                    </a:p>
                  </a:txBody>
                  <a:tcPr marL="36000" marR="36000" marT="36000" marB="36000" anchor="ctr"/>
                </a:tc>
                <a:tc>
                  <a:txBody>
                    <a:bodyPr/>
                    <a:lstStyle/>
                    <a:p>
                      <a:pPr algn="ctr"/>
                      <a:r>
                        <a:rPr lang="pl-PL" b="1" dirty="0">
                          <a:solidFill>
                            <a:srgbClr val="FF0000"/>
                          </a:solidFill>
                        </a:rPr>
                        <a:t>31</a:t>
                      </a:r>
                    </a:p>
                  </a:txBody>
                  <a:tcPr marL="36000" marR="36000" marT="36000" marB="36000" anchor="ctr"/>
                </a:tc>
                <a:tc>
                  <a:txBody>
                    <a:bodyPr/>
                    <a:lstStyle/>
                    <a:p>
                      <a:pPr algn="ctr"/>
                      <a:r>
                        <a:rPr lang="pl-PL" b="1" dirty="0">
                          <a:solidFill>
                            <a:srgbClr val="FF0000"/>
                          </a:solidFill>
                        </a:rPr>
                        <a:t>30</a:t>
                      </a:r>
                    </a:p>
                  </a:txBody>
                  <a:tcPr marL="36000" marR="36000" marT="36000" marB="36000" anchor="ctr"/>
                </a:tc>
                <a:tc>
                  <a:txBody>
                    <a:bodyPr/>
                    <a:lstStyle/>
                    <a:p>
                      <a:pPr algn="ctr"/>
                      <a:r>
                        <a:rPr lang="pl-PL" b="1" dirty="0">
                          <a:solidFill>
                            <a:srgbClr val="FF0000"/>
                          </a:solidFill>
                        </a:rPr>
                        <a:t>55</a:t>
                      </a:r>
                    </a:p>
                  </a:txBody>
                  <a:tcPr marL="36000" marR="36000" marT="36000" marB="36000" anchor="ctr"/>
                </a:tc>
                <a:tc>
                  <a:txBody>
                    <a:bodyPr/>
                    <a:lstStyle/>
                    <a:p>
                      <a:pPr algn="ctr"/>
                      <a:r>
                        <a:rPr lang="pl-PL" b="1" dirty="0">
                          <a:solidFill>
                            <a:srgbClr val="FF0000"/>
                          </a:solidFill>
                        </a:rPr>
                        <a:t>36</a:t>
                      </a:r>
                    </a:p>
                  </a:txBody>
                  <a:tcPr marL="36000" marR="36000" marT="36000" marB="36000" anchor="ctr"/>
                </a:tc>
                <a:extLst>
                  <a:ext uri="{0D108BD9-81ED-4DB2-BD59-A6C34878D82A}">
                    <a16:rowId xmlns:a16="http://schemas.microsoft.com/office/drawing/2014/main" val="3531687950"/>
                  </a:ext>
                </a:extLst>
              </a:tr>
              <a:tr h="370840">
                <a:tc>
                  <a:txBody>
                    <a:bodyPr/>
                    <a:lstStyle/>
                    <a:p>
                      <a:r>
                        <a:rPr lang="pl-PL" b="1" dirty="0">
                          <a:solidFill>
                            <a:srgbClr val="FF0000"/>
                          </a:solidFill>
                        </a:rPr>
                        <a:t>Poland</a:t>
                      </a:r>
                    </a:p>
                  </a:txBody>
                  <a:tcPr marL="36000" marR="36000" marT="36000" marB="360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b="1" dirty="0">
                          <a:solidFill>
                            <a:srgbClr val="FF0000"/>
                          </a:solidFill>
                        </a:rPr>
                        <a:t>51</a:t>
                      </a:r>
                    </a:p>
                  </a:txBody>
                  <a:tcPr marL="36000" marR="36000" marT="36000" marB="360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b="1" dirty="0">
                          <a:solidFill>
                            <a:srgbClr val="FF0000"/>
                          </a:solidFill>
                        </a:rPr>
                        <a:t>26</a:t>
                      </a:r>
                    </a:p>
                  </a:txBody>
                  <a:tcPr marL="36000" marR="36000" marT="36000" marB="36000" anchor="ctr"/>
                </a:tc>
                <a:tc>
                  <a:txBody>
                    <a:bodyPr/>
                    <a:lstStyle/>
                    <a:p>
                      <a:pPr algn="ctr"/>
                      <a:r>
                        <a:rPr lang="pl-PL" b="1" dirty="0">
                          <a:solidFill>
                            <a:srgbClr val="FF0000"/>
                          </a:solidFill>
                        </a:rPr>
                        <a:t>42</a:t>
                      </a:r>
                    </a:p>
                  </a:txBody>
                  <a:tcPr marL="36000" marR="36000" marT="36000" marB="36000" anchor="ctr"/>
                </a:tc>
                <a:tc>
                  <a:txBody>
                    <a:bodyPr/>
                    <a:lstStyle/>
                    <a:p>
                      <a:pPr algn="ctr"/>
                      <a:r>
                        <a:rPr lang="pl-PL" b="1" dirty="0">
                          <a:solidFill>
                            <a:srgbClr val="FF0000"/>
                          </a:solidFill>
                        </a:rPr>
                        <a:t>30</a:t>
                      </a:r>
                    </a:p>
                  </a:txBody>
                  <a:tcPr marL="36000" marR="36000" marT="36000" marB="36000" anchor="ctr"/>
                </a:tc>
                <a:tc>
                  <a:txBody>
                    <a:bodyPr/>
                    <a:lstStyle/>
                    <a:p>
                      <a:pPr algn="ctr"/>
                      <a:r>
                        <a:rPr lang="pl-PL" b="1" dirty="0">
                          <a:solidFill>
                            <a:srgbClr val="FF0000"/>
                          </a:solidFill>
                        </a:rPr>
                        <a:t>52</a:t>
                      </a:r>
                    </a:p>
                  </a:txBody>
                  <a:tcPr marL="36000" marR="36000" marT="36000" marB="36000" anchor="ctr"/>
                </a:tc>
                <a:tc>
                  <a:txBody>
                    <a:bodyPr/>
                    <a:lstStyle/>
                    <a:p>
                      <a:pPr algn="ctr"/>
                      <a:r>
                        <a:rPr lang="pl-PL" b="1" dirty="0">
                          <a:solidFill>
                            <a:srgbClr val="FF0000"/>
                          </a:solidFill>
                        </a:rPr>
                        <a:t>39</a:t>
                      </a:r>
                    </a:p>
                  </a:txBody>
                  <a:tcPr marL="36000" marR="36000" marT="36000" marB="36000" anchor="ctr"/>
                </a:tc>
                <a:extLst>
                  <a:ext uri="{0D108BD9-81ED-4DB2-BD59-A6C34878D82A}">
                    <a16:rowId xmlns:a16="http://schemas.microsoft.com/office/drawing/2014/main" val="1873113431"/>
                  </a:ext>
                </a:extLst>
              </a:tr>
              <a:tr h="370840">
                <a:tc>
                  <a:txBody>
                    <a:bodyPr/>
                    <a:lstStyle/>
                    <a:p>
                      <a:r>
                        <a:rPr lang="pl-PL" dirty="0" err="1"/>
                        <a:t>Denmark</a:t>
                      </a:r>
                      <a:endParaRPr lang="pl-PL" dirty="0"/>
                    </a:p>
                  </a:txBody>
                  <a:tcPr marL="36000" marR="36000" marT="36000" marB="36000" anchor="ctr"/>
                </a:tc>
                <a:tc>
                  <a:txBody>
                    <a:bodyPr/>
                    <a:lstStyle/>
                    <a:p>
                      <a:pPr algn="ctr"/>
                      <a:r>
                        <a:rPr lang="pl-PL" dirty="0"/>
                        <a:t>27</a:t>
                      </a:r>
                    </a:p>
                  </a:txBody>
                  <a:tcPr marL="36000" marR="36000" marT="36000" marB="36000" anchor="ctr"/>
                </a:tc>
                <a:tc>
                  <a:txBody>
                    <a:bodyPr/>
                    <a:lstStyle/>
                    <a:p>
                      <a:pPr algn="ctr"/>
                      <a:r>
                        <a:rPr lang="pl-PL" dirty="0"/>
                        <a:t>45</a:t>
                      </a:r>
                    </a:p>
                  </a:txBody>
                  <a:tcPr marL="36000" marR="36000" marT="36000" marB="36000" anchor="ctr"/>
                </a:tc>
                <a:tc>
                  <a:txBody>
                    <a:bodyPr/>
                    <a:lstStyle/>
                    <a:p>
                      <a:pPr algn="ctr"/>
                      <a:r>
                        <a:rPr lang="pl-PL" dirty="0"/>
                        <a:t>30</a:t>
                      </a:r>
                    </a:p>
                  </a:txBody>
                  <a:tcPr marL="36000" marR="36000" marT="36000" marB="36000" anchor="ctr"/>
                </a:tc>
                <a:tc>
                  <a:txBody>
                    <a:bodyPr/>
                    <a:lstStyle/>
                    <a:p>
                      <a:pPr algn="ctr"/>
                      <a:r>
                        <a:rPr lang="pl-PL" dirty="0"/>
                        <a:t>28</a:t>
                      </a:r>
                    </a:p>
                  </a:txBody>
                  <a:tcPr marL="36000" marR="36000" marT="36000" marB="36000" anchor="ctr"/>
                </a:tc>
                <a:tc>
                  <a:txBody>
                    <a:bodyPr/>
                    <a:lstStyle/>
                    <a:p>
                      <a:pPr algn="ctr"/>
                      <a:r>
                        <a:rPr lang="pl-PL" dirty="0"/>
                        <a:t>57</a:t>
                      </a:r>
                    </a:p>
                  </a:txBody>
                  <a:tcPr marL="36000" marR="36000" marT="36000" marB="36000" anchor="ctr"/>
                </a:tc>
                <a:tc>
                  <a:txBody>
                    <a:bodyPr/>
                    <a:lstStyle/>
                    <a:p>
                      <a:pPr algn="ctr"/>
                      <a:r>
                        <a:rPr lang="pl-PL" dirty="0"/>
                        <a:t>30</a:t>
                      </a:r>
                    </a:p>
                  </a:txBody>
                  <a:tcPr marL="36000" marR="36000" marT="36000" marB="36000" anchor="ctr"/>
                </a:tc>
                <a:extLst>
                  <a:ext uri="{0D108BD9-81ED-4DB2-BD59-A6C34878D82A}">
                    <a16:rowId xmlns:a16="http://schemas.microsoft.com/office/drawing/2014/main" val="983905780"/>
                  </a:ext>
                </a:extLst>
              </a:tr>
              <a:tr h="370840">
                <a:tc>
                  <a:txBody>
                    <a:bodyPr/>
                    <a:lstStyle/>
                    <a:p>
                      <a:r>
                        <a:rPr lang="pl-PL" dirty="0"/>
                        <a:t>France</a:t>
                      </a:r>
                    </a:p>
                  </a:txBody>
                  <a:tcPr marL="36000" marR="36000" marT="36000" marB="36000" anchor="ctr"/>
                </a:tc>
                <a:tc>
                  <a:txBody>
                    <a:bodyPr/>
                    <a:lstStyle/>
                    <a:p>
                      <a:pPr algn="ctr"/>
                      <a:r>
                        <a:rPr lang="pl-PL" dirty="0"/>
                        <a:t>52</a:t>
                      </a:r>
                    </a:p>
                  </a:txBody>
                  <a:tcPr marL="36000" marR="36000" marT="36000" marB="36000" anchor="ctr"/>
                </a:tc>
                <a:tc>
                  <a:txBody>
                    <a:bodyPr/>
                    <a:lstStyle/>
                    <a:p>
                      <a:pPr algn="ctr"/>
                      <a:r>
                        <a:rPr lang="pl-PL" dirty="0"/>
                        <a:t>33</a:t>
                      </a:r>
                    </a:p>
                  </a:txBody>
                  <a:tcPr marL="36000" marR="36000" marT="36000" marB="36000" anchor="ctr"/>
                </a:tc>
                <a:tc>
                  <a:txBody>
                    <a:bodyPr/>
                    <a:lstStyle/>
                    <a:p>
                      <a:pPr algn="ctr"/>
                      <a:r>
                        <a:rPr lang="pl-PL" dirty="0"/>
                        <a:t>40</a:t>
                      </a:r>
                    </a:p>
                  </a:txBody>
                  <a:tcPr marL="36000" marR="36000" marT="36000" marB="36000" anchor="ctr"/>
                </a:tc>
                <a:tc>
                  <a:txBody>
                    <a:bodyPr/>
                    <a:lstStyle/>
                    <a:p>
                      <a:pPr algn="ctr"/>
                      <a:r>
                        <a:rPr lang="pl-PL" dirty="0"/>
                        <a:t>34</a:t>
                      </a:r>
                    </a:p>
                  </a:txBody>
                  <a:tcPr marL="36000" marR="36000" marT="36000" marB="36000" anchor="ctr"/>
                </a:tc>
                <a:tc>
                  <a:txBody>
                    <a:bodyPr/>
                    <a:lstStyle/>
                    <a:p>
                      <a:pPr algn="ctr"/>
                      <a:r>
                        <a:rPr lang="pl-PL" dirty="0"/>
                        <a:t>54</a:t>
                      </a:r>
                    </a:p>
                  </a:txBody>
                  <a:tcPr marL="36000" marR="36000" marT="36000" marB="36000" anchor="ctr"/>
                </a:tc>
                <a:tc>
                  <a:txBody>
                    <a:bodyPr/>
                    <a:lstStyle/>
                    <a:p>
                      <a:pPr algn="ctr"/>
                      <a:r>
                        <a:rPr lang="pl-PL" dirty="0"/>
                        <a:t>40</a:t>
                      </a:r>
                    </a:p>
                  </a:txBody>
                  <a:tcPr marL="36000" marR="36000" marT="36000" marB="36000" anchor="ctr"/>
                </a:tc>
                <a:extLst>
                  <a:ext uri="{0D108BD9-81ED-4DB2-BD59-A6C34878D82A}">
                    <a16:rowId xmlns:a16="http://schemas.microsoft.com/office/drawing/2014/main" val="3068312705"/>
                  </a:ext>
                </a:extLst>
              </a:tr>
              <a:tr h="370840">
                <a:tc>
                  <a:txBody>
                    <a:bodyPr/>
                    <a:lstStyle/>
                    <a:p>
                      <a:r>
                        <a:rPr lang="pl-PL" dirty="0"/>
                        <a:t>Germany</a:t>
                      </a:r>
                    </a:p>
                  </a:txBody>
                  <a:tcPr marL="36000" marR="36000" marT="36000" marB="36000" anchor="ctr"/>
                </a:tc>
                <a:tc>
                  <a:txBody>
                    <a:bodyPr/>
                    <a:lstStyle/>
                    <a:p>
                      <a:pPr algn="ctr"/>
                      <a:r>
                        <a:rPr lang="pl-PL" dirty="0"/>
                        <a:t>20</a:t>
                      </a:r>
                    </a:p>
                  </a:txBody>
                  <a:tcPr marL="36000" marR="36000" marT="36000" marB="36000" anchor="ctr"/>
                </a:tc>
                <a:tc>
                  <a:txBody>
                    <a:bodyPr/>
                    <a:lstStyle/>
                    <a:p>
                      <a:pPr algn="ctr"/>
                      <a:r>
                        <a:rPr lang="pl-PL" dirty="0"/>
                        <a:t>38</a:t>
                      </a:r>
                    </a:p>
                  </a:txBody>
                  <a:tcPr marL="36000" marR="36000" marT="36000" marB="36000" anchor="ctr"/>
                </a:tc>
                <a:tc>
                  <a:txBody>
                    <a:bodyPr/>
                    <a:lstStyle/>
                    <a:p>
                      <a:pPr algn="ctr"/>
                      <a:r>
                        <a:rPr lang="pl-PL" dirty="0"/>
                        <a:t>26</a:t>
                      </a:r>
                    </a:p>
                  </a:txBody>
                  <a:tcPr marL="36000" marR="36000" marT="36000" marB="36000" anchor="ctr"/>
                </a:tc>
                <a:tc>
                  <a:txBody>
                    <a:bodyPr/>
                    <a:lstStyle/>
                    <a:p>
                      <a:pPr algn="ctr"/>
                      <a:r>
                        <a:rPr lang="pl-PL" dirty="0"/>
                        <a:t>31</a:t>
                      </a:r>
                    </a:p>
                  </a:txBody>
                  <a:tcPr marL="36000" marR="36000" marT="36000" marB="36000" anchor="ctr"/>
                </a:tc>
                <a:tc>
                  <a:txBody>
                    <a:bodyPr/>
                    <a:lstStyle/>
                    <a:p>
                      <a:pPr algn="ctr"/>
                      <a:r>
                        <a:rPr lang="pl-PL" dirty="0"/>
                        <a:t>64</a:t>
                      </a:r>
                    </a:p>
                  </a:txBody>
                  <a:tcPr marL="36000" marR="36000" marT="36000" marB="36000" anchor="ctr"/>
                </a:tc>
                <a:tc>
                  <a:txBody>
                    <a:bodyPr/>
                    <a:lstStyle/>
                    <a:p>
                      <a:pPr algn="ctr"/>
                      <a:r>
                        <a:rPr lang="pl-PL" dirty="0"/>
                        <a:t>31</a:t>
                      </a:r>
                    </a:p>
                  </a:txBody>
                  <a:tcPr marL="36000" marR="36000" marT="36000" marB="36000" anchor="ctr"/>
                </a:tc>
                <a:extLst>
                  <a:ext uri="{0D108BD9-81ED-4DB2-BD59-A6C34878D82A}">
                    <a16:rowId xmlns:a16="http://schemas.microsoft.com/office/drawing/2014/main" val="2861717767"/>
                  </a:ext>
                </a:extLst>
              </a:tr>
              <a:tr h="370840">
                <a:tc>
                  <a:txBody>
                    <a:bodyPr/>
                    <a:lstStyle/>
                    <a:p>
                      <a:r>
                        <a:rPr lang="pl-PL" dirty="0" err="1"/>
                        <a:t>Ireland</a:t>
                      </a:r>
                      <a:endParaRPr lang="pl-PL" dirty="0"/>
                    </a:p>
                  </a:txBody>
                  <a:tcPr marL="36000" marR="36000" marT="36000" marB="36000" anchor="ctr"/>
                </a:tc>
                <a:tc>
                  <a:txBody>
                    <a:bodyPr/>
                    <a:lstStyle/>
                    <a:p>
                      <a:pPr algn="ctr"/>
                      <a:r>
                        <a:rPr lang="pl-PL" dirty="0"/>
                        <a:t>39</a:t>
                      </a:r>
                    </a:p>
                  </a:txBody>
                  <a:tcPr marL="36000" marR="36000" marT="36000" marB="36000" anchor="ctr"/>
                </a:tc>
                <a:tc>
                  <a:txBody>
                    <a:bodyPr/>
                    <a:lstStyle/>
                    <a:p>
                      <a:pPr algn="ctr"/>
                      <a:r>
                        <a:rPr lang="pl-PL" dirty="0"/>
                        <a:t>22</a:t>
                      </a:r>
                    </a:p>
                  </a:txBody>
                  <a:tcPr marL="36000" marR="36000" marT="36000" marB="36000" anchor="ctr"/>
                </a:tc>
                <a:tc>
                  <a:txBody>
                    <a:bodyPr/>
                    <a:lstStyle/>
                    <a:p>
                      <a:pPr algn="ctr"/>
                      <a:r>
                        <a:rPr lang="pl-PL" dirty="0"/>
                        <a:t>36</a:t>
                      </a:r>
                    </a:p>
                  </a:txBody>
                  <a:tcPr marL="36000" marR="36000" marT="36000" marB="36000" anchor="ctr"/>
                </a:tc>
                <a:tc>
                  <a:txBody>
                    <a:bodyPr/>
                    <a:lstStyle/>
                    <a:p>
                      <a:pPr algn="ctr"/>
                      <a:r>
                        <a:rPr lang="pl-PL" dirty="0"/>
                        <a:t>28</a:t>
                      </a:r>
                    </a:p>
                  </a:txBody>
                  <a:tcPr marL="36000" marR="36000" marT="36000" marB="36000" anchor="ctr"/>
                </a:tc>
                <a:tc>
                  <a:txBody>
                    <a:bodyPr/>
                    <a:lstStyle/>
                    <a:p>
                      <a:pPr algn="ctr"/>
                      <a:r>
                        <a:rPr lang="pl-PL" dirty="0"/>
                        <a:t>62</a:t>
                      </a:r>
                    </a:p>
                  </a:txBody>
                  <a:tcPr marL="36000" marR="36000" marT="36000" marB="36000" anchor="ctr"/>
                </a:tc>
                <a:tc>
                  <a:txBody>
                    <a:bodyPr/>
                    <a:lstStyle/>
                    <a:p>
                      <a:pPr algn="ctr"/>
                      <a:r>
                        <a:rPr lang="pl-PL" dirty="0"/>
                        <a:t>42</a:t>
                      </a:r>
                    </a:p>
                  </a:txBody>
                  <a:tcPr marL="36000" marR="36000" marT="36000" marB="36000" anchor="ctr"/>
                </a:tc>
                <a:extLst>
                  <a:ext uri="{0D108BD9-81ED-4DB2-BD59-A6C34878D82A}">
                    <a16:rowId xmlns:a16="http://schemas.microsoft.com/office/drawing/2014/main" val="3584680390"/>
                  </a:ext>
                </a:extLst>
              </a:tr>
              <a:tr h="370840">
                <a:tc>
                  <a:txBody>
                    <a:bodyPr/>
                    <a:lstStyle/>
                    <a:p>
                      <a:r>
                        <a:rPr lang="pl-PL" dirty="0" err="1"/>
                        <a:t>Italy</a:t>
                      </a:r>
                      <a:endParaRPr lang="pl-PL" dirty="0"/>
                    </a:p>
                  </a:txBody>
                  <a:tcPr marL="36000" marR="36000" marT="36000" marB="36000" anchor="ctr"/>
                </a:tc>
                <a:tc>
                  <a:txBody>
                    <a:bodyPr/>
                    <a:lstStyle/>
                    <a:p>
                      <a:pPr algn="ctr"/>
                      <a:r>
                        <a:rPr lang="pl-PL" dirty="0"/>
                        <a:t>32</a:t>
                      </a:r>
                    </a:p>
                  </a:txBody>
                  <a:tcPr marL="36000" marR="36000" marT="36000" marB="36000" anchor="ctr"/>
                </a:tc>
                <a:tc>
                  <a:txBody>
                    <a:bodyPr/>
                    <a:lstStyle/>
                    <a:p>
                      <a:pPr algn="ctr"/>
                      <a:r>
                        <a:rPr lang="pl-PL" dirty="0"/>
                        <a:t>42</a:t>
                      </a:r>
                    </a:p>
                  </a:txBody>
                  <a:tcPr marL="36000" marR="36000" marT="36000" marB="36000" anchor="ctr"/>
                </a:tc>
                <a:tc>
                  <a:txBody>
                    <a:bodyPr/>
                    <a:lstStyle/>
                    <a:p>
                      <a:pPr algn="ctr"/>
                      <a:r>
                        <a:rPr lang="pl-PL" dirty="0"/>
                        <a:t>42</a:t>
                      </a:r>
                    </a:p>
                  </a:txBody>
                  <a:tcPr marL="36000" marR="36000" marT="36000" marB="36000" anchor="ctr"/>
                </a:tc>
                <a:tc>
                  <a:txBody>
                    <a:bodyPr/>
                    <a:lstStyle/>
                    <a:p>
                      <a:pPr algn="ctr"/>
                      <a:r>
                        <a:rPr lang="pl-PL" dirty="0"/>
                        <a:t>21</a:t>
                      </a:r>
                    </a:p>
                  </a:txBody>
                  <a:tcPr marL="36000" marR="36000" marT="36000" marB="36000" anchor="ctr"/>
                </a:tc>
                <a:tc>
                  <a:txBody>
                    <a:bodyPr/>
                    <a:lstStyle/>
                    <a:p>
                      <a:pPr algn="ctr"/>
                      <a:r>
                        <a:rPr lang="pl-PL" dirty="0"/>
                        <a:t>44</a:t>
                      </a:r>
                    </a:p>
                  </a:txBody>
                  <a:tcPr marL="36000" marR="36000" marT="36000" marB="36000" anchor="ctr"/>
                </a:tc>
                <a:tc>
                  <a:txBody>
                    <a:bodyPr/>
                    <a:lstStyle/>
                    <a:p>
                      <a:pPr algn="ctr"/>
                      <a:r>
                        <a:rPr lang="pl-PL" dirty="0"/>
                        <a:t>28</a:t>
                      </a:r>
                    </a:p>
                  </a:txBody>
                  <a:tcPr marL="36000" marR="36000" marT="36000" marB="36000" anchor="ctr"/>
                </a:tc>
                <a:extLst>
                  <a:ext uri="{0D108BD9-81ED-4DB2-BD59-A6C34878D82A}">
                    <a16:rowId xmlns:a16="http://schemas.microsoft.com/office/drawing/2014/main" val="3210714870"/>
                  </a:ext>
                </a:extLst>
              </a:tr>
              <a:tr h="370840">
                <a:tc>
                  <a:txBody>
                    <a:bodyPr/>
                    <a:lstStyle/>
                    <a:p>
                      <a:r>
                        <a:rPr lang="pl-PL" dirty="0" err="1"/>
                        <a:t>Netherlands</a:t>
                      </a:r>
                      <a:endParaRPr lang="pl-PL" dirty="0"/>
                    </a:p>
                  </a:txBody>
                  <a:tcPr marL="36000" marR="36000" marT="36000" marB="36000" anchor="ctr"/>
                </a:tc>
                <a:tc>
                  <a:txBody>
                    <a:bodyPr/>
                    <a:lstStyle/>
                    <a:p>
                      <a:pPr algn="ctr"/>
                      <a:r>
                        <a:rPr lang="pl-PL" dirty="0"/>
                        <a:t>38</a:t>
                      </a:r>
                    </a:p>
                  </a:txBody>
                  <a:tcPr marL="36000" marR="36000" marT="36000" marB="36000" anchor="ctr"/>
                </a:tc>
                <a:tc>
                  <a:txBody>
                    <a:bodyPr/>
                    <a:lstStyle/>
                    <a:p>
                      <a:pPr algn="ctr"/>
                      <a:r>
                        <a:rPr lang="pl-PL" dirty="0"/>
                        <a:t>73</a:t>
                      </a:r>
                    </a:p>
                  </a:txBody>
                  <a:tcPr marL="36000" marR="36000" marT="36000" marB="36000" anchor="ctr"/>
                </a:tc>
                <a:tc>
                  <a:txBody>
                    <a:bodyPr/>
                    <a:lstStyle/>
                    <a:p>
                      <a:pPr algn="ctr"/>
                      <a:r>
                        <a:rPr lang="pl-PL" dirty="0"/>
                        <a:t>26</a:t>
                      </a:r>
                    </a:p>
                  </a:txBody>
                  <a:tcPr marL="36000" marR="36000" marT="36000" marB="36000" anchor="ctr"/>
                </a:tc>
                <a:tc>
                  <a:txBody>
                    <a:bodyPr/>
                    <a:lstStyle/>
                    <a:p>
                      <a:pPr algn="ctr"/>
                      <a:r>
                        <a:rPr lang="pl-PL" dirty="0"/>
                        <a:t>35</a:t>
                      </a:r>
                    </a:p>
                  </a:txBody>
                  <a:tcPr marL="36000" marR="36000" marT="36000" marB="36000" anchor="ctr"/>
                </a:tc>
                <a:tc>
                  <a:txBody>
                    <a:bodyPr/>
                    <a:lstStyle/>
                    <a:p>
                      <a:pPr algn="ctr"/>
                      <a:r>
                        <a:rPr lang="pl-PL" dirty="0"/>
                        <a:t>59</a:t>
                      </a:r>
                    </a:p>
                  </a:txBody>
                  <a:tcPr marL="36000" marR="36000" marT="36000" marB="36000" anchor="ctr"/>
                </a:tc>
                <a:tc>
                  <a:txBody>
                    <a:bodyPr/>
                    <a:lstStyle/>
                    <a:p>
                      <a:pPr algn="ctr"/>
                      <a:r>
                        <a:rPr lang="pl-PL" dirty="0"/>
                        <a:t>48</a:t>
                      </a:r>
                    </a:p>
                  </a:txBody>
                  <a:tcPr marL="36000" marR="36000" marT="36000" marB="36000" anchor="ctr"/>
                </a:tc>
                <a:extLst>
                  <a:ext uri="{0D108BD9-81ED-4DB2-BD59-A6C34878D82A}">
                    <a16:rowId xmlns:a16="http://schemas.microsoft.com/office/drawing/2014/main" val="1838137848"/>
                  </a:ext>
                </a:extLst>
              </a:tr>
              <a:tr h="370840">
                <a:tc>
                  <a:txBody>
                    <a:bodyPr/>
                    <a:lstStyle/>
                    <a:p>
                      <a:r>
                        <a:rPr lang="pl-PL" dirty="0"/>
                        <a:t>Portugal</a:t>
                      </a:r>
                    </a:p>
                  </a:txBody>
                  <a:tcPr marL="36000" marR="36000" marT="36000" marB="36000" anchor="ctr"/>
                </a:tc>
                <a:tc>
                  <a:txBody>
                    <a:bodyPr/>
                    <a:lstStyle/>
                    <a:p>
                      <a:pPr algn="ctr"/>
                      <a:r>
                        <a:rPr lang="pl-PL" dirty="0"/>
                        <a:t>25</a:t>
                      </a:r>
                    </a:p>
                  </a:txBody>
                  <a:tcPr marL="36000" marR="36000" marT="36000" marB="36000" anchor="ctr"/>
                </a:tc>
                <a:tc>
                  <a:txBody>
                    <a:bodyPr/>
                    <a:lstStyle/>
                    <a:p>
                      <a:pPr algn="ctr"/>
                      <a:r>
                        <a:rPr lang="pl-PL" dirty="0"/>
                        <a:t> 18</a:t>
                      </a:r>
                    </a:p>
                  </a:txBody>
                  <a:tcPr marL="36000" marR="36000" marT="36000" marB="36000" anchor="ctr"/>
                </a:tc>
                <a:tc>
                  <a:txBody>
                    <a:bodyPr/>
                    <a:lstStyle/>
                    <a:p>
                      <a:pPr algn="ctr"/>
                      <a:r>
                        <a:rPr lang="pl-PL" dirty="0"/>
                        <a:t>20</a:t>
                      </a:r>
                    </a:p>
                  </a:txBody>
                  <a:tcPr marL="36000" marR="36000" marT="36000" marB="36000" anchor="ctr"/>
                </a:tc>
                <a:tc>
                  <a:txBody>
                    <a:bodyPr/>
                    <a:lstStyle/>
                    <a:p>
                      <a:pPr algn="ctr"/>
                      <a:r>
                        <a:rPr lang="pl-PL" dirty="0"/>
                        <a:t>25</a:t>
                      </a:r>
                    </a:p>
                  </a:txBody>
                  <a:tcPr marL="36000" marR="36000" marT="36000" marB="36000" anchor="ctr"/>
                </a:tc>
                <a:tc>
                  <a:txBody>
                    <a:bodyPr/>
                    <a:lstStyle/>
                    <a:p>
                      <a:pPr algn="ctr"/>
                      <a:r>
                        <a:rPr lang="pl-PL" dirty="0"/>
                        <a:t>26</a:t>
                      </a:r>
                    </a:p>
                  </a:txBody>
                  <a:tcPr marL="36000" marR="36000" marT="36000" marB="36000" anchor="ctr"/>
                </a:tc>
                <a:tc>
                  <a:txBody>
                    <a:bodyPr/>
                    <a:lstStyle/>
                    <a:p>
                      <a:pPr algn="ctr"/>
                      <a:r>
                        <a:rPr lang="pl-PL" dirty="0"/>
                        <a:t>26</a:t>
                      </a:r>
                    </a:p>
                  </a:txBody>
                  <a:tcPr marL="36000" marR="36000" marT="36000" marB="36000" anchor="ctr"/>
                </a:tc>
                <a:extLst>
                  <a:ext uri="{0D108BD9-81ED-4DB2-BD59-A6C34878D82A}">
                    <a16:rowId xmlns:a16="http://schemas.microsoft.com/office/drawing/2014/main" val="37703466"/>
                  </a:ext>
                </a:extLst>
              </a:tr>
              <a:tr h="370840">
                <a:tc>
                  <a:txBody>
                    <a:bodyPr/>
                    <a:lstStyle/>
                    <a:p>
                      <a:r>
                        <a:rPr lang="pl-PL" dirty="0" err="1"/>
                        <a:t>Spain</a:t>
                      </a:r>
                      <a:endParaRPr lang="pl-PL" dirty="0"/>
                    </a:p>
                  </a:txBody>
                  <a:tcPr marL="36000" marR="36000" marT="36000" marB="36000" anchor="ctr"/>
                </a:tc>
                <a:tc>
                  <a:txBody>
                    <a:bodyPr/>
                    <a:lstStyle/>
                    <a:p>
                      <a:pPr algn="ctr"/>
                      <a:r>
                        <a:rPr lang="pl-PL" dirty="0"/>
                        <a:t>30</a:t>
                      </a:r>
                    </a:p>
                  </a:txBody>
                  <a:tcPr marL="36000" marR="36000" marT="36000" marB="360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dirty="0"/>
                        <a:t>20</a:t>
                      </a:r>
                    </a:p>
                  </a:txBody>
                  <a:tcPr marL="36000" marR="36000" marT="36000" marB="360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dirty="0"/>
                        <a:t>23</a:t>
                      </a:r>
                    </a:p>
                  </a:txBody>
                  <a:tcPr marL="36000" marR="36000" marT="36000" marB="360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dirty="0"/>
                        <a:t>23</a:t>
                      </a:r>
                    </a:p>
                  </a:txBody>
                  <a:tcPr marL="36000" marR="36000" marT="36000" marB="36000" anchor="ctr"/>
                </a:tc>
                <a:tc>
                  <a:txBody>
                    <a:bodyPr/>
                    <a:lstStyle/>
                    <a:p>
                      <a:pPr algn="ctr"/>
                      <a:r>
                        <a:rPr lang="pl-PL" dirty="0"/>
                        <a:t>40</a:t>
                      </a:r>
                    </a:p>
                  </a:txBody>
                  <a:tcPr marL="36000" marR="36000" marT="36000" marB="36000" anchor="ctr"/>
                </a:tc>
                <a:tc>
                  <a:txBody>
                    <a:bodyPr/>
                    <a:lstStyle/>
                    <a:p>
                      <a:pPr algn="ctr"/>
                      <a:r>
                        <a:rPr lang="pl-PL" dirty="0"/>
                        <a:t>10</a:t>
                      </a:r>
                    </a:p>
                  </a:txBody>
                  <a:tcPr marL="36000" marR="36000" marT="36000" marB="36000" anchor="ctr"/>
                </a:tc>
                <a:extLst>
                  <a:ext uri="{0D108BD9-81ED-4DB2-BD59-A6C34878D82A}">
                    <a16:rowId xmlns:a16="http://schemas.microsoft.com/office/drawing/2014/main" val="512509465"/>
                  </a:ext>
                </a:extLst>
              </a:tr>
              <a:tr h="370840">
                <a:tc>
                  <a:txBody>
                    <a:bodyPr/>
                    <a:lstStyle/>
                    <a:p>
                      <a:r>
                        <a:rPr lang="pl-PL" dirty="0" err="1"/>
                        <a:t>Sweden</a:t>
                      </a:r>
                      <a:endParaRPr lang="pl-PL" dirty="0"/>
                    </a:p>
                  </a:txBody>
                  <a:tcPr marL="36000" marR="36000" marT="36000" marB="36000" anchor="ctr"/>
                </a:tc>
                <a:tc>
                  <a:txBody>
                    <a:bodyPr/>
                    <a:lstStyle/>
                    <a:p>
                      <a:pPr algn="ctr"/>
                      <a:r>
                        <a:rPr lang="pl-PL" dirty="0"/>
                        <a:t>29</a:t>
                      </a:r>
                    </a:p>
                  </a:txBody>
                  <a:tcPr marL="36000" marR="36000" marT="36000" marB="36000" anchor="ctr"/>
                </a:tc>
                <a:tc>
                  <a:txBody>
                    <a:bodyPr/>
                    <a:lstStyle/>
                    <a:p>
                      <a:pPr algn="ctr"/>
                      <a:r>
                        <a:rPr lang="pl-PL" dirty="0"/>
                        <a:t>45</a:t>
                      </a:r>
                    </a:p>
                  </a:txBody>
                  <a:tcPr marL="36000" marR="36000" marT="36000" marB="36000" anchor="ctr"/>
                </a:tc>
                <a:tc>
                  <a:txBody>
                    <a:bodyPr/>
                    <a:lstStyle/>
                    <a:p>
                      <a:pPr algn="ctr"/>
                      <a:r>
                        <a:rPr lang="pl-PL" dirty="0"/>
                        <a:t>34</a:t>
                      </a:r>
                    </a:p>
                  </a:txBody>
                  <a:tcPr marL="36000" marR="36000" marT="36000" marB="36000" anchor="ctr"/>
                </a:tc>
                <a:tc>
                  <a:txBody>
                    <a:bodyPr/>
                    <a:lstStyle/>
                    <a:p>
                      <a:pPr algn="ctr"/>
                      <a:r>
                        <a:rPr lang="pl-PL" dirty="0"/>
                        <a:t>29</a:t>
                      </a:r>
                    </a:p>
                  </a:txBody>
                  <a:tcPr marL="36000" marR="36000" marT="36000" marB="36000" anchor="ctr"/>
                </a:tc>
                <a:tc>
                  <a:txBody>
                    <a:bodyPr/>
                    <a:lstStyle/>
                    <a:p>
                      <a:pPr algn="ctr"/>
                      <a:r>
                        <a:rPr lang="pl-PL" dirty="0"/>
                        <a:t>69</a:t>
                      </a:r>
                    </a:p>
                  </a:txBody>
                  <a:tcPr marL="36000" marR="36000" marT="36000" marB="36000" anchor="ctr"/>
                </a:tc>
                <a:tc>
                  <a:txBody>
                    <a:bodyPr/>
                    <a:lstStyle/>
                    <a:p>
                      <a:pPr algn="ctr"/>
                      <a:r>
                        <a:rPr lang="pl-PL" dirty="0"/>
                        <a:t>56</a:t>
                      </a:r>
                    </a:p>
                  </a:txBody>
                  <a:tcPr marL="36000" marR="36000" marT="36000" marB="36000" anchor="ctr"/>
                </a:tc>
                <a:extLst>
                  <a:ext uri="{0D108BD9-81ED-4DB2-BD59-A6C34878D82A}">
                    <a16:rowId xmlns:a16="http://schemas.microsoft.com/office/drawing/2014/main" val="508306441"/>
                  </a:ext>
                </a:extLst>
              </a:tr>
              <a:tr h="370840">
                <a:tc>
                  <a:txBody>
                    <a:bodyPr/>
                    <a:lstStyle/>
                    <a:p>
                      <a:r>
                        <a:rPr lang="en-US" dirty="0"/>
                        <a:t>United Kingdom</a:t>
                      </a:r>
                      <a:endParaRPr lang="pl-PL" dirty="0"/>
                    </a:p>
                  </a:txBody>
                  <a:tcPr marL="36000" marR="36000" marT="36000" marB="360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52</a:t>
                      </a:r>
                      <a:endParaRPr lang="pl-PL" dirty="0"/>
                    </a:p>
                  </a:txBody>
                  <a:tcPr marL="36000" marR="36000" marT="36000" marB="360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40</a:t>
                      </a:r>
                      <a:endParaRPr lang="pl-PL" dirty="0"/>
                    </a:p>
                  </a:txBody>
                  <a:tcPr marL="36000" marR="36000" marT="36000" marB="36000" anchor="ctr"/>
                </a:tc>
                <a:tc>
                  <a:txBody>
                    <a:bodyPr/>
                    <a:lstStyle/>
                    <a:p>
                      <a:pPr algn="ctr"/>
                      <a:r>
                        <a:rPr lang="en-US" dirty="0"/>
                        <a:t>33</a:t>
                      </a:r>
                      <a:endParaRPr lang="pl-PL" dirty="0"/>
                    </a:p>
                  </a:txBody>
                  <a:tcPr marL="36000" marR="36000" marT="36000" marB="36000" anchor="ctr"/>
                </a:tc>
                <a:tc>
                  <a:txBody>
                    <a:bodyPr/>
                    <a:lstStyle/>
                    <a:p>
                      <a:pPr algn="ctr"/>
                      <a:r>
                        <a:rPr lang="en-US" dirty="0"/>
                        <a:t>41</a:t>
                      </a:r>
                      <a:endParaRPr lang="pl-PL" dirty="0"/>
                    </a:p>
                  </a:txBody>
                  <a:tcPr marL="36000" marR="36000" marT="36000" marB="36000" anchor="ctr"/>
                </a:tc>
                <a:tc>
                  <a:txBody>
                    <a:bodyPr/>
                    <a:lstStyle/>
                    <a:p>
                      <a:pPr algn="ctr"/>
                      <a:r>
                        <a:rPr lang="en-US" dirty="0"/>
                        <a:t>53</a:t>
                      </a:r>
                      <a:endParaRPr lang="pl-PL" dirty="0"/>
                    </a:p>
                  </a:txBody>
                  <a:tcPr marL="36000" marR="36000" marT="36000" marB="36000" anchor="ctr"/>
                </a:tc>
                <a:tc>
                  <a:txBody>
                    <a:bodyPr/>
                    <a:lstStyle/>
                    <a:p>
                      <a:pPr algn="ctr"/>
                      <a:r>
                        <a:rPr lang="en-US" dirty="0"/>
                        <a:t>37</a:t>
                      </a:r>
                      <a:endParaRPr lang="pl-PL" dirty="0"/>
                    </a:p>
                  </a:txBody>
                  <a:tcPr marL="36000" marR="36000" marT="36000" marB="36000" anchor="ctr"/>
                </a:tc>
                <a:extLst>
                  <a:ext uri="{0D108BD9-81ED-4DB2-BD59-A6C34878D82A}">
                    <a16:rowId xmlns:a16="http://schemas.microsoft.com/office/drawing/2014/main" val="2598510783"/>
                  </a:ext>
                </a:extLst>
              </a:tr>
            </a:tbl>
          </a:graphicData>
        </a:graphic>
      </p:graphicFrame>
      <p:sp>
        <p:nvSpPr>
          <p:cNvPr id="6" name="Prostokąt 5"/>
          <p:cNvSpPr/>
          <p:nvPr/>
        </p:nvSpPr>
        <p:spPr>
          <a:xfrm>
            <a:off x="1235242" y="6739850"/>
            <a:ext cx="10956757" cy="230832"/>
          </a:xfrm>
          <a:prstGeom prst="rect">
            <a:avLst/>
          </a:prstGeom>
        </p:spPr>
        <p:txBody>
          <a:bodyPr wrap="square">
            <a:spAutoFit/>
          </a:bodyPr>
          <a:lstStyle/>
          <a:p>
            <a:r>
              <a:rPr lang="en-US" sz="900" dirty="0"/>
              <a:t>NEW FORMS OF WORK ORGANISATION CAN EUROPE REALISE ITS POTENTIAL? Results of a survey of direct participation in Europe</a:t>
            </a:r>
            <a:r>
              <a:rPr lang="pl-PL" sz="900" dirty="0"/>
              <a:t>, </a:t>
            </a:r>
            <a:r>
              <a:rPr lang="en-US" sz="900" dirty="0"/>
              <a:t>European Foundation for the Improvement of Living and Working Conditions</a:t>
            </a:r>
            <a:r>
              <a:rPr lang="pl-PL" sz="900" dirty="0"/>
              <a:t>, 1997</a:t>
            </a:r>
          </a:p>
        </p:txBody>
      </p:sp>
      <p:sp>
        <p:nvSpPr>
          <p:cNvPr id="3" name="Symbol zastępczy numeru slajdu 2"/>
          <p:cNvSpPr>
            <a:spLocks noGrp="1"/>
          </p:cNvSpPr>
          <p:nvPr>
            <p:ph type="sldNum" sz="quarter" idx="12"/>
          </p:nvPr>
        </p:nvSpPr>
        <p:spPr/>
        <p:txBody>
          <a:bodyPr/>
          <a:lstStyle/>
          <a:p>
            <a:fld id="{D96BEE47-831B-498B-A241-67B98540D4A4}" type="slidenum">
              <a:rPr lang="pl-PL" smtClean="0"/>
              <a:t>11</a:t>
            </a:fld>
            <a:endParaRPr lang="pl-PL"/>
          </a:p>
        </p:txBody>
      </p:sp>
    </p:spTree>
    <p:extLst>
      <p:ext uri="{BB962C8B-B14F-4D97-AF65-F5344CB8AC3E}">
        <p14:creationId xmlns:p14="http://schemas.microsoft.com/office/powerpoint/2010/main" val="1639279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0"/>
            <a:ext cx="12192000" cy="1325563"/>
          </a:xfrm>
          <a:solidFill>
            <a:schemeClr val="tx2">
              <a:lumMod val="40000"/>
              <a:lumOff val="60000"/>
            </a:schemeClr>
          </a:solidFill>
        </p:spPr>
        <p:txBody>
          <a:bodyPr/>
          <a:lstStyle/>
          <a:p>
            <a:r>
              <a:rPr lang="pl-PL" dirty="0"/>
              <a:t>Poland and ten UE </a:t>
            </a:r>
            <a:r>
              <a:rPr lang="pl-PL" dirty="0" err="1"/>
              <a:t>countries</a:t>
            </a:r>
            <a:endParaRPr lang="pl-PL" dirty="0"/>
          </a:p>
        </p:txBody>
      </p:sp>
      <p:graphicFrame>
        <p:nvGraphicFramePr>
          <p:cNvPr id="4" name="Tabela 3"/>
          <p:cNvGraphicFramePr>
            <a:graphicFrameLocks noGrp="1"/>
          </p:cNvGraphicFramePr>
          <p:nvPr>
            <p:extLst/>
          </p:nvPr>
        </p:nvGraphicFramePr>
        <p:xfrm>
          <a:off x="452201" y="1417241"/>
          <a:ext cx="11554920" cy="5508816"/>
        </p:xfrm>
        <a:graphic>
          <a:graphicData uri="http://schemas.openxmlformats.org/drawingml/2006/table">
            <a:tbl>
              <a:tblPr firstRow="1" bandRow="1">
                <a:tableStyleId>{5C22544A-7EE6-4342-B048-85BDC9FD1C3A}</a:tableStyleId>
              </a:tblPr>
              <a:tblGrid>
                <a:gridCol w="3851640">
                  <a:extLst>
                    <a:ext uri="{9D8B030D-6E8A-4147-A177-3AD203B41FA5}">
                      <a16:colId xmlns:a16="http://schemas.microsoft.com/office/drawing/2014/main" val="2783343472"/>
                    </a:ext>
                  </a:extLst>
                </a:gridCol>
                <a:gridCol w="3851640">
                  <a:extLst>
                    <a:ext uri="{9D8B030D-6E8A-4147-A177-3AD203B41FA5}">
                      <a16:colId xmlns:a16="http://schemas.microsoft.com/office/drawing/2014/main" val="1211712390"/>
                    </a:ext>
                  </a:extLst>
                </a:gridCol>
                <a:gridCol w="3851640">
                  <a:extLst>
                    <a:ext uri="{9D8B030D-6E8A-4147-A177-3AD203B41FA5}">
                      <a16:colId xmlns:a16="http://schemas.microsoft.com/office/drawing/2014/main" val="4015007408"/>
                    </a:ext>
                  </a:extLst>
                </a:gridCol>
              </a:tblGrid>
              <a:tr h="681382">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400" b="1" i="0" u="none" strike="noStrike" kern="1200" baseline="0" dirty="0">
                          <a:solidFill>
                            <a:schemeClr val="lt1"/>
                          </a:solidFill>
                          <a:latin typeface="+mn-lt"/>
                          <a:ea typeface="+mn-ea"/>
                          <a:cs typeface="+mn-cs"/>
                        </a:rPr>
                        <a:t>Form of </a:t>
                      </a:r>
                      <a:r>
                        <a:rPr lang="pl-PL" sz="2400" b="1" i="0" u="none" strike="noStrike" kern="1200" baseline="0" dirty="0" err="1">
                          <a:solidFill>
                            <a:schemeClr val="lt1"/>
                          </a:solidFill>
                          <a:latin typeface="+mn-lt"/>
                          <a:ea typeface="+mn-ea"/>
                          <a:cs typeface="+mn-cs"/>
                        </a:rPr>
                        <a:t>direct</a:t>
                      </a:r>
                      <a:r>
                        <a:rPr lang="pl-PL" sz="2400" b="1" i="0" u="none" strike="noStrike" kern="1200" baseline="0" dirty="0">
                          <a:solidFill>
                            <a:schemeClr val="lt1"/>
                          </a:solidFill>
                          <a:latin typeface="+mn-lt"/>
                          <a:ea typeface="+mn-ea"/>
                          <a:cs typeface="+mn-cs"/>
                        </a:rPr>
                        <a:t> </a:t>
                      </a:r>
                      <a:r>
                        <a:rPr lang="pl-PL" sz="2400" b="1" i="0" u="none" strike="noStrike" kern="1200" baseline="0" dirty="0" err="1">
                          <a:solidFill>
                            <a:schemeClr val="lt1"/>
                          </a:solidFill>
                          <a:latin typeface="+mn-lt"/>
                          <a:ea typeface="+mn-ea"/>
                          <a:cs typeface="+mn-cs"/>
                        </a:rPr>
                        <a:t>participation</a:t>
                      </a:r>
                      <a:r>
                        <a:rPr lang="pl-PL" sz="2400" b="1" i="0" u="none" strike="noStrike" kern="1200" baseline="0" dirty="0">
                          <a:solidFill>
                            <a:schemeClr val="lt1"/>
                          </a:solidFill>
                          <a:latin typeface="+mn-lt"/>
                          <a:ea typeface="+mn-ea"/>
                          <a:cs typeface="+mn-cs"/>
                        </a:rPr>
                        <a:t>	</a:t>
                      </a:r>
                    </a:p>
                  </a:txBody>
                  <a:tcPr marL="91444" marR="91444" marT="45723" marB="45723" anchor="ctr"/>
                </a:tc>
                <a:tc gridSpan="2">
                  <a:txBody>
                    <a:bodyPr/>
                    <a:lstStyle/>
                    <a:p>
                      <a:r>
                        <a:rPr lang="en-US" sz="2400" b="1" i="0" u="none" strike="noStrike" kern="1200" baseline="0" dirty="0">
                          <a:solidFill>
                            <a:schemeClr val="lt1"/>
                          </a:solidFill>
                          <a:latin typeface="+mn-lt"/>
                          <a:ea typeface="+mn-ea"/>
                          <a:cs typeface="+mn-cs"/>
                        </a:rPr>
                        <a:t>% of workplaces with a given form</a:t>
                      </a:r>
                      <a:r>
                        <a:rPr lang="pl-PL" sz="2400" b="1" i="0" u="none" strike="noStrike" kern="1200" baseline="0" dirty="0">
                          <a:solidFill>
                            <a:schemeClr val="lt1"/>
                          </a:solidFill>
                          <a:latin typeface="+mn-lt"/>
                          <a:ea typeface="+mn-ea"/>
                          <a:cs typeface="+mn-cs"/>
                        </a:rPr>
                        <a:t> of </a:t>
                      </a:r>
                      <a:r>
                        <a:rPr lang="pl-PL" sz="2400" b="1" i="0" u="none" strike="noStrike" kern="1200" baseline="0" dirty="0" err="1">
                          <a:solidFill>
                            <a:schemeClr val="lt1"/>
                          </a:solidFill>
                          <a:latin typeface="+mn-lt"/>
                          <a:ea typeface="+mn-ea"/>
                          <a:cs typeface="+mn-cs"/>
                        </a:rPr>
                        <a:t>direct</a:t>
                      </a:r>
                      <a:r>
                        <a:rPr lang="pl-PL" sz="2400" b="1" i="0" u="none" strike="noStrike" kern="1200" baseline="0" dirty="0">
                          <a:solidFill>
                            <a:schemeClr val="lt1"/>
                          </a:solidFill>
                          <a:latin typeface="+mn-lt"/>
                          <a:ea typeface="+mn-ea"/>
                          <a:cs typeface="+mn-cs"/>
                        </a:rPr>
                        <a:t> </a:t>
                      </a:r>
                      <a:r>
                        <a:rPr lang="pl-PL" sz="2400" b="1" i="0" u="none" strike="noStrike" kern="1200" baseline="0" dirty="0" err="1">
                          <a:solidFill>
                            <a:schemeClr val="lt1"/>
                          </a:solidFill>
                          <a:latin typeface="+mn-lt"/>
                          <a:ea typeface="+mn-ea"/>
                          <a:cs typeface="+mn-cs"/>
                        </a:rPr>
                        <a:t>participation</a:t>
                      </a:r>
                      <a:r>
                        <a:rPr lang="pl-PL" sz="2400" b="1" i="0" u="none" strike="noStrike" kern="1200" baseline="0" dirty="0">
                          <a:solidFill>
                            <a:schemeClr val="lt1"/>
                          </a:solidFill>
                          <a:latin typeface="+mn-lt"/>
                          <a:ea typeface="+mn-ea"/>
                          <a:cs typeface="+mn-cs"/>
                        </a:rPr>
                        <a:t>	</a:t>
                      </a:r>
                    </a:p>
                  </a:txBody>
                  <a:tcPr marL="91444" marR="91444" marT="45723" marB="45723" anchor="ctr"/>
                </a:tc>
                <a:tc hMerge="1">
                  <a:txBody>
                    <a:bodyPr/>
                    <a:lstStyle/>
                    <a:p>
                      <a:endParaRPr lang="pl-PL" sz="2200" b="1" i="0" u="none" strike="noStrike" kern="1200" baseline="0" dirty="0">
                        <a:solidFill>
                          <a:schemeClr val="lt1"/>
                        </a:solidFill>
                        <a:latin typeface="+mn-lt"/>
                        <a:ea typeface="+mn-ea"/>
                        <a:cs typeface="+mn-cs"/>
                      </a:endParaRPr>
                    </a:p>
                  </a:txBody>
                  <a:tcPr marL="91444" marR="91444" marT="45723" marB="45723" anchor="ctr"/>
                </a:tc>
                <a:extLst>
                  <a:ext uri="{0D108BD9-81ED-4DB2-BD59-A6C34878D82A}">
                    <a16:rowId xmlns:a16="http://schemas.microsoft.com/office/drawing/2014/main" val="3106435672"/>
                  </a:ext>
                </a:extLst>
              </a:tr>
              <a:tr h="524656">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l-PL" sz="2200" b="1" i="0" u="none" strike="noStrike" kern="1200" baseline="0" dirty="0">
                        <a:solidFill>
                          <a:schemeClr val="lt1"/>
                        </a:solidFill>
                        <a:latin typeface="+mn-lt"/>
                        <a:ea typeface="+mn-ea"/>
                        <a:cs typeface="+mn-cs"/>
                      </a:endParaRPr>
                    </a:p>
                  </a:txBody>
                  <a:tcPr marL="91444" marR="91444" marT="45723" marB="45723" anchor="ctr"/>
                </a:tc>
                <a:tc>
                  <a:txBody>
                    <a:bodyPr/>
                    <a:lstStyle/>
                    <a:p>
                      <a:pPr algn="ctr"/>
                      <a:r>
                        <a:rPr lang="pl-PL" sz="2400" b="1" i="0" u="none" strike="noStrike" kern="1200" baseline="0" dirty="0">
                          <a:solidFill>
                            <a:schemeClr val="lt1"/>
                          </a:solidFill>
                          <a:latin typeface="+mn-lt"/>
                          <a:ea typeface="+mn-ea"/>
                          <a:cs typeface="+mn-cs"/>
                        </a:rPr>
                        <a:t>Poland</a:t>
                      </a:r>
                    </a:p>
                  </a:txBody>
                  <a:tcPr marL="91444" marR="91444" marT="45723" marB="45723" anchor="ctr"/>
                </a:tc>
                <a:tc>
                  <a:txBody>
                    <a:bodyPr/>
                    <a:lstStyle/>
                    <a:p>
                      <a:pPr algn="ctr"/>
                      <a:r>
                        <a:rPr lang="pl-PL" sz="2400" b="1" i="0" u="none" strike="noStrike" kern="1200" baseline="0" dirty="0">
                          <a:solidFill>
                            <a:schemeClr val="lt1"/>
                          </a:solidFill>
                          <a:latin typeface="+mn-lt"/>
                          <a:ea typeface="+mn-ea"/>
                          <a:cs typeface="+mn-cs"/>
                        </a:rPr>
                        <a:t>The UE</a:t>
                      </a:r>
                    </a:p>
                  </a:txBody>
                  <a:tcPr marL="91444" marR="91444" marT="45723" marB="45723" anchor="ctr"/>
                </a:tc>
                <a:extLst>
                  <a:ext uri="{0D108BD9-81ED-4DB2-BD59-A6C34878D82A}">
                    <a16:rowId xmlns:a16="http://schemas.microsoft.com/office/drawing/2014/main" val="1573683959"/>
                  </a:ext>
                </a:extLst>
              </a:tr>
              <a:tr h="7007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400" b="0" i="0" u="none" strike="noStrike" baseline="0" dirty="0" err="1">
                          <a:solidFill>
                            <a:srgbClr val="221E1F"/>
                          </a:solidFill>
                          <a:latin typeface="TeXGyreTermes"/>
                        </a:rPr>
                        <a:t>individual</a:t>
                      </a:r>
                      <a:r>
                        <a:rPr lang="pl-PL" sz="2400" b="0" i="0" u="none" strike="noStrike" baseline="0" dirty="0">
                          <a:solidFill>
                            <a:srgbClr val="221E1F"/>
                          </a:solidFill>
                          <a:latin typeface="TeXGyreTermes"/>
                        </a:rPr>
                        <a:t> </a:t>
                      </a:r>
                      <a:r>
                        <a:rPr lang="pl-PL" sz="2400" b="0" i="0" u="none" strike="noStrike" baseline="0" dirty="0" err="1">
                          <a:solidFill>
                            <a:srgbClr val="221E1F"/>
                          </a:solidFill>
                          <a:latin typeface="TeXGyreTermes"/>
                        </a:rPr>
                        <a:t>consultation</a:t>
                      </a:r>
                      <a:r>
                        <a:rPr lang="pl-PL" sz="2400" b="0" i="0" u="none" strike="noStrike" baseline="0" dirty="0">
                          <a:solidFill>
                            <a:srgbClr val="221E1F"/>
                          </a:solidFill>
                          <a:latin typeface="TeXGyreTermes"/>
                        </a:rPr>
                        <a:t>: </a:t>
                      </a:r>
                      <a:r>
                        <a:rPr lang="pl-PL" sz="2400" b="0" i="1" u="none" strike="noStrike" baseline="0" dirty="0">
                          <a:solidFill>
                            <a:srgbClr val="221E1F"/>
                          </a:solidFill>
                          <a:latin typeface="TeXGyreTermes"/>
                        </a:rPr>
                        <a:t>face-to-face</a:t>
                      </a:r>
                      <a:endParaRPr lang="pl-PL" sz="2400" b="0" i="0" u="none" strike="noStrike" baseline="0" dirty="0">
                        <a:solidFill>
                          <a:srgbClr val="221E1F"/>
                        </a:solidFill>
                        <a:latin typeface="TeXGyreTermes"/>
                      </a:endParaRPr>
                    </a:p>
                  </a:txBody>
                  <a:tcPr marL="91444" marR="91444" marT="45723" marB="45723" anchor="ctr"/>
                </a:tc>
                <a:tc>
                  <a:txBody>
                    <a:bodyPr/>
                    <a:lstStyle/>
                    <a:p>
                      <a:pPr algn="ctr"/>
                      <a:r>
                        <a:rPr lang="pl-PL" sz="2400" b="0" i="0" u="none" strike="noStrike" baseline="0" dirty="0">
                          <a:solidFill>
                            <a:srgbClr val="221E1F"/>
                          </a:solidFill>
                          <a:latin typeface="TeXGyreTermes"/>
                        </a:rPr>
                        <a:t>51</a:t>
                      </a:r>
                      <a:endParaRPr lang="pl-PL" sz="2400" dirty="0"/>
                    </a:p>
                  </a:txBody>
                  <a:tcPr marL="91444" marR="91444" marT="45723" marB="45723" anchor="ctr"/>
                </a:tc>
                <a:tc>
                  <a:txBody>
                    <a:bodyPr/>
                    <a:lstStyle/>
                    <a:p>
                      <a:pPr algn="ctr"/>
                      <a:r>
                        <a:rPr lang="pl-PL" sz="2400" dirty="0"/>
                        <a:t>35</a:t>
                      </a:r>
                    </a:p>
                  </a:txBody>
                  <a:tcPr marL="91444" marR="91444" marT="45723" marB="45723" anchor="ctr"/>
                </a:tc>
                <a:extLst>
                  <a:ext uri="{0D108BD9-81ED-4DB2-BD59-A6C34878D82A}">
                    <a16:rowId xmlns:a16="http://schemas.microsoft.com/office/drawing/2014/main" val="4038664914"/>
                  </a:ext>
                </a:extLst>
              </a:tr>
              <a:tr h="5792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0" i="0" u="none" strike="noStrike" baseline="0" dirty="0">
                          <a:solidFill>
                            <a:srgbClr val="221E1F"/>
                          </a:solidFill>
                          <a:latin typeface="TeXGyreTermes"/>
                        </a:rPr>
                        <a:t>individual consultation: </a:t>
                      </a:r>
                      <a:r>
                        <a:rPr lang="en-US" sz="2400" b="0" i="1" u="none" strike="noStrike" baseline="0" dirty="0">
                          <a:solidFill>
                            <a:srgbClr val="221E1F"/>
                          </a:solidFill>
                          <a:latin typeface="TeXGyreTermes"/>
                        </a:rPr>
                        <a:t>arms- length</a:t>
                      </a:r>
                      <a:endParaRPr lang="pl-PL" sz="2400" dirty="0"/>
                    </a:p>
                  </a:txBody>
                  <a:tcPr marL="91444" marR="91444" marT="45723" marB="45723"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0" i="0" u="none" strike="noStrike" baseline="0" dirty="0">
                          <a:solidFill>
                            <a:srgbClr val="221E1F"/>
                          </a:solidFill>
                          <a:latin typeface="TeXGyreTermes"/>
                        </a:rPr>
                        <a:t>26</a:t>
                      </a:r>
                    </a:p>
                  </a:txBody>
                  <a:tcPr marL="91444" marR="91444" marT="45723" marB="45723"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400" b="0" i="0" u="none" strike="noStrike" baseline="0" dirty="0">
                          <a:solidFill>
                            <a:srgbClr val="221E1F"/>
                          </a:solidFill>
                          <a:latin typeface="TeXGyreTermes"/>
                        </a:rPr>
                        <a:t>38</a:t>
                      </a:r>
                      <a:endParaRPr lang="en-US" sz="2400" b="0" i="0" u="none" strike="noStrike" baseline="0" dirty="0">
                        <a:solidFill>
                          <a:srgbClr val="221E1F"/>
                        </a:solidFill>
                        <a:latin typeface="TeXGyreTermes"/>
                      </a:endParaRPr>
                    </a:p>
                  </a:txBody>
                  <a:tcPr marL="91444" marR="91444" marT="45723" marB="45723" anchor="ctr"/>
                </a:tc>
                <a:extLst>
                  <a:ext uri="{0D108BD9-81ED-4DB2-BD59-A6C34878D82A}">
                    <a16:rowId xmlns:a16="http://schemas.microsoft.com/office/drawing/2014/main" val="1132118705"/>
                  </a:ext>
                </a:extLst>
              </a:tr>
              <a:tr h="700740">
                <a:tc>
                  <a:txBody>
                    <a:bodyPr/>
                    <a:lstStyle/>
                    <a:p>
                      <a:r>
                        <a:rPr lang="pl-PL" sz="2400" b="0" i="0" u="none" strike="noStrike" baseline="0" dirty="0" err="1">
                          <a:solidFill>
                            <a:srgbClr val="221E1F"/>
                          </a:solidFill>
                          <a:latin typeface="TeXGyreTermes"/>
                        </a:rPr>
                        <a:t>group</a:t>
                      </a:r>
                      <a:r>
                        <a:rPr lang="pl-PL" sz="2400" b="0" i="0" u="none" strike="noStrike" baseline="0" dirty="0">
                          <a:solidFill>
                            <a:srgbClr val="221E1F"/>
                          </a:solidFill>
                          <a:latin typeface="TeXGyreTermes"/>
                        </a:rPr>
                        <a:t> </a:t>
                      </a:r>
                      <a:r>
                        <a:rPr lang="pl-PL" sz="2400" b="0" i="0" u="none" strike="noStrike" baseline="0" dirty="0" err="1">
                          <a:solidFill>
                            <a:srgbClr val="221E1F"/>
                          </a:solidFill>
                          <a:latin typeface="TeXGyreTermes"/>
                        </a:rPr>
                        <a:t>consultation</a:t>
                      </a:r>
                      <a:r>
                        <a:rPr lang="pl-PL" sz="2400" b="0" i="0" u="none" strike="noStrike" baseline="0" dirty="0">
                          <a:solidFill>
                            <a:srgbClr val="221E1F"/>
                          </a:solidFill>
                          <a:latin typeface="TeXGyreTermes"/>
                        </a:rPr>
                        <a:t>: </a:t>
                      </a:r>
                      <a:r>
                        <a:rPr lang="pl-PL" sz="2400" b="0" i="1" u="none" strike="noStrike" baseline="0" dirty="0">
                          <a:solidFill>
                            <a:srgbClr val="221E1F"/>
                          </a:solidFill>
                          <a:latin typeface="TeXGyreTermes"/>
                        </a:rPr>
                        <a:t>permanent </a:t>
                      </a:r>
                      <a:r>
                        <a:rPr lang="pl-PL" sz="2400" b="0" i="1" u="none" strike="noStrike" baseline="0" dirty="0" err="1">
                          <a:solidFill>
                            <a:srgbClr val="221E1F"/>
                          </a:solidFill>
                          <a:latin typeface="TeXGyreTermes"/>
                        </a:rPr>
                        <a:t>groups</a:t>
                      </a:r>
                      <a:r>
                        <a:rPr lang="pl-PL" sz="2400" b="0" i="0" u="none" strike="noStrike" baseline="0" dirty="0">
                          <a:solidFill>
                            <a:srgbClr val="221E1F"/>
                          </a:solidFill>
                          <a:latin typeface="TeXGyreTermes"/>
                        </a:rPr>
                        <a:t>	</a:t>
                      </a:r>
                      <a:endParaRPr lang="pl-PL" sz="2400" dirty="0"/>
                    </a:p>
                  </a:txBody>
                  <a:tcPr marL="91444" marR="91444" marT="45723" marB="45723" anchor="ctr"/>
                </a:tc>
                <a:tc>
                  <a:txBody>
                    <a:bodyPr/>
                    <a:lstStyle/>
                    <a:p>
                      <a:pPr algn="ctr"/>
                      <a:r>
                        <a:rPr lang="pl-PL" sz="2400" b="0" i="0" u="none" strike="noStrike" baseline="0" dirty="0">
                          <a:solidFill>
                            <a:srgbClr val="221E1F"/>
                          </a:solidFill>
                          <a:latin typeface="TeXGyreTermes"/>
                        </a:rPr>
                        <a:t>30</a:t>
                      </a:r>
                      <a:endParaRPr lang="pl-PL" sz="2400" dirty="0"/>
                    </a:p>
                  </a:txBody>
                  <a:tcPr marL="91444" marR="91444" marT="45723" marB="45723" anchor="ctr"/>
                </a:tc>
                <a:tc>
                  <a:txBody>
                    <a:bodyPr/>
                    <a:lstStyle/>
                    <a:p>
                      <a:pPr algn="ctr"/>
                      <a:r>
                        <a:rPr lang="pl-PL" sz="2400" dirty="0"/>
                        <a:t>31</a:t>
                      </a:r>
                    </a:p>
                  </a:txBody>
                  <a:tcPr marL="91444" marR="91444" marT="45723" marB="45723" anchor="ctr"/>
                </a:tc>
                <a:extLst>
                  <a:ext uri="{0D108BD9-81ED-4DB2-BD59-A6C34878D82A}">
                    <a16:rowId xmlns:a16="http://schemas.microsoft.com/office/drawing/2014/main" val="2990697770"/>
                  </a:ext>
                </a:extLst>
              </a:tr>
              <a:tr h="5267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0" i="0" u="none" strike="noStrike" baseline="0" dirty="0">
                          <a:solidFill>
                            <a:srgbClr val="221E1F"/>
                          </a:solidFill>
                          <a:latin typeface="TeXGyreTermes"/>
                        </a:rPr>
                        <a:t>group consultation: </a:t>
                      </a:r>
                      <a:r>
                        <a:rPr lang="en-US" sz="2400" b="0" i="1" u="none" strike="noStrike" baseline="0" dirty="0">
                          <a:solidFill>
                            <a:srgbClr val="221E1F"/>
                          </a:solidFill>
                          <a:latin typeface="TeXGyreTermes"/>
                        </a:rPr>
                        <a:t>temporary groups</a:t>
                      </a:r>
                      <a:r>
                        <a:rPr lang="en-US" sz="2400" b="0" i="0" u="none" strike="noStrike" baseline="0" dirty="0">
                          <a:solidFill>
                            <a:srgbClr val="221E1F"/>
                          </a:solidFill>
                          <a:latin typeface="TeXGyreTermes"/>
                        </a:rPr>
                        <a:t>	</a:t>
                      </a:r>
                    </a:p>
                  </a:txBody>
                  <a:tcPr marL="91444" marR="91444" marT="45723" marB="45723" anchor="ctr"/>
                </a:tc>
                <a:tc>
                  <a:txBody>
                    <a:bodyPr/>
                    <a:lstStyle/>
                    <a:p>
                      <a:pPr algn="ctr"/>
                      <a:r>
                        <a:rPr lang="en-US" sz="2400" b="0" i="0" u="none" strike="noStrike" baseline="0" dirty="0">
                          <a:solidFill>
                            <a:srgbClr val="221E1F"/>
                          </a:solidFill>
                          <a:latin typeface="TeXGyreTermes"/>
                        </a:rPr>
                        <a:t>42</a:t>
                      </a:r>
                      <a:endParaRPr lang="pl-PL" sz="2400" dirty="0"/>
                    </a:p>
                  </a:txBody>
                  <a:tcPr marL="91444" marR="91444" marT="45723" marB="45723" anchor="ctr"/>
                </a:tc>
                <a:tc>
                  <a:txBody>
                    <a:bodyPr/>
                    <a:lstStyle/>
                    <a:p>
                      <a:pPr algn="ctr"/>
                      <a:r>
                        <a:rPr lang="pl-PL" sz="2400" dirty="0"/>
                        <a:t>32</a:t>
                      </a:r>
                    </a:p>
                  </a:txBody>
                  <a:tcPr marL="91444" marR="91444" marT="45723" marB="45723" anchor="ctr"/>
                </a:tc>
                <a:extLst>
                  <a:ext uri="{0D108BD9-81ED-4DB2-BD59-A6C34878D82A}">
                    <a16:rowId xmlns:a16="http://schemas.microsoft.com/office/drawing/2014/main" val="2457396641"/>
                  </a:ext>
                </a:extLst>
              </a:tr>
              <a:tr h="5537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400" b="0" i="0" u="none" strike="noStrike" baseline="0" dirty="0" err="1">
                          <a:solidFill>
                            <a:srgbClr val="221E1F"/>
                          </a:solidFill>
                          <a:latin typeface="TeXGyreTermes"/>
                        </a:rPr>
                        <a:t>individual</a:t>
                      </a:r>
                      <a:r>
                        <a:rPr lang="pl-PL" sz="2400" b="0" i="0" u="none" strike="noStrike" baseline="0" dirty="0">
                          <a:solidFill>
                            <a:srgbClr val="221E1F"/>
                          </a:solidFill>
                          <a:latin typeface="TeXGyreTermes"/>
                        </a:rPr>
                        <a:t> </a:t>
                      </a:r>
                      <a:r>
                        <a:rPr lang="pl-PL" sz="2400" b="0" i="0" u="none" strike="noStrike" baseline="0" dirty="0" err="1">
                          <a:solidFill>
                            <a:srgbClr val="221E1F"/>
                          </a:solidFill>
                          <a:latin typeface="TeXGyreTermes"/>
                        </a:rPr>
                        <a:t>delegation</a:t>
                      </a:r>
                      <a:r>
                        <a:rPr lang="pl-PL" sz="2400" b="0" i="0" u="none" strike="noStrike" baseline="0" dirty="0">
                          <a:solidFill>
                            <a:srgbClr val="221E1F"/>
                          </a:solidFill>
                          <a:latin typeface="TeXGyreTermes"/>
                        </a:rPr>
                        <a:t>	</a:t>
                      </a:r>
                    </a:p>
                  </a:txBody>
                  <a:tcPr marL="91444" marR="91444" marT="45723" marB="45723" anchor="ctr"/>
                </a:tc>
                <a:tc>
                  <a:txBody>
                    <a:bodyPr/>
                    <a:lstStyle/>
                    <a:p>
                      <a:pPr algn="ctr"/>
                      <a:r>
                        <a:rPr lang="pl-PL" sz="2400" b="0" i="0" u="none" strike="noStrike" baseline="0" dirty="0">
                          <a:solidFill>
                            <a:srgbClr val="221E1F"/>
                          </a:solidFill>
                          <a:latin typeface="TeXGyreTermes"/>
                        </a:rPr>
                        <a:t>52</a:t>
                      </a:r>
                      <a:endParaRPr lang="pl-PL" sz="2400" dirty="0"/>
                    </a:p>
                  </a:txBody>
                  <a:tcPr marL="91444" marR="91444" marT="45723" marB="45723" anchor="ctr"/>
                </a:tc>
                <a:tc>
                  <a:txBody>
                    <a:bodyPr/>
                    <a:lstStyle/>
                    <a:p>
                      <a:pPr algn="ctr"/>
                      <a:r>
                        <a:rPr lang="pl-PL" sz="2400" dirty="0"/>
                        <a:t>54</a:t>
                      </a:r>
                    </a:p>
                  </a:txBody>
                  <a:tcPr marL="91444" marR="91444" marT="45723" marB="45723" anchor="ctr"/>
                </a:tc>
                <a:extLst>
                  <a:ext uri="{0D108BD9-81ED-4DB2-BD59-A6C34878D82A}">
                    <a16:rowId xmlns:a16="http://schemas.microsoft.com/office/drawing/2014/main" val="3759352173"/>
                  </a:ext>
                </a:extLst>
              </a:tr>
              <a:tr h="453950">
                <a:tc>
                  <a:txBody>
                    <a:bodyPr/>
                    <a:lstStyle/>
                    <a:p>
                      <a:r>
                        <a:rPr lang="pl-PL" sz="2400" b="0" i="0" u="none" strike="noStrike" baseline="0" dirty="0" err="1">
                          <a:solidFill>
                            <a:srgbClr val="221E1F"/>
                          </a:solidFill>
                          <a:latin typeface="TeXGyreTermes"/>
                        </a:rPr>
                        <a:t>group</a:t>
                      </a:r>
                      <a:r>
                        <a:rPr lang="pl-PL" sz="2400" b="0" i="0" u="none" strike="noStrike" baseline="0" dirty="0">
                          <a:solidFill>
                            <a:srgbClr val="221E1F"/>
                          </a:solidFill>
                          <a:latin typeface="TeXGyreTermes"/>
                        </a:rPr>
                        <a:t> </a:t>
                      </a:r>
                      <a:r>
                        <a:rPr lang="pl-PL" sz="2400" b="0" i="0" u="none" strike="noStrike" baseline="0" dirty="0" err="1">
                          <a:solidFill>
                            <a:srgbClr val="221E1F"/>
                          </a:solidFill>
                          <a:latin typeface="TeXGyreTermes"/>
                        </a:rPr>
                        <a:t>delegation</a:t>
                      </a:r>
                      <a:r>
                        <a:rPr lang="pl-PL" sz="2400" b="0" i="0" u="none" strike="noStrike" baseline="0" dirty="0">
                          <a:solidFill>
                            <a:srgbClr val="221E1F"/>
                          </a:solidFill>
                          <a:latin typeface="TeXGyreTermes"/>
                        </a:rPr>
                        <a:t>	</a:t>
                      </a:r>
                    </a:p>
                  </a:txBody>
                  <a:tcPr marL="91444" marR="91444" marT="45723" marB="45723" anchor="ctr"/>
                </a:tc>
                <a:tc>
                  <a:txBody>
                    <a:bodyPr/>
                    <a:lstStyle/>
                    <a:p>
                      <a:pPr algn="ctr"/>
                      <a:r>
                        <a:rPr lang="pl-PL" sz="2400" b="0" i="0" u="none" strike="noStrike" baseline="0" dirty="0">
                          <a:solidFill>
                            <a:srgbClr val="221E1F"/>
                          </a:solidFill>
                          <a:latin typeface="TeXGyreTermes"/>
                        </a:rPr>
                        <a:t>39</a:t>
                      </a:r>
                      <a:endParaRPr lang="pl-PL" sz="2400" dirty="0"/>
                    </a:p>
                  </a:txBody>
                  <a:tcPr marL="91444" marR="91444" marT="45723" marB="45723" anchor="ctr"/>
                </a:tc>
                <a:tc>
                  <a:txBody>
                    <a:bodyPr/>
                    <a:lstStyle/>
                    <a:p>
                      <a:pPr algn="ctr"/>
                      <a:r>
                        <a:rPr lang="pl-PL" sz="2400" dirty="0"/>
                        <a:t>33</a:t>
                      </a:r>
                    </a:p>
                  </a:txBody>
                  <a:tcPr marL="91444" marR="91444" marT="45723" marB="45723" anchor="ctr"/>
                </a:tc>
                <a:extLst>
                  <a:ext uri="{0D108BD9-81ED-4DB2-BD59-A6C34878D82A}">
                    <a16:rowId xmlns:a16="http://schemas.microsoft.com/office/drawing/2014/main" val="2796261057"/>
                  </a:ext>
                </a:extLst>
              </a:tr>
            </a:tbl>
          </a:graphicData>
        </a:graphic>
      </p:graphicFrame>
      <p:sp>
        <p:nvSpPr>
          <p:cNvPr id="7" name="Symbol zastępczy numeru slajdu 6"/>
          <p:cNvSpPr>
            <a:spLocks noGrp="1"/>
          </p:cNvSpPr>
          <p:nvPr>
            <p:ph type="sldNum" sz="quarter" idx="12"/>
          </p:nvPr>
        </p:nvSpPr>
        <p:spPr/>
        <p:txBody>
          <a:bodyPr/>
          <a:lstStyle/>
          <a:p>
            <a:fld id="{D96BEE47-831B-498B-A241-67B98540D4A4}" type="slidenum">
              <a:rPr lang="pl-PL" smtClean="0"/>
              <a:t>12</a:t>
            </a:fld>
            <a:endParaRPr lang="pl-PL"/>
          </a:p>
        </p:txBody>
      </p:sp>
    </p:spTree>
    <p:extLst>
      <p:ext uri="{BB962C8B-B14F-4D97-AF65-F5344CB8AC3E}">
        <p14:creationId xmlns:p14="http://schemas.microsoft.com/office/powerpoint/2010/main" val="7550961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98764" y="365125"/>
            <a:ext cx="3653511" cy="3337445"/>
          </a:xfrm>
          <a:solidFill>
            <a:schemeClr val="tx2">
              <a:lumMod val="40000"/>
              <a:lumOff val="60000"/>
            </a:schemeClr>
          </a:solidFill>
        </p:spPr>
        <p:txBody>
          <a:bodyPr/>
          <a:lstStyle/>
          <a:p>
            <a:r>
              <a:rPr lang="pl-PL" dirty="0"/>
              <a:t>The </a:t>
            </a:r>
            <a:r>
              <a:rPr lang="pl-PL" dirty="0" err="1"/>
              <a:t>incidence</a:t>
            </a:r>
            <a:r>
              <a:rPr lang="pl-PL" dirty="0"/>
              <a:t> of </a:t>
            </a:r>
            <a:r>
              <a:rPr lang="pl-PL" dirty="0" err="1"/>
              <a:t>group</a:t>
            </a:r>
            <a:r>
              <a:rPr lang="pl-PL" dirty="0"/>
              <a:t> </a:t>
            </a:r>
            <a:r>
              <a:rPr lang="pl-PL" dirty="0" err="1"/>
              <a:t>based</a:t>
            </a:r>
            <a:r>
              <a:rPr lang="pl-PL" dirty="0"/>
              <a:t> </a:t>
            </a:r>
            <a:r>
              <a:rPr lang="pl-PL" dirty="0" err="1"/>
              <a:t>direct</a:t>
            </a:r>
            <a:r>
              <a:rPr lang="pl-PL" dirty="0"/>
              <a:t> </a:t>
            </a:r>
            <a:r>
              <a:rPr lang="pl-PL" dirty="0" err="1"/>
              <a:t>participation</a:t>
            </a:r>
            <a:endParaRPr lang="pl-PL" dirty="0"/>
          </a:p>
        </p:txBody>
      </p:sp>
      <p:graphicFrame>
        <p:nvGraphicFramePr>
          <p:cNvPr id="5" name="Symbol zastępczy zawartości 4"/>
          <p:cNvGraphicFramePr>
            <a:graphicFrameLocks noGrp="1"/>
          </p:cNvGraphicFramePr>
          <p:nvPr>
            <p:ph sz="half" idx="1"/>
            <p:extLst/>
          </p:nvPr>
        </p:nvGraphicFramePr>
        <p:xfrm>
          <a:off x="4603623" y="365125"/>
          <a:ext cx="7419476" cy="5893680"/>
        </p:xfrm>
        <a:graphic>
          <a:graphicData uri="http://schemas.openxmlformats.org/drawingml/2006/table">
            <a:tbl>
              <a:tblPr firstRow="1" bandRow="1">
                <a:tableStyleId>{21E4AEA4-8DFA-4A89-87EB-49C32662AFE0}</a:tableStyleId>
              </a:tblPr>
              <a:tblGrid>
                <a:gridCol w="2257928">
                  <a:extLst>
                    <a:ext uri="{9D8B030D-6E8A-4147-A177-3AD203B41FA5}">
                      <a16:colId xmlns:a16="http://schemas.microsoft.com/office/drawing/2014/main" val="498272727"/>
                    </a:ext>
                  </a:extLst>
                </a:gridCol>
                <a:gridCol w="1720516">
                  <a:extLst>
                    <a:ext uri="{9D8B030D-6E8A-4147-A177-3AD203B41FA5}">
                      <a16:colId xmlns:a16="http://schemas.microsoft.com/office/drawing/2014/main" val="332962654"/>
                    </a:ext>
                  </a:extLst>
                </a:gridCol>
                <a:gridCol w="1720516">
                  <a:extLst>
                    <a:ext uri="{9D8B030D-6E8A-4147-A177-3AD203B41FA5}">
                      <a16:colId xmlns:a16="http://schemas.microsoft.com/office/drawing/2014/main" val="383739076"/>
                    </a:ext>
                  </a:extLst>
                </a:gridCol>
                <a:gridCol w="1720516">
                  <a:extLst>
                    <a:ext uri="{9D8B030D-6E8A-4147-A177-3AD203B41FA5}">
                      <a16:colId xmlns:a16="http://schemas.microsoft.com/office/drawing/2014/main" val="551607742"/>
                    </a:ext>
                  </a:extLst>
                </a:gridCol>
              </a:tblGrid>
              <a:tr h="1443600">
                <a:tc>
                  <a:txBody>
                    <a:bodyPr/>
                    <a:lstStyle/>
                    <a:p>
                      <a:endParaRPr lang="pl-PL" dirty="0"/>
                    </a:p>
                  </a:txBody>
                  <a:tcPr marL="36000" marR="36000" marT="36000" marB="3600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Group</a:t>
                      </a:r>
                      <a:r>
                        <a:rPr lang="pl-PL" sz="1800" dirty="0"/>
                        <a:t> </a:t>
                      </a:r>
                      <a:r>
                        <a:rPr lang="en-US" sz="1800" dirty="0"/>
                        <a:t>consultation</a:t>
                      </a:r>
                      <a:r>
                        <a:rPr lang="pl-PL" sz="180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pl-PL" dirty="0" err="1"/>
                        <a:t>temporary</a:t>
                      </a:r>
                      <a:endParaRPr lang="pl-PL" dirty="0"/>
                    </a:p>
                    <a:p>
                      <a:pPr marL="0" marR="0" lvl="0" indent="0" algn="l" defTabSz="914400" rtl="0" eaLnBrk="1" fontAlgn="auto" latinLnBrk="0" hangingPunct="1">
                        <a:lnSpc>
                          <a:spcPct val="100000"/>
                        </a:lnSpc>
                        <a:spcBef>
                          <a:spcPts val="0"/>
                        </a:spcBef>
                        <a:spcAft>
                          <a:spcPts val="0"/>
                        </a:spcAft>
                        <a:buClrTx/>
                        <a:buSzTx/>
                        <a:buFontTx/>
                        <a:buNone/>
                        <a:tabLst/>
                        <a:defRPr/>
                      </a:pPr>
                      <a:r>
                        <a:rPr lang="pl-PL" sz="1800" dirty="0" err="1"/>
                        <a:t>groups</a:t>
                      </a:r>
                      <a:r>
                        <a:rPr lang="en-US" sz="1800" dirty="0"/>
                        <a:t> </a:t>
                      </a:r>
                      <a:endParaRPr lang="pl-PL" sz="1800" dirty="0"/>
                    </a:p>
                    <a:p>
                      <a:pPr marL="179388" indent="-179388">
                        <a:defRPr/>
                      </a:pPr>
                      <a:endParaRPr lang="pl-PL" sz="1800" dirty="0"/>
                    </a:p>
                  </a:txBody>
                  <a:tcPr marL="36000" marR="36000" marT="36000" marB="36000" anchor="ctr"/>
                </a:tc>
                <a:tc>
                  <a:txBody>
                    <a:bodyPr/>
                    <a:lstStyle/>
                    <a:p>
                      <a:pPr marL="0" indent="0">
                        <a:defRPr/>
                      </a:pPr>
                      <a:r>
                        <a:rPr lang="en-US" sz="1800" dirty="0"/>
                        <a:t>group consultation</a:t>
                      </a:r>
                      <a:r>
                        <a:rPr lang="pl-PL" sz="1800" dirty="0"/>
                        <a:t>:</a:t>
                      </a:r>
                    </a:p>
                    <a:p>
                      <a:pPr marL="0" indent="0">
                        <a:defRPr/>
                      </a:pPr>
                      <a:r>
                        <a:rPr lang="pl-PL" sz="1800" dirty="0"/>
                        <a:t>permanent </a:t>
                      </a:r>
                      <a:r>
                        <a:rPr lang="pl-PL" sz="1800" dirty="0" err="1"/>
                        <a:t>groups</a:t>
                      </a:r>
                      <a:r>
                        <a:rPr lang="en-US" sz="1800" dirty="0"/>
                        <a:t> </a:t>
                      </a:r>
                      <a:endParaRPr lang="pl-PL" sz="1800" dirty="0"/>
                    </a:p>
                    <a:p>
                      <a:endParaRPr lang="pl-PL" dirty="0"/>
                    </a:p>
                  </a:txBody>
                  <a:tcPr marL="36000" marR="36000" marT="36000" marB="36000" anchor="ctr"/>
                </a:tc>
                <a:tc>
                  <a:txBody>
                    <a:bodyPr/>
                    <a:lstStyle/>
                    <a:p>
                      <a:pPr marL="0" indent="0">
                        <a:defRPr/>
                      </a:pPr>
                      <a:r>
                        <a:rPr lang="en-US" sz="1800" dirty="0"/>
                        <a:t>group delegation.</a:t>
                      </a:r>
                      <a:endParaRPr lang="pl-PL" sz="1800" dirty="0"/>
                    </a:p>
                    <a:p>
                      <a:endParaRPr lang="pl-PL" dirty="0"/>
                    </a:p>
                  </a:txBody>
                  <a:tcPr marL="36000" marR="36000" marT="36000" marB="36000" anchor="ctr"/>
                </a:tc>
                <a:extLst>
                  <a:ext uri="{0D108BD9-81ED-4DB2-BD59-A6C34878D82A}">
                    <a16:rowId xmlns:a16="http://schemas.microsoft.com/office/drawing/2014/main" val="500285066"/>
                  </a:ext>
                </a:extLst>
              </a:tr>
              <a:tr h="370840">
                <a:tc>
                  <a:txBody>
                    <a:bodyPr/>
                    <a:lstStyle/>
                    <a:p>
                      <a:r>
                        <a:rPr lang="pl-PL" dirty="0" err="1"/>
                        <a:t>Denmark</a:t>
                      </a:r>
                      <a:endParaRPr lang="pl-PL" dirty="0"/>
                    </a:p>
                  </a:txBody>
                  <a:tcPr marL="36000" marR="36000" marT="36000" marB="36000" anchor="ctr"/>
                </a:tc>
                <a:tc>
                  <a:txBody>
                    <a:bodyPr/>
                    <a:lstStyle/>
                    <a:p>
                      <a:pPr algn="ctr"/>
                      <a:r>
                        <a:rPr lang="pl-PL" dirty="0"/>
                        <a:t>30</a:t>
                      </a:r>
                    </a:p>
                  </a:txBody>
                  <a:tcPr marL="36000" marR="36000" marT="36000" marB="36000" anchor="ctr"/>
                </a:tc>
                <a:tc>
                  <a:txBody>
                    <a:bodyPr/>
                    <a:lstStyle/>
                    <a:p>
                      <a:pPr algn="ctr"/>
                      <a:r>
                        <a:rPr lang="pl-PL" dirty="0"/>
                        <a:t>28</a:t>
                      </a:r>
                    </a:p>
                  </a:txBody>
                  <a:tcPr marL="36000" marR="36000" marT="36000" marB="36000" anchor="ctr"/>
                </a:tc>
                <a:tc>
                  <a:txBody>
                    <a:bodyPr/>
                    <a:lstStyle/>
                    <a:p>
                      <a:pPr algn="ctr"/>
                      <a:r>
                        <a:rPr lang="pl-PL" dirty="0"/>
                        <a:t>30</a:t>
                      </a:r>
                    </a:p>
                  </a:txBody>
                  <a:tcPr marL="36000" marR="36000" marT="36000" marB="36000" anchor="ctr"/>
                </a:tc>
                <a:extLst>
                  <a:ext uri="{0D108BD9-81ED-4DB2-BD59-A6C34878D82A}">
                    <a16:rowId xmlns:a16="http://schemas.microsoft.com/office/drawing/2014/main" val="983905780"/>
                  </a:ext>
                </a:extLst>
              </a:tr>
              <a:tr h="370840">
                <a:tc>
                  <a:txBody>
                    <a:bodyPr/>
                    <a:lstStyle/>
                    <a:p>
                      <a:r>
                        <a:rPr lang="pl-PL" dirty="0"/>
                        <a:t>France</a:t>
                      </a:r>
                    </a:p>
                  </a:txBody>
                  <a:tcPr marL="36000" marR="36000" marT="36000" marB="36000" anchor="ctr"/>
                </a:tc>
                <a:tc>
                  <a:txBody>
                    <a:bodyPr/>
                    <a:lstStyle/>
                    <a:p>
                      <a:pPr algn="ctr"/>
                      <a:r>
                        <a:rPr lang="pl-PL" dirty="0"/>
                        <a:t>40</a:t>
                      </a:r>
                    </a:p>
                  </a:txBody>
                  <a:tcPr marL="36000" marR="36000" marT="36000" marB="36000" anchor="ctr"/>
                </a:tc>
                <a:tc>
                  <a:txBody>
                    <a:bodyPr/>
                    <a:lstStyle/>
                    <a:p>
                      <a:pPr algn="ctr"/>
                      <a:r>
                        <a:rPr lang="pl-PL" dirty="0"/>
                        <a:t>34</a:t>
                      </a:r>
                    </a:p>
                  </a:txBody>
                  <a:tcPr marL="36000" marR="36000" marT="36000" marB="36000" anchor="ctr"/>
                </a:tc>
                <a:tc>
                  <a:txBody>
                    <a:bodyPr/>
                    <a:lstStyle/>
                    <a:p>
                      <a:pPr algn="ctr"/>
                      <a:r>
                        <a:rPr lang="pl-PL" dirty="0"/>
                        <a:t>40</a:t>
                      </a:r>
                    </a:p>
                  </a:txBody>
                  <a:tcPr marL="36000" marR="36000" marT="36000" marB="36000" anchor="ctr"/>
                </a:tc>
                <a:extLst>
                  <a:ext uri="{0D108BD9-81ED-4DB2-BD59-A6C34878D82A}">
                    <a16:rowId xmlns:a16="http://schemas.microsoft.com/office/drawing/2014/main" val="3068312705"/>
                  </a:ext>
                </a:extLst>
              </a:tr>
              <a:tr h="370840">
                <a:tc>
                  <a:txBody>
                    <a:bodyPr/>
                    <a:lstStyle/>
                    <a:p>
                      <a:r>
                        <a:rPr lang="pl-PL" dirty="0"/>
                        <a:t>Germany</a:t>
                      </a:r>
                    </a:p>
                  </a:txBody>
                  <a:tcPr marL="36000" marR="36000" marT="36000" marB="36000" anchor="ctr"/>
                </a:tc>
                <a:tc>
                  <a:txBody>
                    <a:bodyPr/>
                    <a:lstStyle/>
                    <a:p>
                      <a:pPr algn="ctr"/>
                      <a:r>
                        <a:rPr lang="pl-PL" dirty="0"/>
                        <a:t>26</a:t>
                      </a:r>
                    </a:p>
                  </a:txBody>
                  <a:tcPr marL="36000" marR="36000" marT="36000" marB="36000" anchor="ctr"/>
                </a:tc>
                <a:tc>
                  <a:txBody>
                    <a:bodyPr/>
                    <a:lstStyle/>
                    <a:p>
                      <a:pPr algn="ctr"/>
                      <a:r>
                        <a:rPr lang="pl-PL" dirty="0"/>
                        <a:t>31</a:t>
                      </a:r>
                    </a:p>
                  </a:txBody>
                  <a:tcPr marL="36000" marR="36000" marT="36000" marB="36000" anchor="ctr"/>
                </a:tc>
                <a:tc>
                  <a:txBody>
                    <a:bodyPr/>
                    <a:lstStyle/>
                    <a:p>
                      <a:pPr algn="ctr"/>
                      <a:r>
                        <a:rPr lang="pl-PL" dirty="0"/>
                        <a:t>31</a:t>
                      </a:r>
                    </a:p>
                  </a:txBody>
                  <a:tcPr marL="36000" marR="36000" marT="36000" marB="36000" anchor="ctr"/>
                </a:tc>
                <a:extLst>
                  <a:ext uri="{0D108BD9-81ED-4DB2-BD59-A6C34878D82A}">
                    <a16:rowId xmlns:a16="http://schemas.microsoft.com/office/drawing/2014/main" val="2861717767"/>
                  </a:ext>
                </a:extLst>
              </a:tr>
              <a:tr h="370840">
                <a:tc>
                  <a:txBody>
                    <a:bodyPr/>
                    <a:lstStyle/>
                    <a:p>
                      <a:r>
                        <a:rPr lang="pl-PL" dirty="0" err="1"/>
                        <a:t>Ireland</a:t>
                      </a:r>
                      <a:endParaRPr lang="pl-PL" dirty="0"/>
                    </a:p>
                  </a:txBody>
                  <a:tcPr marL="36000" marR="36000" marT="36000" marB="36000" anchor="ctr"/>
                </a:tc>
                <a:tc>
                  <a:txBody>
                    <a:bodyPr/>
                    <a:lstStyle/>
                    <a:p>
                      <a:pPr algn="ctr"/>
                      <a:r>
                        <a:rPr lang="pl-PL" dirty="0"/>
                        <a:t>36</a:t>
                      </a:r>
                    </a:p>
                  </a:txBody>
                  <a:tcPr marL="36000" marR="36000" marT="36000" marB="36000" anchor="ctr"/>
                </a:tc>
                <a:tc>
                  <a:txBody>
                    <a:bodyPr/>
                    <a:lstStyle/>
                    <a:p>
                      <a:pPr algn="ctr"/>
                      <a:r>
                        <a:rPr lang="pl-PL" dirty="0"/>
                        <a:t>28</a:t>
                      </a:r>
                    </a:p>
                  </a:txBody>
                  <a:tcPr marL="36000" marR="36000" marT="36000" marB="36000" anchor="ctr"/>
                </a:tc>
                <a:tc>
                  <a:txBody>
                    <a:bodyPr/>
                    <a:lstStyle/>
                    <a:p>
                      <a:pPr algn="ctr"/>
                      <a:r>
                        <a:rPr lang="pl-PL" dirty="0"/>
                        <a:t>42</a:t>
                      </a:r>
                    </a:p>
                  </a:txBody>
                  <a:tcPr marL="36000" marR="36000" marT="36000" marB="36000" anchor="ctr"/>
                </a:tc>
                <a:extLst>
                  <a:ext uri="{0D108BD9-81ED-4DB2-BD59-A6C34878D82A}">
                    <a16:rowId xmlns:a16="http://schemas.microsoft.com/office/drawing/2014/main" val="3584680390"/>
                  </a:ext>
                </a:extLst>
              </a:tr>
              <a:tr h="370840">
                <a:tc>
                  <a:txBody>
                    <a:bodyPr/>
                    <a:lstStyle/>
                    <a:p>
                      <a:r>
                        <a:rPr lang="pl-PL" dirty="0" err="1"/>
                        <a:t>Italy</a:t>
                      </a:r>
                      <a:endParaRPr lang="pl-PL" dirty="0"/>
                    </a:p>
                  </a:txBody>
                  <a:tcPr marL="36000" marR="36000" marT="36000" marB="36000" anchor="ctr"/>
                </a:tc>
                <a:tc>
                  <a:txBody>
                    <a:bodyPr/>
                    <a:lstStyle/>
                    <a:p>
                      <a:pPr algn="ctr"/>
                      <a:r>
                        <a:rPr lang="pl-PL" dirty="0"/>
                        <a:t>42</a:t>
                      </a:r>
                    </a:p>
                  </a:txBody>
                  <a:tcPr marL="36000" marR="36000" marT="36000" marB="36000" anchor="ctr"/>
                </a:tc>
                <a:tc>
                  <a:txBody>
                    <a:bodyPr/>
                    <a:lstStyle/>
                    <a:p>
                      <a:pPr algn="ctr"/>
                      <a:r>
                        <a:rPr lang="pl-PL" dirty="0"/>
                        <a:t>21</a:t>
                      </a:r>
                    </a:p>
                  </a:txBody>
                  <a:tcPr marL="36000" marR="36000" marT="36000" marB="36000" anchor="ctr"/>
                </a:tc>
                <a:tc>
                  <a:txBody>
                    <a:bodyPr/>
                    <a:lstStyle/>
                    <a:p>
                      <a:pPr algn="ctr"/>
                      <a:r>
                        <a:rPr lang="pl-PL" dirty="0"/>
                        <a:t>28</a:t>
                      </a:r>
                    </a:p>
                  </a:txBody>
                  <a:tcPr marL="36000" marR="36000" marT="36000" marB="36000" anchor="ctr"/>
                </a:tc>
                <a:extLst>
                  <a:ext uri="{0D108BD9-81ED-4DB2-BD59-A6C34878D82A}">
                    <a16:rowId xmlns:a16="http://schemas.microsoft.com/office/drawing/2014/main" val="3210714870"/>
                  </a:ext>
                </a:extLst>
              </a:tr>
              <a:tr h="370840">
                <a:tc>
                  <a:txBody>
                    <a:bodyPr/>
                    <a:lstStyle/>
                    <a:p>
                      <a:r>
                        <a:rPr lang="pl-PL" dirty="0" err="1"/>
                        <a:t>Netherlands</a:t>
                      </a:r>
                      <a:endParaRPr lang="pl-PL" dirty="0"/>
                    </a:p>
                  </a:txBody>
                  <a:tcPr marL="36000" marR="36000" marT="36000" marB="36000" anchor="ctr"/>
                </a:tc>
                <a:tc>
                  <a:txBody>
                    <a:bodyPr/>
                    <a:lstStyle/>
                    <a:p>
                      <a:pPr algn="ctr"/>
                      <a:r>
                        <a:rPr lang="pl-PL" dirty="0"/>
                        <a:t>26</a:t>
                      </a:r>
                    </a:p>
                  </a:txBody>
                  <a:tcPr marL="36000" marR="36000" marT="36000" marB="36000" anchor="ctr"/>
                </a:tc>
                <a:tc>
                  <a:txBody>
                    <a:bodyPr/>
                    <a:lstStyle/>
                    <a:p>
                      <a:pPr algn="ctr"/>
                      <a:r>
                        <a:rPr lang="pl-PL" dirty="0"/>
                        <a:t>35</a:t>
                      </a:r>
                    </a:p>
                  </a:txBody>
                  <a:tcPr marL="36000" marR="36000" marT="36000" marB="36000" anchor="ctr"/>
                </a:tc>
                <a:tc>
                  <a:txBody>
                    <a:bodyPr/>
                    <a:lstStyle/>
                    <a:p>
                      <a:pPr algn="ctr"/>
                      <a:r>
                        <a:rPr lang="pl-PL" dirty="0"/>
                        <a:t>48</a:t>
                      </a:r>
                    </a:p>
                  </a:txBody>
                  <a:tcPr marL="36000" marR="36000" marT="36000" marB="36000" anchor="ctr"/>
                </a:tc>
                <a:extLst>
                  <a:ext uri="{0D108BD9-81ED-4DB2-BD59-A6C34878D82A}">
                    <a16:rowId xmlns:a16="http://schemas.microsoft.com/office/drawing/2014/main" val="1838137848"/>
                  </a:ext>
                </a:extLst>
              </a:tr>
              <a:tr h="370840">
                <a:tc>
                  <a:txBody>
                    <a:bodyPr/>
                    <a:lstStyle/>
                    <a:p>
                      <a:r>
                        <a:rPr lang="pl-PL" dirty="0"/>
                        <a:t>Portugal</a:t>
                      </a:r>
                    </a:p>
                  </a:txBody>
                  <a:tcPr marL="36000" marR="36000" marT="36000" marB="36000" anchor="ctr"/>
                </a:tc>
                <a:tc>
                  <a:txBody>
                    <a:bodyPr/>
                    <a:lstStyle/>
                    <a:p>
                      <a:pPr algn="ctr"/>
                      <a:r>
                        <a:rPr lang="pl-PL" dirty="0"/>
                        <a:t>20</a:t>
                      </a:r>
                    </a:p>
                  </a:txBody>
                  <a:tcPr marL="36000" marR="36000" marT="36000" marB="36000" anchor="ctr"/>
                </a:tc>
                <a:tc>
                  <a:txBody>
                    <a:bodyPr/>
                    <a:lstStyle/>
                    <a:p>
                      <a:pPr algn="ctr"/>
                      <a:r>
                        <a:rPr lang="pl-PL" dirty="0"/>
                        <a:t>25</a:t>
                      </a:r>
                    </a:p>
                  </a:txBody>
                  <a:tcPr marL="36000" marR="36000" marT="36000" marB="36000" anchor="ctr"/>
                </a:tc>
                <a:tc>
                  <a:txBody>
                    <a:bodyPr/>
                    <a:lstStyle/>
                    <a:p>
                      <a:pPr algn="ctr"/>
                      <a:r>
                        <a:rPr lang="pl-PL" dirty="0"/>
                        <a:t>26</a:t>
                      </a:r>
                    </a:p>
                  </a:txBody>
                  <a:tcPr marL="36000" marR="36000" marT="36000" marB="36000" anchor="ctr"/>
                </a:tc>
                <a:extLst>
                  <a:ext uri="{0D108BD9-81ED-4DB2-BD59-A6C34878D82A}">
                    <a16:rowId xmlns:a16="http://schemas.microsoft.com/office/drawing/2014/main" val="37703466"/>
                  </a:ext>
                </a:extLst>
              </a:tr>
              <a:tr h="370840">
                <a:tc>
                  <a:txBody>
                    <a:bodyPr/>
                    <a:lstStyle/>
                    <a:p>
                      <a:r>
                        <a:rPr lang="pl-PL" dirty="0" err="1"/>
                        <a:t>Spain</a:t>
                      </a:r>
                      <a:endParaRPr lang="pl-PL" dirty="0"/>
                    </a:p>
                  </a:txBody>
                  <a:tcPr marL="36000" marR="36000" marT="36000" marB="360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dirty="0"/>
                        <a:t>23</a:t>
                      </a:r>
                    </a:p>
                  </a:txBody>
                  <a:tcPr marL="36000" marR="36000" marT="36000" marB="360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dirty="0"/>
                        <a:t>23</a:t>
                      </a:r>
                    </a:p>
                  </a:txBody>
                  <a:tcPr marL="36000" marR="36000" marT="36000" marB="36000" anchor="ctr"/>
                </a:tc>
                <a:tc>
                  <a:txBody>
                    <a:bodyPr/>
                    <a:lstStyle/>
                    <a:p>
                      <a:pPr algn="ctr"/>
                      <a:r>
                        <a:rPr lang="pl-PL" dirty="0"/>
                        <a:t>10</a:t>
                      </a:r>
                    </a:p>
                  </a:txBody>
                  <a:tcPr marL="36000" marR="36000" marT="36000" marB="36000" anchor="ctr"/>
                </a:tc>
                <a:extLst>
                  <a:ext uri="{0D108BD9-81ED-4DB2-BD59-A6C34878D82A}">
                    <a16:rowId xmlns:a16="http://schemas.microsoft.com/office/drawing/2014/main" val="512509465"/>
                  </a:ext>
                </a:extLst>
              </a:tr>
              <a:tr h="370840">
                <a:tc>
                  <a:txBody>
                    <a:bodyPr/>
                    <a:lstStyle/>
                    <a:p>
                      <a:r>
                        <a:rPr lang="pl-PL" dirty="0" err="1"/>
                        <a:t>Sweden</a:t>
                      </a:r>
                      <a:endParaRPr lang="pl-PL" dirty="0"/>
                    </a:p>
                  </a:txBody>
                  <a:tcPr marL="36000" marR="36000" marT="36000" marB="36000" anchor="ctr"/>
                </a:tc>
                <a:tc>
                  <a:txBody>
                    <a:bodyPr/>
                    <a:lstStyle/>
                    <a:p>
                      <a:pPr algn="ctr"/>
                      <a:r>
                        <a:rPr lang="pl-PL" dirty="0"/>
                        <a:t>34</a:t>
                      </a:r>
                    </a:p>
                  </a:txBody>
                  <a:tcPr marL="36000" marR="36000" marT="36000" marB="36000" anchor="ctr"/>
                </a:tc>
                <a:tc>
                  <a:txBody>
                    <a:bodyPr/>
                    <a:lstStyle/>
                    <a:p>
                      <a:pPr algn="ctr"/>
                      <a:r>
                        <a:rPr lang="pl-PL" dirty="0"/>
                        <a:t>29</a:t>
                      </a:r>
                    </a:p>
                  </a:txBody>
                  <a:tcPr marL="36000" marR="36000" marT="36000" marB="36000" anchor="ctr"/>
                </a:tc>
                <a:tc>
                  <a:txBody>
                    <a:bodyPr/>
                    <a:lstStyle/>
                    <a:p>
                      <a:pPr algn="ctr"/>
                      <a:r>
                        <a:rPr lang="pl-PL" dirty="0"/>
                        <a:t>56</a:t>
                      </a:r>
                    </a:p>
                  </a:txBody>
                  <a:tcPr marL="36000" marR="36000" marT="36000" marB="36000" anchor="ctr"/>
                </a:tc>
                <a:extLst>
                  <a:ext uri="{0D108BD9-81ED-4DB2-BD59-A6C34878D82A}">
                    <a16:rowId xmlns:a16="http://schemas.microsoft.com/office/drawing/2014/main" val="508306441"/>
                  </a:ext>
                </a:extLst>
              </a:tr>
              <a:tr h="370840">
                <a:tc>
                  <a:txBody>
                    <a:bodyPr/>
                    <a:lstStyle/>
                    <a:p>
                      <a:r>
                        <a:rPr lang="en-US" dirty="0"/>
                        <a:t>United Kingdom</a:t>
                      </a:r>
                      <a:endParaRPr lang="pl-PL" dirty="0"/>
                    </a:p>
                  </a:txBody>
                  <a:tcPr marL="36000" marR="36000" marT="36000" marB="36000" anchor="ctr"/>
                </a:tc>
                <a:tc>
                  <a:txBody>
                    <a:bodyPr/>
                    <a:lstStyle/>
                    <a:p>
                      <a:pPr algn="ctr"/>
                      <a:r>
                        <a:rPr lang="en-US" dirty="0"/>
                        <a:t>33</a:t>
                      </a:r>
                      <a:endParaRPr lang="pl-PL" dirty="0"/>
                    </a:p>
                  </a:txBody>
                  <a:tcPr marL="36000" marR="36000" marT="36000" marB="36000" anchor="ctr"/>
                </a:tc>
                <a:tc>
                  <a:txBody>
                    <a:bodyPr/>
                    <a:lstStyle/>
                    <a:p>
                      <a:pPr algn="ctr"/>
                      <a:r>
                        <a:rPr lang="en-US" dirty="0"/>
                        <a:t>41</a:t>
                      </a:r>
                      <a:endParaRPr lang="pl-PL" dirty="0"/>
                    </a:p>
                  </a:txBody>
                  <a:tcPr marL="36000" marR="36000" marT="36000" marB="36000" anchor="ctr"/>
                </a:tc>
                <a:tc>
                  <a:txBody>
                    <a:bodyPr/>
                    <a:lstStyle/>
                    <a:p>
                      <a:pPr algn="ctr"/>
                      <a:r>
                        <a:rPr lang="en-US" dirty="0"/>
                        <a:t>37</a:t>
                      </a:r>
                      <a:endParaRPr lang="pl-PL" dirty="0"/>
                    </a:p>
                  </a:txBody>
                  <a:tcPr marL="36000" marR="36000" marT="36000" marB="36000" anchor="ctr"/>
                </a:tc>
                <a:extLst>
                  <a:ext uri="{0D108BD9-81ED-4DB2-BD59-A6C34878D82A}">
                    <a16:rowId xmlns:a16="http://schemas.microsoft.com/office/drawing/2014/main" val="2598510783"/>
                  </a:ext>
                </a:extLst>
              </a:tr>
              <a:tr h="370840">
                <a:tc>
                  <a:txBody>
                    <a:bodyPr/>
                    <a:lstStyle/>
                    <a:p>
                      <a:r>
                        <a:rPr lang="pl-PL" b="1" dirty="0">
                          <a:solidFill>
                            <a:srgbClr val="FF0000"/>
                          </a:solidFill>
                        </a:rPr>
                        <a:t>Poland</a:t>
                      </a:r>
                    </a:p>
                  </a:txBody>
                  <a:tcPr marL="36000" marR="36000" marT="36000" marB="36000" anchor="ctr"/>
                </a:tc>
                <a:tc>
                  <a:txBody>
                    <a:bodyPr/>
                    <a:lstStyle/>
                    <a:p>
                      <a:pPr algn="ctr"/>
                      <a:r>
                        <a:rPr lang="pl-PL" b="1" dirty="0">
                          <a:solidFill>
                            <a:srgbClr val="FF0000"/>
                          </a:solidFill>
                        </a:rPr>
                        <a:t>42</a:t>
                      </a:r>
                    </a:p>
                  </a:txBody>
                  <a:tcPr marL="36000" marR="36000" marT="36000" marB="36000" anchor="ctr"/>
                </a:tc>
                <a:tc>
                  <a:txBody>
                    <a:bodyPr/>
                    <a:lstStyle/>
                    <a:p>
                      <a:pPr algn="ctr"/>
                      <a:r>
                        <a:rPr lang="pl-PL" b="1" dirty="0">
                          <a:solidFill>
                            <a:srgbClr val="FF0000"/>
                          </a:solidFill>
                        </a:rPr>
                        <a:t>30</a:t>
                      </a:r>
                    </a:p>
                  </a:txBody>
                  <a:tcPr marL="36000" marR="36000" marT="36000" marB="36000" anchor="ctr"/>
                </a:tc>
                <a:tc>
                  <a:txBody>
                    <a:bodyPr/>
                    <a:lstStyle/>
                    <a:p>
                      <a:pPr algn="ctr"/>
                      <a:r>
                        <a:rPr lang="pl-PL" b="1" dirty="0">
                          <a:solidFill>
                            <a:srgbClr val="FF0000"/>
                          </a:solidFill>
                        </a:rPr>
                        <a:t>38</a:t>
                      </a:r>
                    </a:p>
                  </a:txBody>
                  <a:tcPr marL="36000" marR="36000" marT="36000" marB="36000" anchor="ctr"/>
                </a:tc>
                <a:extLst>
                  <a:ext uri="{0D108BD9-81ED-4DB2-BD59-A6C34878D82A}">
                    <a16:rowId xmlns:a16="http://schemas.microsoft.com/office/drawing/2014/main" val="278763338"/>
                  </a:ext>
                </a:extLst>
              </a:tr>
              <a:tr h="370840">
                <a:tc>
                  <a:txBody>
                    <a:bodyPr/>
                    <a:lstStyle/>
                    <a:p>
                      <a:r>
                        <a:rPr lang="pl-PL" b="1" dirty="0">
                          <a:solidFill>
                            <a:srgbClr val="FF0000"/>
                          </a:solidFill>
                        </a:rPr>
                        <a:t>ten-country </a:t>
                      </a:r>
                      <a:r>
                        <a:rPr lang="pl-PL" b="1" dirty="0" err="1">
                          <a:solidFill>
                            <a:srgbClr val="FF0000"/>
                          </a:solidFill>
                        </a:rPr>
                        <a:t>average</a:t>
                      </a:r>
                      <a:endParaRPr lang="pl-PL" b="1" dirty="0">
                        <a:solidFill>
                          <a:srgbClr val="FF0000"/>
                        </a:solidFill>
                      </a:endParaRPr>
                    </a:p>
                  </a:txBody>
                  <a:tcPr marL="36000" marR="36000" marT="36000" marB="36000" anchor="ctr"/>
                </a:tc>
                <a:tc>
                  <a:txBody>
                    <a:bodyPr/>
                    <a:lstStyle/>
                    <a:p>
                      <a:pPr algn="ctr"/>
                      <a:r>
                        <a:rPr lang="pl-PL" b="1" dirty="0">
                          <a:solidFill>
                            <a:srgbClr val="FF0000"/>
                          </a:solidFill>
                        </a:rPr>
                        <a:t>32</a:t>
                      </a:r>
                    </a:p>
                  </a:txBody>
                  <a:tcPr marL="36000" marR="36000" marT="36000" marB="36000" anchor="ctr"/>
                </a:tc>
                <a:tc>
                  <a:txBody>
                    <a:bodyPr/>
                    <a:lstStyle/>
                    <a:p>
                      <a:pPr algn="ctr"/>
                      <a:r>
                        <a:rPr lang="pl-PL" b="1" dirty="0">
                          <a:solidFill>
                            <a:srgbClr val="FF0000"/>
                          </a:solidFill>
                        </a:rPr>
                        <a:t>31</a:t>
                      </a:r>
                    </a:p>
                  </a:txBody>
                  <a:tcPr marL="36000" marR="36000" marT="36000" marB="36000" anchor="ctr"/>
                </a:tc>
                <a:tc>
                  <a:txBody>
                    <a:bodyPr/>
                    <a:lstStyle/>
                    <a:p>
                      <a:pPr algn="ctr"/>
                      <a:r>
                        <a:rPr lang="pl-PL" b="1" dirty="0">
                          <a:solidFill>
                            <a:srgbClr val="FF0000"/>
                          </a:solidFill>
                        </a:rPr>
                        <a:t>33</a:t>
                      </a:r>
                    </a:p>
                  </a:txBody>
                  <a:tcPr marL="36000" marR="36000" marT="36000" marB="36000" anchor="ctr"/>
                </a:tc>
                <a:extLst>
                  <a:ext uri="{0D108BD9-81ED-4DB2-BD59-A6C34878D82A}">
                    <a16:rowId xmlns:a16="http://schemas.microsoft.com/office/drawing/2014/main" val="1634586396"/>
                  </a:ext>
                </a:extLst>
              </a:tr>
            </a:tbl>
          </a:graphicData>
        </a:graphic>
      </p:graphicFrame>
      <p:sp>
        <p:nvSpPr>
          <p:cNvPr id="6" name="Symbol zastępczy numeru slajdu 5"/>
          <p:cNvSpPr>
            <a:spLocks noGrp="1"/>
          </p:cNvSpPr>
          <p:nvPr>
            <p:ph type="sldNum" sz="quarter" idx="12"/>
          </p:nvPr>
        </p:nvSpPr>
        <p:spPr/>
        <p:txBody>
          <a:bodyPr/>
          <a:lstStyle/>
          <a:p>
            <a:fld id="{D96BEE47-831B-498B-A241-67B98540D4A4}" type="slidenum">
              <a:rPr lang="pl-PL" smtClean="0"/>
              <a:t>13</a:t>
            </a:fld>
            <a:endParaRPr lang="pl-PL"/>
          </a:p>
        </p:txBody>
      </p:sp>
    </p:spTree>
    <p:extLst>
      <p:ext uri="{BB962C8B-B14F-4D97-AF65-F5344CB8AC3E}">
        <p14:creationId xmlns:p14="http://schemas.microsoft.com/office/powerpoint/2010/main" val="5853081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495E880-7BB7-4DD3-93DC-BBBD6EA9872E}"/>
              </a:ext>
            </a:extLst>
          </p:cNvPr>
          <p:cNvSpPr>
            <a:spLocks noGrp="1"/>
          </p:cNvSpPr>
          <p:nvPr>
            <p:ph type="title"/>
          </p:nvPr>
        </p:nvSpPr>
        <p:spPr>
          <a:xfrm>
            <a:off x="699655" y="2675731"/>
            <a:ext cx="10515600" cy="1325563"/>
          </a:xfrm>
          <a:solidFill>
            <a:schemeClr val="tx2">
              <a:lumMod val="40000"/>
              <a:lumOff val="60000"/>
            </a:schemeClr>
          </a:solidFill>
        </p:spPr>
        <p:txBody>
          <a:bodyPr/>
          <a:lstStyle/>
          <a:p>
            <a:r>
              <a:rPr lang="pl-PL" b="1" dirty="0" err="1">
                <a:solidFill>
                  <a:srgbClr val="FF0000"/>
                </a:solidFill>
              </a:rPr>
              <a:t>Industrial</a:t>
            </a:r>
            <a:r>
              <a:rPr lang="pl-PL" b="1" dirty="0">
                <a:solidFill>
                  <a:srgbClr val="FF0000"/>
                </a:solidFill>
              </a:rPr>
              <a:t> relations in Poland </a:t>
            </a:r>
          </a:p>
        </p:txBody>
      </p:sp>
      <p:sp>
        <p:nvSpPr>
          <p:cNvPr id="3" name="Symbol zastępczy zawartości 2">
            <a:extLst>
              <a:ext uri="{FF2B5EF4-FFF2-40B4-BE49-F238E27FC236}">
                <a16:creationId xmlns:a16="http://schemas.microsoft.com/office/drawing/2014/main" id="{F744DF9E-EBC0-48B2-B9B0-286CE264380B}"/>
              </a:ext>
            </a:extLst>
          </p:cNvPr>
          <p:cNvSpPr>
            <a:spLocks noGrp="1"/>
          </p:cNvSpPr>
          <p:nvPr>
            <p:ph idx="1"/>
          </p:nvPr>
        </p:nvSpPr>
        <p:spPr/>
        <p:txBody>
          <a:bodyPr>
            <a:normAutofit/>
          </a:bodyPr>
          <a:lstStyle/>
          <a:p>
            <a:endParaRPr lang="pl-PL" dirty="0"/>
          </a:p>
          <a:p>
            <a:endParaRPr lang="pl-PL" dirty="0"/>
          </a:p>
          <a:p>
            <a:endParaRPr lang="pl-PL" dirty="0"/>
          </a:p>
        </p:txBody>
      </p:sp>
      <p:sp>
        <p:nvSpPr>
          <p:cNvPr id="4" name="Symbol zastępczy numeru slajdu 3">
            <a:extLst>
              <a:ext uri="{FF2B5EF4-FFF2-40B4-BE49-F238E27FC236}">
                <a16:creationId xmlns:a16="http://schemas.microsoft.com/office/drawing/2014/main" id="{DF77DA05-9551-4820-A1B3-E264672D082A}"/>
              </a:ext>
            </a:extLst>
          </p:cNvPr>
          <p:cNvSpPr>
            <a:spLocks noGrp="1"/>
          </p:cNvSpPr>
          <p:nvPr>
            <p:ph type="sldNum" sz="quarter" idx="12"/>
          </p:nvPr>
        </p:nvSpPr>
        <p:spPr/>
        <p:txBody>
          <a:bodyPr/>
          <a:lstStyle/>
          <a:p>
            <a:fld id="{22A3CD34-43B8-483A-A026-25BE5CAF1D8A}" type="slidenum">
              <a:rPr lang="pl-PL" smtClean="0"/>
              <a:t>14</a:t>
            </a:fld>
            <a:endParaRPr lang="pl-PL"/>
          </a:p>
        </p:txBody>
      </p:sp>
    </p:spTree>
    <p:extLst>
      <p:ext uri="{BB962C8B-B14F-4D97-AF65-F5344CB8AC3E}">
        <p14:creationId xmlns:p14="http://schemas.microsoft.com/office/powerpoint/2010/main" val="32168948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E6D12D0-0CF9-46B8-B014-C21C8DCB411D}"/>
              </a:ext>
            </a:extLst>
          </p:cNvPr>
          <p:cNvSpPr>
            <a:spLocks noGrp="1"/>
          </p:cNvSpPr>
          <p:nvPr>
            <p:ph type="title"/>
          </p:nvPr>
        </p:nvSpPr>
        <p:spPr>
          <a:solidFill>
            <a:schemeClr val="tx2">
              <a:lumMod val="40000"/>
              <a:lumOff val="60000"/>
            </a:schemeClr>
          </a:solidFill>
        </p:spPr>
        <p:txBody>
          <a:bodyPr/>
          <a:lstStyle/>
          <a:p>
            <a:r>
              <a:rPr lang="pl-PL" b="1" dirty="0" err="1">
                <a:solidFill>
                  <a:srgbClr val="FF0000"/>
                </a:solidFill>
              </a:rPr>
              <a:t>Characteristics</a:t>
            </a:r>
            <a:r>
              <a:rPr lang="pl-PL" b="1" dirty="0">
                <a:solidFill>
                  <a:srgbClr val="FF0000"/>
                </a:solidFill>
              </a:rPr>
              <a:t> of the </a:t>
            </a:r>
            <a:r>
              <a:rPr lang="pl-PL" b="1" dirty="0" err="1">
                <a:solidFill>
                  <a:srgbClr val="FF0000"/>
                </a:solidFill>
              </a:rPr>
              <a:t>Polish</a:t>
            </a:r>
            <a:r>
              <a:rPr lang="pl-PL" b="1" dirty="0">
                <a:solidFill>
                  <a:srgbClr val="FF0000"/>
                </a:solidFill>
              </a:rPr>
              <a:t> </a:t>
            </a:r>
            <a:r>
              <a:rPr lang="pl-PL" b="1" dirty="0" err="1">
                <a:solidFill>
                  <a:srgbClr val="FF0000"/>
                </a:solidFill>
              </a:rPr>
              <a:t>unions</a:t>
            </a:r>
            <a:endParaRPr lang="pl-PL" b="1" dirty="0">
              <a:solidFill>
                <a:srgbClr val="FF0000"/>
              </a:solidFill>
            </a:endParaRPr>
          </a:p>
        </p:txBody>
      </p:sp>
      <p:sp>
        <p:nvSpPr>
          <p:cNvPr id="3" name="Symbol zastępczy zawartości 2">
            <a:extLst>
              <a:ext uri="{FF2B5EF4-FFF2-40B4-BE49-F238E27FC236}">
                <a16:creationId xmlns:a16="http://schemas.microsoft.com/office/drawing/2014/main" id="{812815C9-8624-4D24-9A23-98CF7E7F6843}"/>
              </a:ext>
            </a:extLst>
          </p:cNvPr>
          <p:cNvSpPr>
            <a:spLocks noGrp="1"/>
          </p:cNvSpPr>
          <p:nvPr>
            <p:ph idx="1"/>
          </p:nvPr>
        </p:nvSpPr>
        <p:spPr/>
        <p:txBody>
          <a:bodyPr/>
          <a:lstStyle/>
          <a:p>
            <a:pPr marL="0" indent="0">
              <a:buNone/>
            </a:pPr>
            <a:r>
              <a:rPr lang="pl-PL" dirty="0"/>
              <a:t>1. </a:t>
            </a:r>
            <a:r>
              <a:rPr lang="pl-PL" dirty="0" err="1"/>
              <a:t>Elements</a:t>
            </a:r>
            <a:r>
              <a:rPr lang="pl-PL" dirty="0"/>
              <a:t> of </a:t>
            </a:r>
            <a:r>
              <a:rPr lang="pl-PL" dirty="0" err="1"/>
              <a:t>short</a:t>
            </a:r>
            <a:r>
              <a:rPr lang="pl-PL" dirty="0"/>
              <a:t> </a:t>
            </a:r>
            <a:r>
              <a:rPr lang="pl-PL" dirty="0" err="1"/>
              <a:t>history</a:t>
            </a:r>
            <a:r>
              <a:rPr lang="pl-PL" dirty="0"/>
              <a:t> of </a:t>
            </a:r>
            <a:r>
              <a:rPr lang="pl-PL" dirty="0" err="1"/>
              <a:t>unionism</a:t>
            </a:r>
            <a:r>
              <a:rPr lang="pl-PL" dirty="0"/>
              <a:t> in Poland,</a:t>
            </a:r>
          </a:p>
          <a:p>
            <a:pPr marL="0" indent="0">
              <a:buNone/>
            </a:pPr>
            <a:r>
              <a:rPr lang="pl-PL" dirty="0"/>
              <a:t>2. </a:t>
            </a:r>
            <a:r>
              <a:rPr lang="pl-PL" dirty="0" err="1"/>
              <a:t>Unionisation</a:t>
            </a:r>
            <a:r>
              <a:rPr lang="pl-PL" dirty="0"/>
              <a:t> </a:t>
            </a:r>
            <a:r>
              <a:rPr lang="pl-PL" dirty="0" err="1"/>
              <a:t>rate</a:t>
            </a:r>
            <a:r>
              <a:rPr lang="pl-PL" dirty="0"/>
              <a:t> with </a:t>
            </a:r>
            <a:r>
              <a:rPr lang="pl-PL" dirty="0" err="1"/>
              <a:t>last</a:t>
            </a:r>
            <a:r>
              <a:rPr lang="pl-PL" dirty="0"/>
              <a:t> </a:t>
            </a:r>
            <a:r>
              <a:rPr lang="pl-PL" dirty="0" err="1"/>
              <a:t>years</a:t>
            </a:r>
            <a:r>
              <a:rPr lang="pl-PL" dirty="0"/>
              <a:t>, </a:t>
            </a:r>
            <a:r>
              <a:rPr lang="pl-PL" dirty="0" err="1"/>
              <a:t>incidence</a:t>
            </a:r>
            <a:r>
              <a:rPr lang="pl-PL" dirty="0"/>
              <a:t> of </a:t>
            </a:r>
            <a:r>
              <a:rPr lang="pl-PL" dirty="0" err="1"/>
              <a:t>collective</a:t>
            </a:r>
            <a:r>
              <a:rPr lang="pl-PL" dirty="0"/>
              <a:t> </a:t>
            </a:r>
            <a:r>
              <a:rPr lang="pl-PL" dirty="0" err="1"/>
              <a:t>agreements</a:t>
            </a:r>
            <a:endParaRPr lang="pl-PL" dirty="0"/>
          </a:p>
          <a:p>
            <a:endParaRPr lang="pl-PL" dirty="0"/>
          </a:p>
        </p:txBody>
      </p:sp>
      <p:graphicFrame>
        <p:nvGraphicFramePr>
          <p:cNvPr id="4" name="Tabela 3">
            <a:extLst>
              <a:ext uri="{FF2B5EF4-FFF2-40B4-BE49-F238E27FC236}">
                <a16:creationId xmlns:a16="http://schemas.microsoft.com/office/drawing/2014/main" id="{63972C60-473E-4E13-88D8-D6D27829BDB8}"/>
              </a:ext>
            </a:extLst>
          </p:cNvPr>
          <p:cNvGraphicFramePr>
            <a:graphicFrameLocks noGrp="1"/>
          </p:cNvGraphicFramePr>
          <p:nvPr>
            <p:extLst>
              <p:ext uri="{D42A27DB-BD31-4B8C-83A1-F6EECF244321}">
                <p14:modId xmlns:p14="http://schemas.microsoft.com/office/powerpoint/2010/main" val="593591607"/>
              </p:ext>
            </p:extLst>
          </p:nvPr>
        </p:nvGraphicFramePr>
        <p:xfrm>
          <a:off x="838200" y="3228110"/>
          <a:ext cx="10099965" cy="2639678"/>
        </p:xfrm>
        <a:graphic>
          <a:graphicData uri="http://schemas.openxmlformats.org/drawingml/2006/table">
            <a:tbl>
              <a:tblPr firstRow="1" firstCol="1" bandRow="1">
                <a:tableStyleId>{5C22544A-7EE6-4342-B048-85BDC9FD1C3A}</a:tableStyleId>
              </a:tblPr>
              <a:tblGrid>
                <a:gridCol w="1430936">
                  <a:extLst>
                    <a:ext uri="{9D8B030D-6E8A-4147-A177-3AD203B41FA5}">
                      <a16:colId xmlns:a16="http://schemas.microsoft.com/office/drawing/2014/main" val="2561706536"/>
                    </a:ext>
                  </a:extLst>
                </a:gridCol>
                <a:gridCol w="1430936">
                  <a:extLst>
                    <a:ext uri="{9D8B030D-6E8A-4147-A177-3AD203B41FA5}">
                      <a16:colId xmlns:a16="http://schemas.microsoft.com/office/drawing/2014/main" val="725702212"/>
                    </a:ext>
                  </a:extLst>
                </a:gridCol>
                <a:gridCol w="1429652">
                  <a:extLst>
                    <a:ext uri="{9D8B030D-6E8A-4147-A177-3AD203B41FA5}">
                      <a16:colId xmlns:a16="http://schemas.microsoft.com/office/drawing/2014/main" val="2051524774"/>
                    </a:ext>
                  </a:extLst>
                </a:gridCol>
                <a:gridCol w="1429652">
                  <a:extLst>
                    <a:ext uri="{9D8B030D-6E8A-4147-A177-3AD203B41FA5}">
                      <a16:colId xmlns:a16="http://schemas.microsoft.com/office/drawing/2014/main" val="771432697"/>
                    </a:ext>
                  </a:extLst>
                </a:gridCol>
                <a:gridCol w="1429652">
                  <a:extLst>
                    <a:ext uri="{9D8B030D-6E8A-4147-A177-3AD203B41FA5}">
                      <a16:colId xmlns:a16="http://schemas.microsoft.com/office/drawing/2014/main" val="867019576"/>
                    </a:ext>
                  </a:extLst>
                </a:gridCol>
                <a:gridCol w="1429652">
                  <a:extLst>
                    <a:ext uri="{9D8B030D-6E8A-4147-A177-3AD203B41FA5}">
                      <a16:colId xmlns:a16="http://schemas.microsoft.com/office/drawing/2014/main" val="2203936868"/>
                    </a:ext>
                  </a:extLst>
                </a:gridCol>
                <a:gridCol w="1519485">
                  <a:extLst>
                    <a:ext uri="{9D8B030D-6E8A-4147-A177-3AD203B41FA5}">
                      <a16:colId xmlns:a16="http://schemas.microsoft.com/office/drawing/2014/main" val="1049653474"/>
                    </a:ext>
                  </a:extLst>
                </a:gridCol>
              </a:tblGrid>
              <a:tr h="677709">
                <a:tc>
                  <a:txBody>
                    <a:bodyPr/>
                    <a:lstStyle/>
                    <a:p>
                      <a:pPr indent="180340">
                        <a:lnSpc>
                          <a:spcPct val="107000"/>
                        </a:lnSpc>
                      </a:pPr>
                      <a:r>
                        <a:rPr lang="en-US" sz="2000" dirty="0">
                          <a:effectLst/>
                        </a:rPr>
                        <a:t>Year </a:t>
                      </a:r>
                      <a:r>
                        <a:rPr lang="pl-PL" sz="2000" dirty="0">
                          <a:effectLst/>
                        </a:rPr>
                        <a:t>/country</a:t>
                      </a:r>
                      <a:endParaRPr lang="pl-P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6355" marR="46355"/>
                </a:tc>
                <a:tc>
                  <a:txBody>
                    <a:bodyPr/>
                    <a:lstStyle/>
                    <a:p>
                      <a:pPr indent="180340">
                        <a:lnSpc>
                          <a:spcPct val="107000"/>
                        </a:lnSpc>
                      </a:pPr>
                      <a:r>
                        <a:rPr lang="en-US" sz="2000" dirty="0">
                          <a:effectLst/>
                        </a:rPr>
                        <a:t>1991 </a:t>
                      </a:r>
                      <a:endParaRPr lang="pl-P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6355" marR="46355"/>
                </a:tc>
                <a:tc>
                  <a:txBody>
                    <a:bodyPr/>
                    <a:lstStyle/>
                    <a:p>
                      <a:pPr indent="180340">
                        <a:lnSpc>
                          <a:spcPct val="107000"/>
                        </a:lnSpc>
                      </a:pPr>
                      <a:r>
                        <a:rPr lang="en-US" sz="2000" dirty="0">
                          <a:effectLst/>
                        </a:rPr>
                        <a:t>2000 </a:t>
                      </a:r>
                      <a:endParaRPr lang="pl-P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6355" marR="46355"/>
                </a:tc>
                <a:tc>
                  <a:txBody>
                    <a:bodyPr/>
                    <a:lstStyle/>
                    <a:p>
                      <a:pPr indent="180340">
                        <a:lnSpc>
                          <a:spcPct val="107000"/>
                        </a:lnSpc>
                      </a:pPr>
                      <a:r>
                        <a:rPr lang="en-US" sz="2000">
                          <a:effectLst/>
                        </a:rPr>
                        <a:t>2002 </a:t>
                      </a:r>
                      <a:endParaRPr lang="pl-PL"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6355" marR="46355"/>
                </a:tc>
                <a:tc>
                  <a:txBody>
                    <a:bodyPr/>
                    <a:lstStyle/>
                    <a:p>
                      <a:pPr indent="180340">
                        <a:lnSpc>
                          <a:spcPct val="107000"/>
                        </a:lnSpc>
                      </a:pPr>
                      <a:r>
                        <a:rPr lang="en-US" sz="2000">
                          <a:effectLst/>
                        </a:rPr>
                        <a:t>2007 </a:t>
                      </a:r>
                      <a:endParaRPr lang="pl-PL"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6355" marR="46355"/>
                </a:tc>
                <a:tc>
                  <a:txBody>
                    <a:bodyPr/>
                    <a:lstStyle/>
                    <a:p>
                      <a:pPr indent="180340">
                        <a:lnSpc>
                          <a:spcPct val="107000"/>
                        </a:lnSpc>
                      </a:pPr>
                      <a:r>
                        <a:rPr lang="en-US" sz="2000">
                          <a:effectLst/>
                        </a:rPr>
                        <a:t>2008 </a:t>
                      </a:r>
                      <a:endParaRPr lang="pl-PL"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6355" marR="46355"/>
                </a:tc>
                <a:tc>
                  <a:txBody>
                    <a:bodyPr/>
                    <a:lstStyle/>
                    <a:p>
                      <a:pPr indent="180340">
                        <a:lnSpc>
                          <a:spcPct val="107000"/>
                        </a:lnSpc>
                      </a:pPr>
                      <a:r>
                        <a:rPr lang="pl-PL" sz="2000">
                          <a:effectLst/>
                        </a:rPr>
                        <a:t>2013</a:t>
                      </a:r>
                      <a:endParaRPr lang="pl-PL"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6355" marR="46355"/>
                </a:tc>
                <a:extLst>
                  <a:ext uri="{0D108BD9-81ED-4DB2-BD59-A6C34878D82A}">
                    <a16:rowId xmlns:a16="http://schemas.microsoft.com/office/drawing/2014/main" val="2366238098"/>
                  </a:ext>
                </a:extLst>
              </a:tr>
              <a:tr h="576127">
                <a:tc>
                  <a:txBody>
                    <a:bodyPr/>
                    <a:lstStyle/>
                    <a:p>
                      <a:pPr>
                        <a:lnSpc>
                          <a:spcPct val="107000"/>
                        </a:lnSpc>
                      </a:pPr>
                      <a:r>
                        <a:rPr lang="pl-PL" sz="2000" dirty="0">
                          <a:effectLst/>
                          <a:latin typeface="Calibri" panose="020F0502020204030204" pitchFamily="34" charset="0"/>
                          <a:cs typeface="Times New Roman" panose="02020603050405020304" pitchFamily="18" charset="0"/>
                        </a:rPr>
                        <a:t>Poland</a:t>
                      </a:r>
                    </a:p>
                  </a:txBody>
                  <a:tcPr marL="46355" marR="46355"/>
                </a:tc>
                <a:tc>
                  <a:txBody>
                    <a:bodyPr/>
                    <a:lstStyle/>
                    <a:p>
                      <a:pPr indent="180340">
                        <a:lnSpc>
                          <a:spcPct val="107000"/>
                        </a:lnSpc>
                      </a:pPr>
                      <a:r>
                        <a:rPr lang="en-US" sz="2000">
                          <a:effectLst/>
                        </a:rPr>
                        <a:t>28% </a:t>
                      </a:r>
                      <a:endParaRPr lang="pl-PL"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6355" marR="46355"/>
                </a:tc>
                <a:tc>
                  <a:txBody>
                    <a:bodyPr/>
                    <a:lstStyle/>
                    <a:p>
                      <a:pPr indent="180340">
                        <a:lnSpc>
                          <a:spcPct val="107000"/>
                        </a:lnSpc>
                      </a:pPr>
                      <a:r>
                        <a:rPr lang="en-US" sz="2000">
                          <a:effectLst/>
                        </a:rPr>
                        <a:t>20% </a:t>
                      </a:r>
                      <a:endParaRPr lang="pl-PL"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6355" marR="46355"/>
                </a:tc>
                <a:tc>
                  <a:txBody>
                    <a:bodyPr/>
                    <a:lstStyle/>
                    <a:p>
                      <a:pPr indent="180340">
                        <a:lnSpc>
                          <a:spcPct val="107000"/>
                        </a:lnSpc>
                      </a:pPr>
                      <a:r>
                        <a:rPr lang="en-US" sz="2000">
                          <a:effectLst/>
                        </a:rPr>
                        <a:t>18% </a:t>
                      </a:r>
                      <a:endParaRPr lang="pl-PL"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6355" marR="46355"/>
                </a:tc>
                <a:tc>
                  <a:txBody>
                    <a:bodyPr/>
                    <a:lstStyle/>
                    <a:p>
                      <a:pPr indent="180340">
                        <a:lnSpc>
                          <a:spcPct val="107000"/>
                        </a:lnSpc>
                      </a:pPr>
                      <a:r>
                        <a:rPr lang="en-US" sz="2000">
                          <a:effectLst/>
                        </a:rPr>
                        <a:t>14% </a:t>
                      </a:r>
                      <a:endParaRPr lang="pl-PL"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6355" marR="46355"/>
                </a:tc>
                <a:tc>
                  <a:txBody>
                    <a:bodyPr/>
                    <a:lstStyle/>
                    <a:p>
                      <a:pPr indent="180340">
                        <a:lnSpc>
                          <a:spcPct val="107000"/>
                        </a:lnSpc>
                      </a:pPr>
                      <a:r>
                        <a:rPr lang="en-US" sz="2000">
                          <a:effectLst/>
                        </a:rPr>
                        <a:t>16% </a:t>
                      </a:r>
                      <a:endParaRPr lang="pl-PL"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6355" marR="46355"/>
                </a:tc>
                <a:tc>
                  <a:txBody>
                    <a:bodyPr/>
                    <a:lstStyle/>
                    <a:p>
                      <a:pPr indent="180340">
                        <a:lnSpc>
                          <a:spcPct val="107000"/>
                        </a:lnSpc>
                      </a:pPr>
                      <a:r>
                        <a:rPr lang="pl-PL" sz="2000" dirty="0">
                          <a:effectLst/>
                        </a:rPr>
                        <a:t>9,9</a:t>
                      </a:r>
                      <a:endParaRPr lang="pl-P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6355" marR="46355"/>
                </a:tc>
                <a:extLst>
                  <a:ext uri="{0D108BD9-81ED-4DB2-BD59-A6C34878D82A}">
                    <a16:rowId xmlns:a16="http://schemas.microsoft.com/office/drawing/2014/main" val="3832675376"/>
                  </a:ext>
                </a:extLst>
              </a:tr>
              <a:tr h="576127">
                <a:tc>
                  <a:txBody>
                    <a:bodyPr/>
                    <a:lstStyle/>
                    <a:p>
                      <a:pPr>
                        <a:lnSpc>
                          <a:spcPct val="107000"/>
                        </a:lnSpc>
                      </a:pPr>
                      <a:r>
                        <a:rPr lang="pl-PL" sz="2000" dirty="0" err="1">
                          <a:effectLst/>
                          <a:latin typeface="Calibri" panose="020F0502020204030204" pitchFamily="34" charset="0"/>
                          <a:cs typeface="Times New Roman" panose="02020603050405020304" pitchFamily="18" charset="0"/>
                        </a:rPr>
                        <a:t>Hungary</a:t>
                      </a:r>
                      <a:endParaRPr lang="pl-PL" sz="2000" dirty="0">
                        <a:effectLst/>
                        <a:latin typeface="Calibri" panose="020F0502020204030204" pitchFamily="34" charset="0"/>
                        <a:cs typeface="Times New Roman" panose="02020603050405020304" pitchFamily="18" charset="0"/>
                      </a:endParaRPr>
                    </a:p>
                  </a:txBody>
                  <a:tcPr marL="46355" marR="46355"/>
                </a:tc>
                <a:tc>
                  <a:txBody>
                    <a:bodyPr/>
                    <a:lstStyle/>
                    <a:p>
                      <a:pPr indent="180340">
                        <a:lnSpc>
                          <a:spcPct val="107000"/>
                        </a:lnSpc>
                      </a:pPr>
                      <a:endParaRPr lang="pl-PL"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6355" marR="46355"/>
                </a:tc>
                <a:tc>
                  <a:txBody>
                    <a:bodyPr/>
                    <a:lstStyle/>
                    <a:p>
                      <a:pPr indent="180340">
                        <a:lnSpc>
                          <a:spcPct val="107000"/>
                        </a:lnSpc>
                      </a:pPr>
                      <a:endParaRPr lang="pl-PL"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6355" marR="46355"/>
                </a:tc>
                <a:tc>
                  <a:txBody>
                    <a:bodyPr/>
                    <a:lstStyle/>
                    <a:p>
                      <a:pPr indent="180340">
                        <a:lnSpc>
                          <a:spcPct val="107000"/>
                        </a:lnSpc>
                      </a:pPr>
                      <a:endParaRPr lang="pl-PL"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6355" marR="46355"/>
                </a:tc>
                <a:tc>
                  <a:txBody>
                    <a:bodyPr/>
                    <a:lstStyle/>
                    <a:p>
                      <a:pPr indent="180340">
                        <a:lnSpc>
                          <a:spcPct val="107000"/>
                        </a:lnSpc>
                      </a:pPr>
                      <a:endParaRPr lang="pl-PL"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6355" marR="46355"/>
                </a:tc>
                <a:tc>
                  <a:txBody>
                    <a:bodyPr/>
                    <a:lstStyle/>
                    <a:p>
                      <a:pPr indent="180340">
                        <a:lnSpc>
                          <a:spcPct val="107000"/>
                        </a:lnSpc>
                      </a:pPr>
                      <a:endParaRPr lang="pl-PL"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6355" marR="46355"/>
                </a:tc>
                <a:tc>
                  <a:txBody>
                    <a:bodyPr/>
                    <a:lstStyle/>
                    <a:p>
                      <a:pPr indent="180340">
                        <a:lnSpc>
                          <a:spcPct val="107000"/>
                        </a:lnSpc>
                      </a:pPr>
                      <a:endParaRPr lang="pl-P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6355" marR="46355"/>
                </a:tc>
                <a:extLst>
                  <a:ext uri="{0D108BD9-81ED-4DB2-BD59-A6C34878D82A}">
                    <a16:rowId xmlns:a16="http://schemas.microsoft.com/office/drawing/2014/main" val="562260010"/>
                  </a:ext>
                </a:extLst>
              </a:tr>
              <a:tr h="677709">
                <a:tc>
                  <a:txBody>
                    <a:bodyPr/>
                    <a:lstStyle/>
                    <a:p>
                      <a:pPr>
                        <a:lnSpc>
                          <a:spcPct val="107000"/>
                        </a:lnSpc>
                      </a:pPr>
                      <a:r>
                        <a:rPr lang="pl-PL" sz="2000" dirty="0">
                          <a:effectLst/>
                          <a:latin typeface="Calibri" panose="020F0502020204030204" pitchFamily="34" charset="0"/>
                          <a:cs typeface="Times New Roman" panose="02020603050405020304" pitchFamily="18" charset="0"/>
                        </a:rPr>
                        <a:t>Czech Republic</a:t>
                      </a:r>
                    </a:p>
                  </a:txBody>
                  <a:tcPr marL="46355" marR="46355"/>
                </a:tc>
                <a:tc>
                  <a:txBody>
                    <a:bodyPr/>
                    <a:lstStyle/>
                    <a:p>
                      <a:pPr indent="180340">
                        <a:lnSpc>
                          <a:spcPct val="107000"/>
                        </a:lnSpc>
                      </a:pPr>
                      <a:endParaRPr lang="pl-PL"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6355" marR="46355"/>
                </a:tc>
                <a:tc>
                  <a:txBody>
                    <a:bodyPr/>
                    <a:lstStyle/>
                    <a:p>
                      <a:pPr indent="180340">
                        <a:lnSpc>
                          <a:spcPct val="107000"/>
                        </a:lnSpc>
                      </a:pPr>
                      <a:endParaRPr lang="pl-PL"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6355" marR="46355"/>
                </a:tc>
                <a:tc>
                  <a:txBody>
                    <a:bodyPr/>
                    <a:lstStyle/>
                    <a:p>
                      <a:pPr indent="180340">
                        <a:lnSpc>
                          <a:spcPct val="107000"/>
                        </a:lnSpc>
                      </a:pPr>
                      <a:endParaRPr lang="pl-PL"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6355" marR="46355"/>
                </a:tc>
                <a:tc>
                  <a:txBody>
                    <a:bodyPr/>
                    <a:lstStyle/>
                    <a:p>
                      <a:pPr indent="180340">
                        <a:lnSpc>
                          <a:spcPct val="107000"/>
                        </a:lnSpc>
                      </a:pPr>
                      <a:endParaRPr lang="pl-PL"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6355" marR="46355"/>
                </a:tc>
                <a:tc>
                  <a:txBody>
                    <a:bodyPr/>
                    <a:lstStyle/>
                    <a:p>
                      <a:pPr indent="180340">
                        <a:lnSpc>
                          <a:spcPct val="107000"/>
                        </a:lnSpc>
                      </a:pPr>
                      <a:endParaRPr lang="pl-PL"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6355" marR="46355"/>
                </a:tc>
                <a:tc>
                  <a:txBody>
                    <a:bodyPr/>
                    <a:lstStyle/>
                    <a:p>
                      <a:pPr indent="180340">
                        <a:lnSpc>
                          <a:spcPct val="107000"/>
                        </a:lnSpc>
                      </a:pPr>
                      <a:endParaRPr lang="pl-PL"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6355" marR="46355"/>
                </a:tc>
                <a:extLst>
                  <a:ext uri="{0D108BD9-81ED-4DB2-BD59-A6C34878D82A}">
                    <a16:rowId xmlns:a16="http://schemas.microsoft.com/office/drawing/2014/main" val="3284154149"/>
                  </a:ext>
                </a:extLst>
              </a:tr>
            </a:tbl>
          </a:graphicData>
        </a:graphic>
      </p:graphicFrame>
      <p:sp>
        <p:nvSpPr>
          <p:cNvPr id="5" name="Prostokąt 4">
            <a:extLst>
              <a:ext uri="{FF2B5EF4-FFF2-40B4-BE49-F238E27FC236}">
                <a16:creationId xmlns:a16="http://schemas.microsoft.com/office/drawing/2014/main" id="{8C902CBE-C0DE-4D89-8188-F31ABA486180}"/>
              </a:ext>
            </a:extLst>
          </p:cNvPr>
          <p:cNvSpPr/>
          <p:nvPr/>
        </p:nvSpPr>
        <p:spPr>
          <a:xfrm>
            <a:off x="0" y="6211669"/>
            <a:ext cx="12192000" cy="461665"/>
          </a:xfrm>
          <a:prstGeom prst="rect">
            <a:avLst/>
          </a:prstGeom>
        </p:spPr>
        <p:txBody>
          <a:bodyPr wrap="square">
            <a:spAutoFit/>
          </a:bodyPr>
          <a:lstStyle/>
          <a:p>
            <a:pPr indent="180340"/>
            <a:r>
              <a:rPr lang="en-US" sz="1200" dirty="0">
                <a:latin typeface="Times New Roman" panose="02020603050405020304" pitchFamily="18" charset="0"/>
                <a:ea typeface="Times New Roman" panose="02020603050405020304" pitchFamily="18" charset="0"/>
              </a:rPr>
              <a:t>Worker agency and trade union renewal: the case of Poland, Work, employment and society Volume 24 </a:t>
            </a:r>
            <a:r>
              <a:rPr lang="en-US" sz="1200" b="1" dirty="0">
                <a:latin typeface="Times New Roman" panose="02020603050405020304" pitchFamily="18" charset="0"/>
                <a:ea typeface="Times New Roman" panose="02020603050405020304" pitchFamily="18" charset="0"/>
              </a:rPr>
              <a:t> </a:t>
            </a:r>
            <a:r>
              <a:rPr lang="en-US" sz="1200" dirty="0" err="1">
                <a:latin typeface="Times New Roman" panose="02020603050405020304" pitchFamily="18" charset="0"/>
                <a:ea typeface="Times New Roman" panose="02020603050405020304" pitchFamily="18" charset="0"/>
              </a:rPr>
              <a:t>NumbeA.Mrozowicki</a:t>
            </a:r>
            <a:r>
              <a:rPr lang="en-US" sz="1200" dirty="0">
                <a:latin typeface="Times New Roman" panose="02020603050405020304" pitchFamily="18" charset="0"/>
                <a:ea typeface="Times New Roman" panose="02020603050405020304" pitchFamily="18" charset="0"/>
              </a:rPr>
              <a:t>, V. </a:t>
            </a:r>
            <a:r>
              <a:rPr lang="en-US" sz="1200" dirty="0" err="1">
                <a:latin typeface="Times New Roman" panose="02020603050405020304" pitchFamily="18" charset="0"/>
                <a:ea typeface="Times New Roman" panose="02020603050405020304" pitchFamily="18" charset="0"/>
              </a:rPr>
              <a:t>Pulignano</a:t>
            </a:r>
            <a:r>
              <a:rPr lang="en-US" sz="1200" dirty="0">
                <a:latin typeface="Times New Roman" panose="02020603050405020304" pitchFamily="18" charset="0"/>
                <a:ea typeface="Times New Roman" panose="02020603050405020304" pitchFamily="18" charset="0"/>
              </a:rPr>
              <a:t>, G. Van </a:t>
            </a:r>
            <a:r>
              <a:rPr lang="en-US" sz="1200" dirty="0" err="1">
                <a:latin typeface="Times New Roman" panose="02020603050405020304" pitchFamily="18" charset="0"/>
                <a:ea typeface="Times New Roman" panose="02020603050405020304" pitchFamily="18" charset="0"/>
              </a:rPr>
              <a:t>Hootegemr</a:t>
            </a:r>
            <a:r>
              <a:rPr lang="en-US" sz="1200" dirty="0">
                <a:latin typeface="Times New Roman" panose="02020603050405020304" pitchFamily="18" charset="0"/>
                <a:ea typeface="Times New Roman" panose="02020603050405020304" pitchFamily="18" charset="0"/>
              </a:rPr>
              <a:t> 2 </a:t>
            </a:r>
            <a:r>
              <a:rPr lang="en-US" sz="1200" b="1" dirty="0">
                <a:latin typeface="Times New Roman" panose="02020603050405020304" pitchFamily="18" charset="0"/>
                <a:ea typeface="Times New Roman" panose="02020603050405020304" pitchFamily="18" charset="0"/>
              </a:rPr>
              <a:t> </a:t>
            </a:r>
            <a:r>
              <a:rPr lang="en-US" sz="1200" dirty="0">
                <a:latin typeface="Times New Roman" panose="02020603050405020304" pitchFamily="18" charset="0"/>
                <a:ea typeface="Times New Roman" panose="02020603050405020304" pitchFamily="18" charset="0"/>
              </a:rPr>
              <a:t>June 2010; http://www.cbos.pl/SPISKOM.POL/2013/K_062_13.PDF</a:t>
            </a:r>
            <a:endParaRPr lang="pl-PL" sz="1200" dirty="0">
              <a:latin typeface="Times New Roman" panose="02020603050405020304" pitchFamily="18" charset="0"/>
              <a:ea typeface="Times New Roman" panose="02020603050405020304" pitchFamily="18" charset="0"/>
            </a:endParaRPr>
          </a:p>
        </p:txBody>
      </p:sp>
      <p:sp>
        <p:nvSpPr>
          <p:cNvPr id="6" name="Symbol zastępczy numeru slajdu 5">
            <a:extLst>
              <a:ext uri="{FF2B5EF4-FFF2-40B4-BE49-F238E27FC236}">
                <a16:creationId xmlns:a16="http://schemas.microsoft.com/office/drawing/2014/main" id="{8F6E7263-DC9B-4580-8549-4727C341D635}"/>
              </a:ext>
            </a:extLst>
          </p:cNvPr>
          <p:cNvSpPr>
            <a:spLocks noGrp="1"/>
          </p:cNvSpPr>
          <p:nvPr>
            <p:ph type="sldNum" sz="quarter" idx="12"/>
          </p:nvPr>
        </p:nvSpPr>
        <p:spPr/>
        <p:txBody>
          <a:bodyPr/>
          <a:lstStyle/>
          <a:p>
            <a:fld id="{22A3CD34-43B8-483A-A026-25BE5CAF1D8A}" type="slidenum">
              <a:rPr lang="pl-PL" smtClean="0"/>
              <a:t>15</a:t>
            </a:fld>
            <a:endParaRPr lang="pl-PL"/>
          </a:p>
        </p:txBody>
      </p:sp>
    </p:spTree>
    <p:extLst>
      <p:ext uri="{BB962C8B-B14F-4D97-AF65-F5344CB8AC3E}">
        <p14:creationId xmlns:p14="http://schemas.microsoft.com/office/powerpoint/2010/main" val="32087370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557A139-BFAB-4DAB-A4F3-0C52AC30D45E}"/>
              </a:ext>
            </a:extLst>
          </p:cNvPr>
          <p:cNvSpPr>
            <a:spLocks noGrp="1"/>
          </p:cNvSpPr>
          <p:nvPr>
            <p:ph type="title"/>
          </p:nvPr>
        </p:nvSpPr>
        <p:spPr>
          <a:xfrm>
            <a:off x="0" y="0"/>
            <a:ext cx="12192000" cy="561277"/>
          </a:xfrm>
        </p:spPr>
        <p:txBody>
          <a:bodyPr>
            <a:normAutofit fontScale="90000"/>
          </a:bodyPr>
          <a:lstStyle/>
          <a:p>
            <a:r>
              <a:rPr lang="pl-PL" dirty="0" err="1"/>
              <a:t>Incidence</a:t>
            </a:r>
            <a:r>
              <a:rPr lang="pl-PL" dirty="0"/>
              <a:t> of </a:t>
            </a:r>
            <a:r>
              <a:rPr lang="pl-PL" dirty="0" err="1"/>
              <a:t>collective</a:t>
            </a:r>
            <a:r>
              <a:rPr lang="pl-PL" dirty="0"/>
              <a:t> </a:t>
            </a:r>
            <a:r>
              <a:rPr lang="pl-PL" dirty="0" err="1"/>
              <a:t>agreements</a:t>
            </a:r>
            <a:r>
              <a:rPr lang="pl-PL" dirty="0"/>
              <a:t> </a:t>
            </a:r>
            <a:r>
              <a:rPr lang="en-US" dirty="0"/>
              <a:t>(%)</a:t>
            </a:r>
            <a:endParaRPr lang="pl-PL" dirty="0"/>
          </a:p>
        </p:txBody>
      </p:sp>
      <p:graphicFrame>
        <p:nvGraphicFramePr>
          <p:cNvPr id="4" name="Symbol zastępczy zawartości 3">
            <a:extLst>
              <a:ext uri="{FF2B5EF4-FFF2-40B4-BE49-F238E27FC236}">
                <a16:creationId xmlns:a16="http://schemas.microsoft.com/office/drawing/2014/main" id="{62F8F2BC-25D5-4E86-8D6D-21219D823099}"/>
              </a:ext>
            </a:extLst>
          </p:cNvPr>
          <p:cNvGraphicFramePr>
            <a:graphicFrameLocks noGrp="1"/>
          </p:cNvGraphicFramePr>
          <p:nvPr>
            <p:ph idx="1"/>
            <p:extLst>
              <p:ext uri="{D42A27DB-BD31-4B8C-83A1-F6EECF244321}">
                <p14:modId xmlns:p14="http://schemas.microsoft.com/office/powerpoint/2010/main" val="2100012378"/>
              </p:ext>
            </p:extLst>
          </p:nvPr>
        </p:nvGraphicFramePr>
        <p:xfrm>
          <a:off x="505691" y="561277"/>
          <a:ext cx="10515600" cy="6296723"/>
        </p:xfrm>
        <a:graphic>
          <a:graphicData uri="http://schemas.openxmlformats.org/drawingml/2006/table">
            <a:tbl>
              <a:tblPr firstRow="1" firstCol="1" bandRow="1">
                <a:tableStyleId>{5C22544A-7EE6-4342-B048-85BDC9FD1C3A}</a:tableStyleId>
              </a:tblPr>
              <a:tblGrid>
                <a:gridCol w="2949134">
                  <a:extLst>
                    <a:ext uri="{9D8B030D-6E8A-4147-A177-3AD203B41FA5}">
                      <a16:colId xmlns:a16="http://schemas.microsoft.com/office/drawing/2014/main" val="1902945695"/>
                    </a:ext>
                  </a:extLst>
                </a:gridCol>
                <a:gridCol w="3871359">
                  <a:extLst>
                    <a:ext uri="{9D8B030D-6E8A-4147-A177-3AD203B41FA5}">
                      <a16:colId xmlns:a16="http://schemas.microsoft.com/office/drawing/2014/main" val="1777176126"/>
                    </a:ext>
                  </a:extLst>
                </a:gridCol>
                <a:gridCol w="3695107">
                  <a:extLst>
                    <a:ext uri="{9D8B030D-6E8A-4147-A177-3AD203B41FA5}">
                      <a16:colId xmlns:a16="http://schemas.microsoft.com/office/drawing/2014/main" val="3425168975"/>
                    </a:ext>
                  </a:extLst>
                </a:gridCol>
              </a:tblGrid>
              <a:tr h="657512">
                <a:tc>
                  <a:txBody>
                    <a:bodyPr/>
                    <a:lstStyle/>
                    <a:p>
                      <a:pPr marR="810260" algn="ctr">
                        <a:lnSpc>
                          <a:spcPct val="107000"/>
                        </a:lnSpc>
                        <a:spcAft>
                          <a:spcPts val="0"/>
                        </a:spcAft>
                      </a:pPr>
                      <a:r>
                        <a:rPr lang="pl-PL" sz="1800" dirty="0">
                          <a:effectLst/>
                        </a:rPr>
                        <a:t>Country</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21590" algn="ctr">
                        <a:lnSpc>
                          <a:spcPct val="107000"/>
                        </a:lnSpc>
                        <a:spcAft>
                          <a:spcPts val="0"/>
                        </a:spcAft>
                        <a:tabLst>
                          <a:tab pos="1821815" algn="l"/>
                        </a:tabLst>
                      </a:pPr>
                      <a:r>
                        <a:rPr lang="pl-PL" sz="1800" dirty="0" err="1">
                          <a:effectLst/>
                        </a:rPr>
                        <a:t>Incidence</a:t>
                      </a:r>
                      <a:r>
                        <a:rPr lang="pl-PL" sz="1800" dirty="0">
                          <a:effectLst/>
                        </a:rPr>
                        <a:t> of </a:t>
                      </a:r>
                      <a:r>
                        <a:rPr lang="pl-PL" sz="1800" dirty="0" err="1">
                          <a:effectLst/>
                        </a:rPr>
                        <a:t>collective</a:t>
                      </a:r>
                      <a:r>
                        <a:rPr lang="pl-PL" sz="1800" dirty="0">
                          <a:effectLst/>
                        </a:rPr>
                        <a:t> </a:t>
                      </a:r>
                      <a:r>
                        <a:rPr lang="pl-PL" sz="1800" dirty="0" err="1">
                          <a:effectLst/>
                        </a:rPr>
                        <a:t>agreements</a:t>
                      </a:r>
                      <a:r>
                        <a:rPr lang="pl-PL" sz="1800" dirty="0">
                          <a:effectLst/>
                        </a:rPr>
                        <a:t> </a:t>
                      </a:r>
                      <a:r>
                        <a:rPr lang="en-US" sz="1800" dirty="0">
                          <a:effectLst/>
                        </a:rPr>
                        <a:t>(%)</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pl-PL" sz="1800" dirty="0" err="1">
                          <a:effectLst/>
                        </a:rPr>
                        <a:t>Key</a:t>
                      </a:r>
                      <a:r>
                        <a:rPr lang="pl-PL" sz="1800" dirty="0">
                          <a:effectLst/>
                        </a:rPr>
                        <a:t> </a:t>
                      </a:r>
                      <a:r>
                        <a:rPr lang="pl-PL" sz="1800" dirty="0" err="1">
                          <a:effectLst/>
                        </a:rPr>
                        <a:t>level</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94501865"/>
                  </a:ext>
                </a:extLst>
              </a:tr>
              <a:tr h="314454">
                <a:tc>
                  <a:txBody>
                    <a:bodyPr/>
                    <a:lstStyle/>
                    <a:p>
                      <a:pPr indent="-4445" algn="ctr">
                        <a:lnSpc>
                          <a:spcPct val="107000"/>
                        </a:lnSpc>
                        <a:spcAft>
                          <a:spcPts val="600"/>
                        </a:spcAft>
                      </a:pPr>
                      <a:r>
                        <a:rPr lang="pl-PL" sz="1800" dirty="0">
                          <a:effectLst/>
                        </a:rPr>
                        <a:t>France</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4445" algn="ctr">
                        <a:lnSpc>
                          <a:spcPct val="107000"/>
                        </a:lnSpc>
                        <a:spcAft>
                          <a:spcPts val="600"/>
                        </a:spcAft>
                      </a:pPr>
                      <a:r>
                        <a:rPr lang="pl-PL" sz="1800">
                          <a:effectLst/>
                        </a:rPr>
                        <a:t>98%</a:t>
                      </a:r>
                      <a:endParaRPr lang="pl-P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600"/>
                        </a:spcAft>
                      </a:pPr>
                      <a:r>
                        <a:rPr lang="pl-PL" sz="1800">
                          <a:effectLst/>
                        </a:rPr>
                        <a:t>Industry and company</a:t>
                      </a:r>
                      <a:endParaRPr lang="pl-P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75070856"/>
                  </a:ext>
                </a:extLst>
              </a:tr>
              <a:tr h="314454">
                <a:tc>
                  <a:txBody>
                    <a:bodyPr/>
                    <a:lstStyle/>
                    <a:p>
                      <a:pPr indent="-4445" algn="ctr">
                        <a:lnSpc>
                          <a:spcPct val="107000"/>
                        </a:lnSpc>
                        <a:spcAft>
                          <a:spcPts val="600"/>
                        </a:spcAft>
                      </a:pPr>
                      <a:r>
                        <a:rPr lang="pl-PL" sz="1800" dirty="0">
                          <a:effectLst/>
                        </a:rPr>
                        <a:t>Austria</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4445" algn="ctr">
                        <a:lnSpc>
                          <a:spcPct val="107000"/>
                        </a:lnSpc>
                        <a:spcAft>
                          <a:spcPts val="600"/>
                        </a:spcAft>
                      </a:pPr>
                      <a:r>
                        <a:rPr lang="pl-PL" sz="1800">
                          <a:effectLst/>
                        </a:rPr>
                        <a:t>95%</a:t>
                      </a:r>
                      <a:endParaRPr lang="pl-P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600"/>
                        </a:spcAft>
                      </a:pPr>
                      <a:r>
                        <a:rPr lang="pl-PL" sz="1800">
                          <a:effectLst/>
                        </a:rPr>
                        <a:t>Industry</a:t>
                      </a:r>
                      <a:endParaRPr lang="pl-P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03016865"/>
                  </a:ext>
                </a:extLst>
              </a:tr>
              <a:tr h="314454">
                <a:tc>
                  <a:txBody>
                    <a:bodyPr/>
                    <a:lstStyle/>
                    <a:p>
                      <a:pPr indent="-4445" algn="ctr">
                        <a:lnSpc>
                          <a:spcPct val="107000"/>
                        </a:lnSpc>
                        <a:spcAft>
                          <a:spcPts val="600"/>
                        </a:spcAft>
                      </a:pPr>
                      <a:r>
                        <a:rPr lang="pl-PL" sz="1800" dirty="0" err="1">
                          <a:effectLst/>
                        </a:rPr>
                        <a:t>Finland</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4445" algn="ctr">
                        <a:lnSpc>
                          <a:spcPct val="107000"/>
                        </a:lnSpc>
                        <a:spcAft>
                          <a:spcPts val="600"/>
                        </a:spcAft>
                      </a:pPr>
                      <a:r>
                        <a:rPr lang="pl-PL" sz="1800">
                          <a:effectLst/>
                        </a:rPr>
                        <a:t>91%</a:t>
                      </a:r>
                      <a:endParaRPr lang="pl-P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600"/>
                        </a:spcAft>
                      </a:pPr>
                      <a:r>
                        <a:rPr lang="pl-PL" sz="1800">
                          <a:effectLst/>
                        </a:rPr>
                        <a:t>National</a:t>
                      </a:r>
                      <a:endParaRPr lang="pl-P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21138605"/>
                  </a:ext>
                </a:extLst>
              </a:tr>
              <a:tr h="314454">
                <a:tc>
                  <a:txBody>
                    <a:bodyPr/>
                    <a:lstStyle/>
                    <a:p>
                      <a:pPr indent="-4445" algn="ctr">
                        <a:lnSpc>
                          <a:spcPct val="107000"/>
                        </a:lnSpc>
                        <a:spcAft>
                          <a:spcPts val="600"/>
                        </a:spcAft>
                      </a:pPr>
                      <a:r>
                        <a:rPr lang="pl-PL" sz="1800" dirty="0" err="1">
                          <a:effectLst/>
                        </a:rPr>
                        <a:t>Italy</a:t>
                      </a:r>
                      <a:r>
                        <a:rPr lang="pl-PL" sz="1800" dirty="0">
                          <a:effectLst/>
                        </a:rPr>
                        <a:t>*</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4445" algn="ctr">
                        <a:lnSpc>
                          <a:spcPct val="107000"/>
                        </a:lnSpc>
                        <a:spcAft>
                          <a:spcPts val="600"/>
                        </a:spcAft>
                      </a:pPr>
                      <a:r>
                        <a:rPr lang="pl-PL" sz="1800">
                          <a:effectLst/>
                        </a:rPr>
                        <a:t>80%</a:t>
                      </a:r>
                      <a:endParaRPr lang="pl-P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600"/>
                        </a:spcAft>
                      </a:pPr>
                      <a:r>
                        <a:rPr lang="pl-PL" sz="1800">
                          <a:effectLst/>
                        </a:rPr>
                        <a:t>Industry</a:t>
                      </a:r>
                      <a:endParaRPr lang="pl-P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39562404"/>
                  </a:ext>
                </a:extLst>
              </a:tr>
              <a:tr h="314454">
                <a:tc>
                  <a:txBody>
                    <a:bodyPr/>
                    <a:lstStyle/>
                    <a:p>
                      <a:pPr indent="-4445" algn="ctr">
                        <a:lnSpc>
                          <a:spcPct val="107000"/>
                        </a:lnSpc>
                        <a:spcAft>
                          <a:spcPts val="600"/>
                        </a:spcAft>
                      </a:pPr>
                      <a:r>
                        <a:rPr lang="pl-PL" sz="1800" dirty="0" err="1">
                          <a:effectLst/>
                        </a:rPr>
                        <a:t>Croatia</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4445" algn="ctr">
                        <a:lnSpc>
                          <a:spcPct val="107000"/>
                        </a:lnSpc>
                        <a:spcAft>
                          <a:spcPts val="600"/>
                        </a:spcAft>
                      </a:pPr>
                      <a:r>
                        <a:rPr lang="pl-PL" sz="1800">
                          <a:effectLst/>
                        </a:rPr>
                        <a:t>61%</a:t>
                      </a:r>
                      <a:endParaRPr lang="pl-P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600"/>
                        </a:spcAft>
                      </a:pPr>
                      <a:r>
                        <a:rPr lang="pl-PL" sz="1800">
                          <a:effectLst/>
                        </a:rPr>
                        <a:t>Industry and company</a:t>
                      </a:r>
                      <a:endParaRPr lang="pl-P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76164353"/>
                  </a:ext>
                </a:extLst>
              </a:tr>
              <a:tr h="314454">
                <a:tc>
                  <a:txBody>
                    <a:bodyPr/>
                    <a:lstStyle/>
                    <a:p>
                      <a:pPr indent="-4445" algn="ctr">
                        <a:lnSpc>
                          <a:spcPct val="107000"/>
                        </a:lnSpc>
                        <a:spcAft>
                          <a:spcPts val="600"/>
                        </a:spcAft>
                      </a:pPr>
                      <a:r>
                        <a:rPr lang="pl-PL" sz="1800" dirty="0">
                          <a:effectLst/>
                        </a:rPr>
                        <a:t>Germany</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4445" algn="ctr">
                        <a:lnSpc>
                          <a:spcPct val="107000"/>
                        </a:lnSpc>
                        <a:spcAft>
                          <a:spcPts val="600"/>
                        </a:spcAft>
                      </a:pPr>
                      <a:r>
                        <a:rPr lang="pl-PL" sz="1800">
                          <a:effectLst/>
                        </a:rPr>
                        <a:t>59%</a:t>
                      </a:r>
                      <a:endParaRPr lang="pl-P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600"/>
                        </a:spcAft>
                      </a:pPr>
                      <a:r>
                        <a:rPr lang="pl-PL" sz="1800">
                          <a:effectLst/>
                        </a:rPr>
                        <a:t>Industry</a:t>
                      </a:r>
                      <a:endParaRPr lang="pl-P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66141142"/>
                  </a:ext>
                </a:extLst>
              </a:tr>
              <a:tr h="314454">
                <a:tc>
                  <a:txBody>
                    <a:bodyPr/>
                    <a:lstStyle/>
                    <a:p>
                      <a:pPr indent="-4445" algn="ctr">
                        <a:lnSpc>
                          <a:spcPct val="107000"/>
                        </a:lnSpc>
                        <a:spcAft>
                          <a:spcPts val="600"/>
                        </a:spcAft>
                      </a:pPr>
                      <a:r>
                        <a:rPr lang="pl-PL" sz="1800" dirty="0" err="1">
                          <a:effectLst/>
                        </a:rPr>
                        <a:t>Cyprus</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4445" algn="ctr">
                        <a:lnSpc>
                          <a:spcPct val="107000"/>
                        </a:lnSpc>
                        <a:spcAft>
                          <a:spcPts val="600"/>
                        </a:spcAft>
                      </a:pPr>
                      <a:r>
                        <a:rPr lang="pl-PL" sz="1800">
                          <a:effectLst/>
                        </a:rPr>
                        <a:t>52%</a:t>
                      </a:r>
                      <a:endParaRPr lang="pl-P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600"/>
                        </a:spcAft>
                      </a:pPr>
                      <a:r>
                        <a:rPr lang="pl-PL" sz="1800">
                          <a:effectLst/>
                        </a:rPr>
                        <a:t>Industry and company</a:t>
                      </a:r>
                      <a:endParaRPr lang="pl-P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12815680"/>
                  </a:ext>
                </a:extLst>
              </a:tr>
              <a:tr h="314454">
                <a:tc>
                  <a:txBody>
                    <a:bodyPr/>
                    <a:lstStyle/>
                    <a:p>
                      <a:pPr indent="-4445" algn="ctr">
                        <a:lnSpc>
                          <a:spcPct val="107000"/>
                        </a:lnSpc>
                        <a:spcAft>
                          <a:spcPts val="600"/>
                        </a:spcAft>
                      </a:pPr>
                      <a:r>
                        <a:rPr lang="pl-PL" sz="1800" dirty="0" err="1">
                          <a:effectLst/>
                        </a:rPr>
                        <a:t>Ireland</a:t>
                      </a:r>
                      <a:r>
                        <a:rPr lang="pl-PL" sz="1800" dirty="0">
                          <a:effectLst/>
                        </a:rPr>
                        <a:t>*</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4445" algn="ctr">
                        <a:lnSpc>
                          <a:spcPct val="107000"/>
                        </a:lnSpc>
                        <a:spcAft>
                          <a:spcPts val="600"/>
                        </a:spcAft>
                      </a:pPr>
                      <a:r>
                        <a:rPr lang="pl-PL" sz="1800">
                          <a:effectLst/>
                        </a:rPr>
                        <a:t>44%</a:t>
                      </a:r>
                      <a:endParaRPr lang="pl-P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600"/>
                        </a:spcAft>
                      </a:pPr>
                      <a:r>
                        <a:rPr lang="pl-PL" sz="1800">
                          <a:effectLst/>
                        </a:rPr>
                        <a:t>Company</a:t>
                      </a:r>
                      <a:endParaRPr lang="pl-P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65377813"/>
                  </a:ext>
                </a:extLst>
              </a:tr>
              <a:tr h="314454">
                <a:tc>
                  <a:txBody>
                    <a:bodyPr/>
                    <a:lstStyle/>
                    <a:p>
                      <a:pPr indent="-4445" algn="ctr">
                        <a:lnSpc>
                          <a:spcPct val="107000"/>
                        </a:lnSpc>
                        <a:spcAft>
                          <a:spcPts val="600"/>
                        </a:spcAft>
                      </a:pPr>
                      <a:r>
                        <a:rPr lang="pl-PL" sz="1800" dirty="0">
                          <a:solidFill>
                            <a:srgbClr val="FF0000"/>
                          </a:solidFill>
                          <a:effectLst/>
                        </a:rPr>
                        <a:t>Czech Republic</a:t>
                      </a:r>
                      <a:endParaRPr lang="pl-PL"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4445" algn="ctr">
                        <a:lnSpc>
                          <a:spcPct val="107000"/>
                        </a:lnSpc>
                        <a:spcAft>
                          <a:spcPts val="600"/>
                        </a:spcAft>
                      </a:pPr>
                      <a:r>
                        <a:rPr lang="pl-PL" sz="1800" dirty="0">
                          <a:solidFill>
                            <a:srgbClr val="FF0000"/>
                          </a:solidFill>
                          <a:effectLst/>
                        </a:rPr>
                        <a:t>38%</a:t>
                      </a:r>
                      <a:endParaRPr lang="pl-PL"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600"/>
                        </a:spcAft>
                      </a:pPr>
                      <a:r>
                        <a:rPr lang="pl-PL" sz="1800" dirty="0">
                          <a:solidFill>
                            <a:srgbClr val="FF0000"/>
                          </a:solidFill>
                          <a:effectLst/>
                        </a:rPr>
                        <a:t>Company (</a:t>
                      </a:r>
                      <a:r>
                        <a:rPr lang="pl-PL" sz="1800" dirty="0" err="1">
                          <a:solidFill>
                            <a:srgbClr val="FF0000"/>
                          </a:solidFill>
                          <a:effectLst/>
                        </a:rPr>
                        <a:t>also</a:t>
                      </a:r>
                      <a:r>
                        <a:rPr lang="pl-PL" sz="1800" dirty="0">
                          <a:solidFill>
                            <a:srgbClr val="FF0000"/>
                          </a:solidFill>
                          <a:effectLst/>
                        </a:rPr>
                        <a:t> </a:t>
                      </a:r>
                      <a:r>
                        <a:rPr lang="pl-PL" sz="1800" dirty="0" err="1">
                          <a:solidFill>
                            <a:srgbClr val="FF0000"/>
                          </a:solidFill>
                          <a:effectLst/>
                        </a:rPr>
                        <a:t>some</a:t>
                      </a:r>
                      <a:r>
                        <a:rPr lang="pl-PL" sz="1800" dirty="0">
                          <a:solidFill>
                            <a:srgbClr val="FF0000"/>
                          </a:solidFill>
                          <a:effectLst/>
                        </a:rPr>
                        <a:t> </a:t>
                      </a:r>
                      <a:r>
                        <a:rPr lang="pl-PL" sz="1800" dirty="0" err="1">
                          <a:solidFill>
                            <a:srgbClr val="FF0000"/>
                          </a:solidFill>
                          <a:effectLst/>
                        </a:rPr>
                        <a:t>industry</a:t>
                      </a:r>
                      <a:r>
                        <a:rPr lang="pl-PL" sz="1800" dirty="0">
                          <a:solidFill>
                            <a:srgbClr val="FF0000"/>
                          </a:solidFill>
                          <a:effectLst/>
                        </a:rPr>
                        <a:t>)</a:t>
                      </a:r>
                      <a:endParaRPr lang="pl-PL"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26756977"/>
                  </a:ext>
                </a:extLst>
              </a:tr>
              <a:tr h="262077">
                <a:tc>
                  <a:txBody>
                    <a:bodyPr/>
                    <a:lstStyle/>
                    <a:p>
                      <a:pPr indent="-4445" algn="ctr">
                        <a:lnSpc>
                          <a:spcPct val="107000"/>
                        </a:lnSpc>
                        <a:spcAft>
                          <a:spcPts val="600"/>
                        </a:spcAft>
                      </a:pPr>
                      <a:r>
                        <a:rPr lang="pl-PL" sz="1800" dirty="0" err="1">
                          <a:solidFill>
                            <a:srgbClr val="FF0000"/>
                          </a:solidFill>
                          <a:effectLst/>
                        </a:rPr>
                        <a:t>Slovakia</a:t>
                      </a:r>
                      <a:r>
                        <a:rPr lang="pl-PL" sz="1800" dirty="0">
                          <a:solidFill>
                            <a:srgbClr val="FF0000"/>
                          </a:solidFill>
                          <a:effectLst/>
                        </a:rPr>
                        <a:t>*</a:t>
                      </a:r>
                      <a:endParaRPr lang="pl-PL"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4445" algn="ctr">
                        <a:lnSpc>
                          <a:spcPct val="107000"/>
                        </a:lnSpc>
                        <a:spcAft>
                          <a:spcPts val="600"/>
                        </a:spcAft>
                      </a:pPr>
                      <a:r>
                        <a:rPr lang="pl-PL" sz="1800">
                          <a:solidFill>
                            <a:srgbClr val="FF0000"/>
                          </a:solidFill>
                          <a:effectLst/>
                        </a:rPr>
                        <a:t>35%</a:t>
                      </a:r>
                      <a:endParaRPr lang="pl-PL" sz="18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600"/>
                        </a:spcAft>
                      </a:pPr>
                      <a:r>
                        <a:rPr lang="pl-PL" sz="1800" dirty="0">
                          <a:solidFill>
                            <a:srgbClr val="FF0000"/>
                          </a:solidFill>
                          <a:effectLst/>
                        </a:rPr>
                        <a:t>Company (</a:t>
                      </a:r>
                      <a:r>
                        <a:rPr lang="pl-PL" sz="1800" dirty="0" err="1">
                          <a:solidFill>
                            <a:srgbClr val="FF0000"/>
                          </a:solidFill>
                          <a:effectLst/>
                        </a:rPr>
                        <a:t>also</a:t>
                      </a:r>
                      <a:r>
                        <a:rPr lang="pl-PL" sz="1800" dirty="0">
                          <a:solidFill>
                            <a:srgbClr val="FF0000"/>
                          </a:solidFill>
                          <a:effectLst/>
                        </a:rPr>
                        <a:t> </a:t>
                      </a:r>
                      <a:r>
                        <a:rPr lang="pl-PL" sz="1800" dirty="0" err="1">
                          <a:solidFill>
                            <a:srgbClr val="FF0000"/>
                          </a:solidFill>
                          <a:effectLst/>
                        </a:rPr>
                        <a:t>some</a:t>
                      </a:r>
                      <a:r>
                        <a:rPr lang="pl-PL" sz="1800" dirty="0">
                          <a:solidFill>
                            <a:srgbClr val="FF0000"/>
                          </a:solidFill>
                          <a:effectLst/>
                        </a:rPr>
                        <a:t> </a:t>
                      </a:r>
                      <a:r>
                        <a:rPr lang="pl-PL" sz="1800" dirty="0" err="1">
                          <a:solidFill>
                            <a:srgbClr val="FF0000"/>
                          </a:solidFill>
                          <a:effectLst/>
                        </a:rPr>
                        <a:t>industry</a:t>
                      </a:r>
                      <a:r>
                        <a:rPr lang="pl-PL" sz="1800" dirty="0">
                          <a:solidFill>
                            <a:srgbClr val="FF0000"/>
                          </a:solidFill>
                          <a:effectLst/>
                        </a:rPr>
                        <a:t>)</a:t>
                      </a:r>
                      <a:endParaRPr lang="pl-PL"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41504484"/>
                  </a:ext>
                </a:extLst>
              </a:tr>
              <a:tr h="314454">
                <a:tc>
                  <a:txBody>
                    <a:bodyPr/>
                    <a:lstStyle/>
                    <a:p>
                      <a:pPr indent="-4445" algn="ctr">
                        <a:lnSpc>
                          <a:spcPct val="107000"/>
                        </a:lnSpc>
                        <a:spcAft>
                          <a:spcPts val="600"/>
                        </a:spcAft>
                      </a:pPr>
                      <a:r>
                        <a:rPr lang="pl-PL" sz="1800" dirty="0" err="1">
                          <a:solidFill>
                            <a:srgbClr val="FF0000"/>
                          </a:solidFill>
                          <a:effectLst/>
                        </a:rPr>
                        <a:t>Hungary</a:t>
                      </a:r>
                      <a:endParaRPr lang="pl-PL"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4445" algn="ctr">
                        <a:lnSpc>
                          <a:spcPct val="107000"/>
                        </a:lnSpc>
                        <a:spcAft>
                          <a:spcPts val="600"/>
                        </a:spcAft>
                      </a:pPr>
                      <a:r>
                        <a:rPr lang="pl-PL" sz="1800" dirty="0">
                          <a:solidFill>
                            <a:srgbClr val="FF0000"/>
                          </a:solidFill>
                          <a:effectLst/>
                        </a:rPr>
                        <a:t>31%</a:t>
                      </a:r>
                      <a:endParaRPr lang="pl-PL"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600"/>
                        </a:spcAft>
                      </a:pPr>
                      <a:r>
                        <a:rPr lang="pl-PL" sz="1800" dirty="0">
                          <a:solidFill>
                            <a:srgbClr val="FF0000"/>
                          </a:solidFill>
                          <a:effectLst/>
                        </a:rPr>
                        <a:t>Company (</a:t>
                      </a:r>
                      <a:r>
                        <a:rPr lang="pl-PL" sz="1800" dirty="0" err="1">
                          <a:solidFill>
                            <a:srgbClr val="FF0000"/>
                          </a:solidFill>
                          <a:effectLst/>
                        </a:rPr>
                        <a:t>also</a:t>
                      </a:r>
                      <a:r>
                        <a:rPr lang="pl-PL" sz="1800" dirty="0">
                          <a:solidFill>
                            <a:srgbClr val="FF0000"/>
                          </a:solidFill>
                          <a:effectLst/>
                        </a:rPr>
                        <a:t> </a:t>
                      </a:r>
                      <a:r>
                        <a:rPr lang="pl-PL" sz="1800" dirty="0" err="1">
                          <a:solidFill>
                            <a:srgbClr val="FF0000"/>
                          </a:solidFill>
                          <a:effectLst/>
                        </a:rPr>
                        <a:t>some</a:t>
                      </a:r>
                      <a:r>
                        <a:rPr lang="pl-PL" sz="1800" dirty="0">
                          <a:solidFill>
                            <a:srgbClr val="FF0000"/>
                          </a:solidFill>
                          <a:effectLst/>
                        </a:rPr>
                        <a:t> </a:t>
                      </a:r>
                      <a:r>
                        <a:rPr lang="pl-PL" sz="1800" dirty="0" err="1">
                          <a:solidFill>
                            <a:srgbClr val="FF0000"/>
                          </a:solidFill>
                          <a:effectLst/>
                        </a:rPr>
                        <a:t>industry</a:t>
                      </a:r>
                      <a:r>
                        <a:rPr lang="pl-PL" sz="1800" dirty="0">
                          <a:solidFill>
                            <a:srgbClr val="FF0000"/>
                          </a:solidFill>
                          <a:effectLst/>
                        </a:rPr>
                        <a:t>)</a:t>
                      </a:r>
                      <a:endParaRPr lang="pl-PL"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53433901"/>
                  </a:ext>
                </a:extLst>
              </a:tr>
              <a:tr h="314454">
                <a:tc>
                  <a:txBody>
                    <a:bodyPr/>
                    <a:lstStyle/>
                    <a:p>
                      <a:pPr indent="-4445" algn="ctr">
                        <a:lnSpc>
                          <a:spcPct val="107000"/>
                        </a:lnSpc>
                        <a:spcAft>
                          <a:spcPts val="600"/>
                        </a:spcAft>
                      </a:pPr>
                      <a:r>
                        <a:rPr lang="pl-PL" sz="1800">
                          <a:solidFill>
                            <a:srgbClr val="FF0000"/>
                          </a:solidFill>
                          <a:effectLst/>
                        </a:rPr>
                        <a:t>Bulgaria</a:t>
                      </a:r>
                      <a:endParaRPr lang="pl-PL" sz="18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4445" algn="ctr">
                        <a:lnSpc>
                          <a:spcPct val="107000"/>
                        </a:lnSpc>
                        <a:spcAft>
                          <a:spcPts val="600"/>
                        </a:spcAft>
                      </a:pPr>
                      <a:r>
                        <a:rPr lang="pl-PL" sz="1800" dirty="0">
                          <a:solidFill>
                            <a:srgbClr val="FF0000"/>
                          </a:solidFill>
                          <a:effectLst/>
                        </a:rPr>
                        <a:t>29%</a:t>
                      </a:r>
                      <a:endParaRPr lang="pl-PL"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600"/>
                        </a:spcAft>
                      </a:pPr>
                      <a:r>
                        <a:rPr lang="pl-PL" sz="1800" dirty="0">
                          <a:solidFill>
                            <a:srgbClr val="FF0000"/>
                          </a:solidFill>
                          <a:effectLst/>
                        </a:rPr>
                        <a:t>Company</a:t>
                      </a:r>
                      <a:endParaRPr lang="pl-PL"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561905"/>
                  </a:ext>
                </a:extLst>
              </a:tr>
              <a:tr h="314454">
                <a:tc>
                  <a:txBody>
                    <a:bodyPr/>
                    <a:lstStyle/>
                    <a:p>
                      <a:pPr indent="-4445" algn="ctr">
                        <a:lnSpc>
                          <a:spcPct val="107000"/>
                        </a:lnSpc>
                        <a:spcAft>
                          <a:spcPts val="600"/>
                        </a:spcAft>
                      </a:pPr>
                      <a:r>
                        <a:rPr lang="pl-PL" sz="1800">
                          <a:effectLst/>
                        </a:rPr>
                        <a:t>UK</a:t>
                      </a:r>
                      <a:endParaRPr lang="pl-P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4445" algn="ctr">
                        <a:lnSpc>
                          <a:spcPct val="107000"/>
                        </a:lnSpc>
                        <a:spcAft>
                          <a:spcPts val="600"/>
                        </a:spcAft>
                      </a:pPr>
                      <a:r>
                        <a:rPr lang="pl-PL" sz="1800">
                          <a:effectLst/>
                        </a:rPr>
                        <a:t>29%</a:t>
                      </a:r>
                      <a:endParaRPr lang="pl-P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600"/>
                        </a:spcAft>
                      </a:pPr>
                      <a:r>
                        <a:rPr lang="pl-PL" sz="1800" dirty="0">
                          <a:effectLst/>
                        </a:rPr>
                        <a:t>Company</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22350606"/>
                  </a:ext>
                </a:extLst>
              </a:tr>
              <a:tr h="314454">
                <a:tc>
                  <a:txBody>
                    <a:bodyPr/>
                    <a:lstStyle/>
                    <a:p>
                      <a:pPr indent="-4445" algn="ctr">
                        <a:lnSpc>
                          <a:spcPct val="107000"/>
                        </a:lnSpc>
                        <a:spcAft>
                          <a:spcPts val="600"/>
                        </a:spcAft>
                      </a:pPr>
                      <a:r>
                        <a:rPr lang="pl-PL" sz="1800" dirty="0">
                          <a:solidFill>
                            <a:srgbClr val="FF0000"/>
                          </a:solidFill>
                          <a:effectLst/>
                        </a:rPr>
                        <a:t>Poland*</a:t>
                      </a:r>
                      <a:endParaRPr lang="pl-PL"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4445" algn="ctr">
                        <a:lnSpc>
                          <a:spcPct val="107000"/>
                        </a:lnSpc>
                        <a:spcAft>
                          <a:spcPts val="600"/>
                        </a:spcAft>
                      </a:pPr>
                      <a:r>
                        <a:rPr lang="pl-PL" sz="1800" dirty="0">
                          <a:solidFill>
                            <a:srgbClr val="FF0000"/>
                          </a:solidFill>
                          <a:effectLst/>
                        </a:rPr>
                        <a:t>14-18%</a:t>
                      </a:r>
                      <a:endParaRPr lang="pl-PL"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600"/>
                        </a:spcAft>
                      </a:pPr>
                      <a:r>
                        <a:rPr lang="pl-PL" sz="1800" dirty="0">
                          <a:solidFill>
                            <a:srgbClr val="FF0000"/>
                          </a:solidFill>
                          <a:effectLst/>
                        </a:rPr>
                        <a:t>Company</a:t>
                      </a:r>
                      <a:endParaRPr lang="pl-PL"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16599474"/>
                  </a:ext>
                </a:extLst>
              </a:tr>
              <a:tr h="943358">
                <a:tc>
                  <a:txBody>
                    <a:bodyPr/>
                    <a:lstStyle/>
                    <a:p>
                      <a:pPr indent="-4445" algn="ctr">
                        <a:lnSpc>
                          <a:spcPct val="107000"/>
                        </a:lnSpc>
                        <a:spcAft>
                          <a:spcPts val="600"/>
                        </a:spcAft>
                      </a:pPr>
                      <a:r>
                        <a:rPr lang="pl-PL" sz="1800">
                          <a:effectLst/>
                        </a:rPr>
                        <a:t>Greece</a:t>
                      </a:r>
                      <a:endParaRPr lang="pl-P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4445" algn="ctr">
                        <a:lnSpc>
                          <a:spcPct val="107000"/>
                        </a:lnSpc>
                        <a:spcAft>
                          <a:spcPts val="600"/>
                        </a:spcAft>
                      </a:pPr>
                      <a:r>
                        <a:rPr lang="pl-PL" sz="1800">
                          <a:effectLst/>
                        </a:rPr>
                        <a:t>10%</a:t>
                      </a:r>
                      <a:endParaRPr lang="pl-P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600"/>
                        </a:spcAft>
                      </a:pPr>
                      <a:r>
                        <a:rPr lang="en-US" sz="1800">
                          <a:effectLst/>
                        </a:rPr>
                        <a:t>Now almost exclusively company because of legislative changes</a:t>
                      </a:r>
                      <a:endParaRPr lang="pl-P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46458833"/>
                  </a:ext>
                </a:extLst>
              </a:tr>
              <a:tr h="314454">
                <a:tc>
                  <a:txBody>
                    <a:bodyPr/>
                    <a:lstStyle/>
                    <a:p>
                      <a:pPr indent="-4445" algn="ctr">
                        <a:lnSpc>
                          <a:spcPct val="107000"/>
                        </a:lnSpc>
                        <a:spcAft>
                          <a:spcPts val="600"/>
                        </a:spcAft>
                      </a:pPr>
                      <a:r>
                        <a:rPr lang="pl-PL" sz="1800">
                          <a:effectLst/>
                        </a:rPr>
                        <a:t>EU average</a:t>
                      </a:r>
                      <a:endParaRPr lang="pl-P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4445" algn="ctr">
                        <a:lnSpc>
                          <a:spcPct val="107000"/>
                        </a:lnSpc>
                        <a:spcAft>
                          <a:spcPts val="600"/>
                        </a:spcAft>
                      </a:pPr>
                      <a:r>
                        <a:rPr lang="pl-PL" sz="1800">
                          <a:effectLst/>
                        </a:rPr>
                        <a:t>60%</a:t>
                      </a:r>
                      <a:endParaRPr lang="pl-P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600"/>
                        </a:spcAft>
                      </a:pPr>
                      <a:r>
                        <a:rPr lang="pl-PL" sz="1800" dirty="0">
                          <a:effectLst/>
                        </a:rPr>
                        <a:t>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61608910"/>
                  </a:ext>
                </a:extLst>
              </a:tr>
            </a:tbl>
          </a:graphicData>
        </a:graphic>
      </p:graphicFrame>
      <p:sp>
        <p:nvSpPr>
          <p:cNvPr id="3" name="Symbol zastępczy numeru slajdu 2">
            <a:extLst>
              <a:ext uri="{FF2B5EF4-FFF2-40B4-BE49-F238E27FC236}">
                <a16:creationId xmlns:a16="http://schemas.microsoft.com/office/drawing/2014/main" id="{E8D78FB8-E347-4B8F-A63A-5CB096A19336}"/>
              </a:ext>
            </a:extLst>
          </p:cNvPr>
          <p:cNvSpPr>
            <a:spLocks noGrp="1"/>
          </p:cNvSpPr>
          <p:nvPr>
            <p:ph type="sldNum" sz="quarter" idx="12"/>
          </p:nvPr>
        </p:nvSpPr>
        <p:spPr/>
        <p:txBody>
          <a:bodyPr/>
          <a:lstStyle/>
          <a:p>
            <a:fld id="{22A3CD34-43B8-483A-A026-25BE5CAF1D8A}" type="slidenum">
              <a:rPr lang="pl-PL" smtClean="0"/>
              <a:t>16</a:t>
            </a:fld>
            <a:endParaRPr lang="pl-PL"/>
          </a:p>
        </p:txBody>
      </p:sp>
    </p:spTree>
    <p:extLst>
      <p:ext uri="{BB962C8B-B14F-4D97-AF65-F5344CB8AC3E}">
        <p14:creationId xmlns:p14="http://schemas.microsoft.com/office/powerpoint/2010/main" val="22005230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C9C08E8-578E-4E2E-878E-2F0182531AAE}"/>
              </a:ext>
            </a:extLst>
          </p:cNvPr>
          <p:cNvSpPr>
            <a:spLocks noGrp="1"/>
          </p:cNvSpPr>
          <p:nvPr>
            <p:ph type="title"/>
          </p:nvPr>
        </p:nvSpPr>
        <p:spPr>
          <a:solidFill>
            <a:schemeClr val="tx2">
              <a:lumMod val="40000"/>
              <a:lumOff val="60000"/>
            </a:schemeClr>
          </a:solidFill>
        </p:spPr>
        <p:txBody>
          <a:bodyPr/>
          <a:lstStyle/>
          <a:p>
            <a:r>
              <a:rPr lang="pl-PL" b="1" dirty="0" err="1">
                <a:solidFill>
                  <a:srgbClr val="FF0000"/>
                </a:solidFill>
              </a:rPr>
              <a:t>Factors</a:t>
            </a:r>
            <a:r>
              <a:rPr lang="pl-PL" b="1" dirty="0">
                <a:solidFill>
                  <a:srgbClr val="FF0000"/>
                </a:solidFill>
              </a:rPr>
              <a:t> </a:t>
            </a:r>
            <a:r>
              <a:rPr lang="pl-PL" b="1" dirty="0" err="1">
                <a:solidFill>
                  <a:srgbClr val="FF0000"/>
                </a:solidFill>
              </a:rPr>
              <a:t>responsible</a:t>
            </a:r>
            <a:r>
              <a:rPr lang="pl-PL" b="1" dirty="0">
                <a:solidFill>
                  <a:srgbClr val="FF0000"/>
                </a:solidFill>
              </a:rPr>
              <a:t> for </a:t>
            </a:r>
            <a:r>
              <a:rPr lang="pl-PL" b="1" dirty="0" err="1">
                <a:solidFill>
                  <a:srgbClr val="FF0000"/>
                </a:solidFill>
              </a:rPr>
              <a:t>union’s</a:t>
            </a:r>
            <a:r>
              <a:rPr lang="pl-PL" b="1" dirty="0">
                <a:solidFill>
                  <a:srgbClr val="FF0000"/>
                </a:solidFill>
              </a:rPr>
              <a:t> </a:t>
            </a:r>
            <a:r>
              <a:rPr lang="pl-PL" b="1" dirty="0" err="1">
                <a:solidFill>
                  <a:srgbClr val="FF0000"/>
                </a:solidFill>
              </a:rPr>
              <a:t>troubles</a:t>
            </a:r>
            <a:r>
              <a:rPr lang="pl-PL" b="1" dirty="0">
                <a:solidFill>
                  <a:srgbClr val="FF0000"/>
                </a:solidFill>
              </a:rPr>
              <a:t>, Central Europe</a:t>
            </a:r>
          </a:p>
        </p:txBody>
      </p:sp>
      <p:sp>
        <p:nvSpPr>
          <p:cNvPr id="3" name="Symbol zastępczy zawartości 2">
            <a:extLst>
              <a:ext uri="{FF2B5EF4-FFF2-40B4-BE49-F238E27FC236}">
                <a16:creationId xmlns:a16="http://schemas.microsoft.com/office/drawing/2014/main" id="{AB155365-212B-4174-8770-24B971A819AB}"/>
              </a:ext>
            </a:extLst>
          </p:cNvPr>
          <p:cNvSpPr>
            <a:spLocks noGrp="1"/>
          </p:cNvSpPr>
          <p:nvPr>
            <p:ph idx="1"/>
          </p:nvPr>
        </p:nvSpPr>
        <p:spPr/>
        <p:txBody>
          <a:bodyPr/>
          <a:lstStyle/>
          <a:p>
            <a:pPr>
              <a:spcAft>
                <a:spcPts val="600"/>
              </a:spcAft>
            </a:pPr>
            <a:r>
              <a:rPr lang="pl-PL" dirty="0"/>
              <a:t>High </a:t>
            </a:r>
            <a:r>
              <a:rPr lang="pl-PL" dirty="0" err="1"/>
              <a:t>rate</a:t>
            </a:r>
            <a:r>
              <a:rPr lang="pl-PL" dirty="0"/>
              <a:t> of </a:t>
            </a:r>
            <a:r>
              <a:rPr lang="pl-PL" dirty="0" err="1"/>
              <a:t>unemployement</a:t>
            </a:r>
            <a:r>
              <a:rPr lang="pl-PL" dirty="0"/>
              <a:t> from 1990 </a:t>
            </a:r>
            <a:r>
              <a:rPr lang="pl-PL" dirty="0" err="1"/>
              <a:t>until</a:t>
            </a:r>
            <a:r>
              <a:rPr lang="pl-PL" dirty="0"/>
              <a:t> 2015,</a:t>
            </a:r>
          </a:p>
          <a:p>
            <a:pPr>
              <a:spcAft>
                <a:spcPts val="600"/>
              </a:spcAft>
            </a:pPr>
            <a:r>
              <a:rPr lang="pl-PL" dirty="0"/>
              <a:t> </a:t>
            </a:r>
            <a:r>
              <a:rPr lang="pl-PL" dirty="0" err="1"/>
              <a:t>significant</a:t>
            </a:r>
            <a:r>
              <a:rPr lang="pl-PL" dirty="0"/>
              <a:t> </a:t>
            </a:r>
            <a:r>
              <a:rPr lang="pl-PL" dirty="0" err="1"/>
              <a:t>incidence</a:t>
            </a:r>
            <a:r>
              <a:rPr lang="pl-PL" dirty="0"/>
              <a:t> of </a:t>
            </a:r>
            <a:r>
              <a:rPr lang="pl-PL" dirty="0" err="1"/>
              <a:t>atypical</a:t>
            </a:r>
            <a:r>
              <a:rPr lang="pl-PL" dirty="0"/>
              <a:t> </a:t>
            </a:r>
            <a:r>
              <a:rPr lang="pl-PL" dirty="0" err="1"/>
              <a:t>employment</a:t>
            </a:r>
            <a:r>
              <a:rPr lang="pl-PL" dirty="0"/>
              <a:t> (</a:t>
            </a:r>
            <a:r>
              <a:rPr lang="pl-PL" dirty="0" err="1"/>
              <a:t>e.x</a:t>
            </a:r>
            <a:r>
              <a:rPr lang="pl-PL" dirty="0"/>
              <a:t>. the </a:t>
            </a:r>
            <a:r>
              <a:rPr lang="pl-PL" dirty="0" err="1"/>
              <a:t>precariat</a:t>
            </a:r>
            <a:r>
              <a:rPr lang="pl-PL" dirty="0"/>
              <a:t>),</a:t>
            </a:r>
          </a:p>
          <a:p>
            <a:pPr>
              <a:spcAft>
                <a:spcPts val="600"/>
              </a:spcAft>
            </a:pPr>
            <a:r>
              <a:rPr lang="pl-PL" dirty="0" err="1"/>
              <a:t>Etatism</a:t>
            </a:r>
            <a:r>
              <a:rPr lang="pl-PL" dirty="0"/>
              <a:t> and </a:t>
            </a:r>
            <a:r>
              <a:rPr lang="pl-PL" dirty="0" err="1"/>
              <a:t>etatitic</a:t>
            </a:r>
            <a:r>
              <a:rPr lang="pl-PL" dirty="0"/>
              <a:t> model of public </a:t>
            </a:r>
            <a:r>
              <a:rPr lang="pl-PL" dirty="0" err="1"/>
              <a:t>governance</a:t>
            </a:r>
            <a:r>
              <a:rPr lang="pl-PL" dirty="0"/>
              <a:t> (</a:t>
            </a:r>
            <a:r>
              <a:rPr lang="en-GB" dirty="0"/>
              <a:t>dominance of state power and employer influence</a:t>
            </a:r>
            <a:r>
              <a:rPr lang="pl-PL" dirty="0"/>
              <a:t>),</a:t>
            </a:r>
          </a:p>
          <a:p>
            <a:pPr>
              <a:spcAft>
                <a:spcPts val="600"/>
              </a:spcAft>
            </a:pPr>
            <a:r>
              <a:rPr lang="pl-PL" dirty="0" err="1"/>
              <a:t>Conservatism</a:t>
            </a:r>
            <a:r>
              <a:rPr lang="pl-PL" dirty="0"/>
              <a:t> and </a:t>
            </a:r>
            <a:r>
              <a:rPr lang="pl-PL" dirty="0" err="1"/>
              <a:t>adoption</a:t>
            </a:r>
            <a:r>
              <a:rPr lang="pl-PL" dirty="0"/>
              <a:t> of </a:t>
            </a:r>
            <a:r>
              <a:rPr lang="pl-PL" dirty="0" err="1"/>
              <a:t>traditional</a:t>
            </a:r>
            <a:r>
              <a:rPr lang="pl-PL" dirty="0"/>
              <a:t> model of </a:t>
            </a:r>
            <a:r>
              <a:rPr lang="pl-PL" dirty="0" err="1"/>
              <a:t>capitalism</a:t>
            </a:r>
            <a:r>
              <a:rPr lang="pl-PL" dirty="0"/>
              <a:t> </a:t>
            </a:r>
            <a:r>
              <a:rPr lang="pl-PL" dirty="0" err="1"/>
              <a:t>based</a:t>
            </a:r>
            <a:r>
              <a:rPr lang="pl-PL" dirty="0"/>
              <a:t> on a </a:t>
            </a:r>
            <a:r>
              <a:rPr lang="pl-PL" dirty="0" err="1"/>
              <a:t>dominance</a:t>
            </a:r>
            <a:r>
              <a:rPr lang="pl-PL" dirty="0"/>
              <a:t> of </a:t>
            </a:r>
            <a:r>
              <a:rPr lang="pl-PL" dirty="0" err="1"/>
              <a:t>ownerhips</a:t>
            </a:r>
            <a:r>
              <a:rPr lang="pl-PL" dirty="0"/>
              <a:t> </a:t>
            </a:r>
            <a:r>
              <a:rPr lang="pl-PL" dirty="0" err="1"/>
              <a:t>rights</a:t>
            </a:r>
            <a:r>
              <a:rPr lang="pl-PL" dirty="0"/>
              <a:t>, </a:t>
            </a:r>
            <a:r>
              <a:rPr lang="en-GB" dirty="0"/>
              <a:t>accept</a:t>
            </a:r>
            <a:r>
              <a:rPr lang="pl-PL" dirty="0" err="1"/>
              <a:t>ance</a:t>
            </a:r>
            <a:r>
              <a:rPr lang="pl-PL" dirty="0"/>
              <a:t> of</a:t>
            </a:r>
            <a:r>
              <a:rPr lang="en-GB" dirty="0"/>
              <a:t> the classic labour-management roles</a:t>
            </a:r>
            <a:r>
              <a:rPr lang="pl-PL" dirty="0"/>
              <a:t>,</a:t>
            </a:r>
            <a:r>
              <a:rPr lang="en-GB" dirty="0"/>
              <a:t> </a:t>
            </a:r>
            <a:endParaRPr lang="pl-PL" dirty="0"/>
          </a:p>
          <a:p>
            <a:pPr>
              <a:spcAft>
                <a:spcPts val="600"/>
              </a:spcAft>
            </a:pPr>
            <a:r>
              <a:rPr lang="pl-PL" dirty="0"/>
              <a:t>No </a:t>
            </a:r>
            <a:r>
              <a:rPr lang="pl-PL" dirty="0" err="1"/>
              <a:t>significant</a:t>
            </a:r>
            <a:r>
              <a:rPr lang="pl-PL" dirty="0"/>
              <a:t> </a:t>
            </a:r>
            <a:r>
              <a:rPr lang="pl-PL" dirty="0" err="1"/>
              <a:t>ideas</a:t>
            </a:r>
            <a:r>
              <a:rPr lang="pl-PL" dirty="0"/>
              <a:t> </a:t>
            </a:r>
            <a:r>
              <a:rPr lang="pl-PL" dirty="0" err="1"/>
              <a:t>like</a:t>
            </a:r>
            <a:r>
              <a:rPr lang="pl-PL" dirty="0"/>
              <a:t> </a:t>
            </a:r>
            <a:r>
              <a:rPr lang="pl-PL" dirty="0" err="1"/>
              <a:t>industrial</a:t>
            </a:r>
            <a:r>
              <a:rPr lang="pl-PL" dirty="0"/>
              <a:t> relations. </a:t>
            </a:r>
          </a:p>
          <a:p>
            <a:endParaRPr lang="pl-PL" dirty="0"/>
          </a:p>
        </p:txBody>
      </p:sp>
      <p:sp>
        <p:nvSpPr>
          <p:cNvPr id="4" name="Prostokąt 3">
            <a:extLst>
              <a:ext uri="{FF2B5EF4-FFF2-40B4-BE49-F238E27FC236}">
                <a16:creationId xmlns:a16="http://schemas.microsoft.com/office/drawing/2014/main" id="{3EE32530-0684-4FA8-A34B-77071AB7FCFE}"/>
              </a:ext>
            </a:extLst>
          </p:cNvPr>
          <p:cNvSpPr/>
          <p:nvPr/>
        </p:nvSpPr>
        <p:spPr>
          <a:xfrm>
            <a:off x="110836" y="6176963"/>
            <a:ext cx="11970327" cy="646331"/>
          </a:xfrm>
          <a:prstGeom prst="rect">
            <a:avLst/>
          </a:prstGeom>
        </p:spPr>
        <p:txBody>
          <a:bodyPr wrap="square">
            <a:spAutoFit/>
          </a:bodyPr>
          <a:lstStyle/>
          <a:p>
            <a:r>
              <a:rPr lang="pl-PL" dirty="0"/>
              <a:t>M. Pańków, Polityka państwa wobec upowszechnienia elastycznych form zatrudnienia w Polsce, Studia z Polityki Publicznej 3/2015.</a:t>
            </a:r>
          </a:p>
        </p:txBody>
      </p:sp>
      <p:sp>
        <p:nvSpPr>
          <p:cNvPr id="5" name="Symbol zastępczy numeru slajdu 4">
            <a:extLst>
              <a:ext uri="{FF2B5EF4-FFF2-40B4-BE49-F238E27FC236}">
                <a16:creationId xmlns:a16="http://schemas.microsoft.com/office/drawing/2014/main" id="{5B5D6BC3-4219-4601-9DA3-954CFAA4B43F}"/>
              </a:ext>
            </a:extLst>
          </p:cNvPr>
          <p:cNvSpPr>
            <a:spLocks noGrp="1"/>
          </p:cNvSpPr>
          <p:nvPr>
            <p:ph type="sldNum" sz="quarter" idx="12"/>
          </p:nvPr>
        </p:nvSpPr>
        <p:spPr/>
        <p:txBody>
          <a:bodyPr/>
          <a:lstStyle/>
          <a:p>
            <a:fld id="{22A3CD34-43B8-483A-A026-25BE5CAF1D8A}" type="slidenum">
              <a:rPr lang="pl-PL" smtClean="0"/>
              <a:t>17</a:t>
            </a:fld>
            <a:endParaRPr lang="pl-PL"/>
          </a:p>
        </p:txBody>
      </p:sp>
    </p:spTree>
    <p:extLst>
      <p:ext uri="{BB962C8B-B14F-4D97-AF65-F5344CB8AC3E}">
        <p14:creationId xmlns:p14="http://schemas.microsoft.com/office/powerpoint/2010/main" val="5713809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E160DBE-956A-4711-96CD-A2BAF0AC94CB}"/>
              </a:ext>
            </a:extLst>
          </p:cNvPr>
          <p:cNvSpPr>
            <a:spLocks noGrp="1"/>
          </p:cNvSpPr>
          <p:nvPr>
            <p:ph type="title"/>
          </p:nvPr>
        </p:nvSpPr>
        <p:spPr>
          <a:solidFill>
            <a:schemeClr val="tx2">
              <a:lumMod val="40000"/>
              <a:lumOff val="60000"/>
            </a:schemeClr>
          </a:solidFill>
        </p:spPr>
        <p:txBody>
          <a:bodyPr/>
          <a:lstStyle/>
          <a:p>
            <a:r>
              <a:rPr lang="pl-PL" b="1" dirty="0">
                <a:solidFill>
                  <a:srgbClr val="FF0000"/>
                </a:solidFill>
              </a:rPr>
              <a:t>Many </a:t>
            </a:r>
            <a:r>
              <a:rPr lang="pl-PL" b="1" dirty="0" err="1">
                <a:solidFill>
                  <a:srgbClr val="FF0000"/>
                </a:solidFill>
              </a:rPr>
              <a:t>sources</a:t>
            </a:r>
            <a:r>
              <a:rPr lang="pl-PL" b="1" dirty="0">
                <a:solidFill>
                  <a:srgbClr val="FF0000"/>
                </a:solidFill>
              </a:rPr>
              <a:t> of </a:t>
            </a:r>
            <a:r>
              <a:rPr lang="pl-PL" b="1" dirty="0" err="1">
                <a:solidFill>
                  <a:srgbClr val="FF0000"/>
                </a:solidFill>
              </a:rPr>
              <a:t>labor</a:t>
            </a:r>
            <a:r>
              <a:rPr lang="pl-PL" b="1" dirty="0">
                <a:solidFill>
                  <a:srgbClr val="FF0000"/>
                </a:solidFill>
              </a:rPr>
              <a:t> </a:t>
            </a:r>
            <a:r>
              <a:rPr lang="pl-PL" b="1" dirty="0" err="1">
                <a:solidFill>
                  <a:srgbClr val="FF0000"/>
                </a:solidFill>
              </a:rPr>
              <a:t>weakness</a:t>
            </a:r>
            <a:r>
              <a:rPr lang="pl-PL" b="1" dirty="0">
                <a:solidFill>
                  <a:srgbClr val="FF0000"/>
                </a:solidFill>
              </a:rPr>
              <a:t>, </a:t>
            </a:r>
            <a:r>
              <a:rPr lang="en-GB" dirty="0"/>
              <a:t>S. Crowley</a:t>
            </a:r>
            <a:endParaRPr lang="pl-PL" b="1" dirty="0">
              <a:solidFill>
                <a:srgbClr val="FF0000"/>
              </a:solidFill>
            </a:endParaRPr>
          </a:p>
        </p:txBody>
      </p:sp>
      <p:sp>
        <p:nvSpPr>
          <p:cNvPr id="3" name="Symbol zastępczy zawartości 2">
            <a:extLst>
              <a:ext uri="{FF2B5EF4-FFF2-40B4-BE49-F238E27FC236}">
                <a16:creationId xmlns:a16="http://schemas.microsoft.com/office/drawing/2014/main" id="{79F7D303-FACE-4467-B899-CD2B10E3FE8A}"/>
              </a:ext>
            </a:extLst>
          </p:cNvPr>
          <p:cNvSpPr>
            <a:spLocks noGrp="1"/>
          </p:cNvSpPr>
          <p:nvPr>
            <p:ph sz="half" idx="1"/>
          </p:nvPr>
        </p:nvSpPr>
        <p:spPr>
          <a:solidFill>
            <a:schemeClr val="accent6">
              <a:lumMod val="40000"/>
              <a:lumOff val="60000"/>
            </a:schemeClr>
          </a:solidFill>
        </p:spPr>
        <p:txBody>
          <a:bodyPr>
            <a:normAutofit/>
          </a:bodyPr>
          <a:lstStyle/>
          <a:p>
            <a:pPr lvl="0"/>
            <a:r>
              <a:rPr lang="en-GB" dirty="0"/>
              <a:t>illusory nature of corporatism (dominance of state power and employer influence), </a:t>
            </a:r>
            <a:endParaRPr lang="pl-PL" dirty="0"/>
          </a:p>
          <a:p>
            <a:pPr lvl="0"/>
            <a:r>
              <a:rPr lang="en-GB" dirty="0"/>
              <a:t>competition among unions, </a:t>
            </a:r>
            <a:endParaRPr lang="pl-PL" dirty="0"/>
          </a:p>
          <a:p>
            <a:pPr lvl="0"/>
            <a:r>
              <a:rPr lang="en-GB" dirty="0"/>
              <a:t>high unemployment, </a:t>
            </a:r>
            <a:endParaRPr lang="pl-PL" dirty="0"/>
          </a:p>
          <a:p>
            <a:pPr lvl="0"/>
            <a:r>
              <a:rPr lang="en-GB" dirty="0"/>
              <a:t>the prevalence of the individual “exit”  into the informal economy over a collective “voice” </a:t>
            </a:r>
            <a:endParaRPr lang="pl-PL" dirty="0"/>
          </a:p>
        </p:txBody>
      </p:sp>
      <p:sp>
        <p:nvSpPr>
          <p:cNvPr id="5" name="Symbol zastępczy zawartości 4">
            <a:extLst>
              <a:ext uri="{FF2B5EF4-FFF2-40B4-BE49-F238E27FC236}">
                <a16:creationId xmlns:a16="http://schemas.microsoft.com/office/drawing/2014/main" id="{48408C7A-4CBE-4A66-8354-4162DCEBD54A}"/>
              </a:ext>
            </a:extLst>
          </p:cNvPr>
          <p:cNvSpPr>
            <a:spLocks noGrp="1"/>
          </p:cNvSpPr>
          <p:nvPr>
            <p:ph sz="half" idx="2"/>
          </p:nvPr>
        </p:nvSpPr>
        <p:spPr>
          <a:solidFill>
            <a:schemeClr val="accent2">
              <a:lumMod val="40000"/>
              <a:lumOff val="60000"/>
            </a:schemeClr>
          </a:solidFill>
        </p:spPr>
        <p:txBody>
          <a:bodyPr>
            <a:normAutofit/>
          </a:bodyPr>
          <a:lstStyle/>
          <a:p>
            <a:pPr lvl="0"/>
            <a:r>
              <a:rPr lang="en-GB" dirty="0"/>
              <a:t>the legacy of communism </a:t>
            </a:r>
            <a:endParaRPr lang="pl-PL" dirty="0"/>
          </a:p>
          <a:p>
            <a:pPr lvl="0"/>
            <a:r>
              <a:rPr lang="en-GB" dirty="0"/>
              <a:t> the intensity of unions’ political connections after 1990 (Crowley 2004: 398)</a:t>
            </a:r>
            <a:r>
              <a:rPr lang="pl-PL" dirty="0"/>
              <a:t>,</a:t>
            </a:r>
          </a:p>
          <a:p>
            <a:pPr lvl="0"/>
            <a:r>
              <a:rPr lang="en-US" dirty="0"/>
              <a:t>extremely weak links to their members</a:t>
            </a:r>
            <a:r>
              <a:rPr lang="pl-PL" dirty="0"/>
              <a:t>,</a:t>
            </a:r>
          </a:p>
          <a:p>
            <a:pPr lvl="0"/>
            <a:r>
              <a:rPr lang="en-US" dirty="0"/>
              <a:t>lack of trust in unions</a:t>
            </a:r>
            <a:endParaRPr lang="pl-PL" dirty="0"/>
          </a:p>
        </p:txBody>
      </p:sp>
      <p:sp>
        <p:nvSpPr>
          <p:cNvPr id="4" name="Prostokąt 3">
            <a:extLst>
              <a:ext uri="{FF2B5EF4-FFF2-40B4-BE49-F238E27FC236}">
                <a16:creationId xmlns:a16="http://schemas.microsoft.com/office/drawing/2014/main" id="{C975B6D7-F521-4D31-B581-BA80342428DA}"/>
              </a:ext>
            </a:extLst>
          </p:cNvPr>
          <p:cNvSpPr/>
          <p:nvPr/>
        </p:nvSpPr>
        <p:spPr>
          <a:xfrm>
            <a:off x="0" y="6159798"/>
            <a:ext cx="12192000" cy="646331"/>
          </a:xfrm>
          <a:prstGeom prst="rect">
            <a:avLst/>
          </a:prstGeom>
        </p:spPr>
        <p:txBody>
          <a:bodyPr wrap="square">
            <a:spAutoFit/>
          </a:bodyPr>
          <a:lstStyle/>
          <a:p>
            <a:r>
              <a:rPr lang="en-GB" dirty="0"/>
              <a:t>Crowley S. 2004. Explaining </a:t>
            </a:r>
            <a:r>
              <a:rPr lang="en-GB" dirty="0" err="1"/>
              <a:t>Labor</a:t>
            </a:r>
            <a:r>
              <a:rPr lang="en-GB" dirty="0"/>
              <a:t> Weakness in Post-Communist Europe: Historical Legacies and Comparative Perspective, East European Politics and Societies, Vol. 18, No. 3, pp. 394–429.</a:t>
            </a:r>
            <a:endParaRPr lang="pl-PL" dirty="0"/>
          </a:p>
        </p:txBody>
      </p:sp>
      <p:sp>
        <p:nvSpPr>
          <p:cNvPr id="6" name="Symbol zastępczy numeru slajdu 5">
            <a:extLst>
              <a:ext uri="{FF2B5EF4-FFF2-40B4-BE49-F238E27FC236}">
                <a16:creationId xmlns:a16="http://schemas.microsoft.com/office/drawing/2014/main" id="{B53EF1CC-4464-440C-9696-C2DE3F95AE62}"/>
              </a:ext>
            </a:extLst>
          </p:cNvPr>
          <p:cNvSpPr>
            <a:spLocks noGrp="1"/>
          </p:cNvSpPr>
          <p:nvPr>
            <p:ph type="sldNum" sz="quarter" idx="12"/>
          </p:nvPr>
        </p:nvSpPr>
        <p:spPr/>
        <p:txBody>
          <a:bodyPr/>
          <a:lstStyle/>
          <a:p>
            <a:fld id="{22A3CD34-43B8-483A-A026-25BE5CAF1D8A}" type="slidenum">
              <a:rPr lang="pl-PL" smtClean="0"/>
              <a:t>18</a:t>
            </a:fld>
            <a:endParaRPr lang="pl-PL"/>
          </a:p>
        </p:txBody>
      </p:sp>
    </p:spTree>
    <p:extLst>
      <p:ext uri="{BB962C8B-B14F-4D97-AF65-F5344CB8AC3E}">
        <p14:creationId xmlns:p14="http://schemas.microsoft.com/office/powerpoint/2010/main" val="11180580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8D24632-B903-4225-8C77-722B22FE95CA}"/>
              </a:ext>
            </a:extLst>
          </p:cNvPr>
          <p:cNvSpPr>
            <a:spLocks noGrp="1"/>
          </p:cNvSpPr>
          <p:nvPr>
            <p:ph type="title"/>
          </p:nvPr>
        </p:nvSpPr>
        <p:spPr>
          <a:solidFill>
            <a:schemeClr val="tx2">
              <a:lumMod val="40000"/>
              <a:lumOff val="60000"/>
            </a:schemeClr>
          </a:solidFill>
        </p:spPr>
        <p:txBody>
          <a:bodyPr/>
          <a:lstStyle/>
          <a:p>
            <a:r>
              <a:rPr lang="pl-PL" dirty="0">
                <a:solidFill>
                  <a:srgbClr val="FF0000"/>
                </a:solidFill>
              </a:rPr>
              <a:t>Model of </a:t>
            </a:r>
            <a:r>
              <a:rPr lang="pl-PL" dirty="0" err="1">
                <a:solidFill>
                  <a:srgbClr val="FF0000"/>
                </a:solidFill>
              </a:rPr>
              <a:t>capitalism</a:t>
            </a:r>
            <a:r>
              <a:rPr lang="pl-PL" dirty="0">
                <a:solidFill>
                  <a:srgbClr val="FF0000"/>
                </a:solidFill>
              </a:rPr>
              <a:t>, </a:t>
            </a:r>
            <a:br>
              <a:rPr lang="pl-PL" dirty="0">
                <a:solidFill>
                  <a:srgbClr val="FF0000"/>
                </a:solidFill>
              </a:rPr>
            </a:br>
            <a:r>
              <a:rPr lang="pl-PL" dirty="0">
                <a:solidFill>
                  <a:srgbClr val="FF0000"/>
                </a:solidFill>
              </a:rPr>
              <a:t>model of </a:t>
            </a:r>
            <a:r>
              <a:rPr lang="pl-PL" dirty="0" err="1">
                <a:solidFill>
                  <a:srgbClr val="FF0000"/>
                </a:solidFill>
              </a:rPr>
              <a:t>industrial</a:t>
            </a:r>
            <a:r>
              <a:rPr lang="pl-PL" dirty="0">
                <a:solidFill>
                  <a:srgbClr val="FF0000"/>
                </a:solidFill>
              </a:rPr>
              <a:t> relations system</a:t>
            </a:r>
          </a:p>
        </p:txBody>
      </p:sp>
      <p:sp>
        <p:nvSpPr>
          <p:cNvPr id="3" name="Symbol zastępczy zawartości 2">
            <a:extLst>
              <a:ext uri="{FF2B5EF4-FFF2-40B4-BE49-F238E27FC236}">
                <a16:creationId xmlns:a16="http://schemas.microsoft.com/office/drawing/2014/main" id="{F21C78BD-F716-47CF-B67E-39029F32EAA9}"/>
              </a:ext>
            </a:extLst>
          </p:cNvPr>
          <p:cNvSpPr>
            <a:spLocks noGrp="1"/>
          </p:cNvSpPr>
          <p:nvPr>
            <p:ph sz="half" idx="1"/>
          </p:nvPr>
        </p:nvSpPr>
        <p:spPr>
          <a:solidFill>
            <a:schemeClr val="accent2">
              <a:lumMod val="40000"/>
              <a:lumOff val="60000"/>
            </a:schemeClr>
          </a:solidFill>
        </p:spPr>
        <p:txBody>
          <a:bodyPr/>
          <a:lstStyle/>
          <a:p>
            <a:r>
              <a:rPr lang="pl-PL" dirty="0" err="1"/>
              <a:t>Neoliberal</a:t>
            </a:r>
            <a:r>
              <a:rPr lang="pl-PL" dirty="0"/>
              <a:t> model of </a:t>
            </a:r>
            <a:r>
              <a:rPr lang="pl-PL" dirty="0" err="1"/>
              <a:t>capitalism</a:t>
            </a:r>
            <a:r>
              <a:rPr lang="pl-PL" dirty="0"/>
              <a:t>,</a:t>
            </a:r>
          </a:p>
          <a:p>
            <a:r>
              <a:rPr lang="pl-PL" dirty="0"/>
              <a:t>Dependent model of </a:t>
            </a:r>
            <a:r>
              <a:rPr lang="pl-PL" dirty="0" err="1"/>
              <a:t>capitalism</a:t>
            </a:r>
            <a:r>
              <a:rPr lang="pl-PL" dirty="0"/>
              <a:t>,</a:t>
            </a:r>
          </a:p>
          <a:p>
            <a:r>
              <a:rPr lang="en-GB" dirty="0"/>
              <a:t>S</a:t>
            </a:r>
            <a:r>
              <a:rPr lang="pl-PL" dirty="0" err="1"/>
              <a:t>hare</a:t>
            </a:r>
            <a:r>
              <a:rPr lang="en-GB" dirty="0"/>
              <a:t>holder-orientated approach</a:t>
            </a:r>
            <a:endParaRPr lang="pl-PL" dirty="0"/>
          </a:p>
        </p:txBody>
      </p:sp>
      <p:sp>
        <p:nvSpPr>
          <p:cNvPr id="4" name="Symbol zastępczy zawartości 3">
            <a:extLst>
              <a:ext uri="{FF2B5EF4-FFF2-40B4-BE49-F238E27FC236}">
                <a16:creationId xmlns:a16="http://schemas.microsoft.com/office/drawing/2014/main" id="{6A91BA5C-4F10-44C3-9D65-9E750BF9E83D}"/>
              </a:ext>
            </a:extLst>
          </p:cNvPr>
          <p:cNvSpPr>
            <a:spLocks noGrp="1"/>
          </p:cNvSpPr>
          <p:nvPr>
            <p:ph sz="half" idx="2"/>
          </p:nvPr>
        </p:nvSpPr>
        <p:spPr>
          <a:solidFill>
            <a:schemeClr val="accent6">
              <a:lumMod val="40000"/>
              <a:lumOff val="60000"/>
            </a:schemeClr>
          </a:solidFill>
        </p:spPr>
        <p:txBody>
          <a:bodyPr/>
          <a:lstStyle/>
          <a:p>
            <a:r>
              <a:rPr lang="en-GB" dirty="0"/>
              <a:t>‘embedded neoliberal’ model of capitalism, which thus generated </a:t>
            </a:r>
            <a:r>
              <a:rPr lang="en-GB" b="1" dirty="0"/>
              <a:t>neoliberal industrial-relations regimes</a:t>
            </a:r>
            <a:r>
              <a:rPr lang="en-GB" dirty="0"/>
              <a:t>.</a:t>
            </a:r>
            <a:endParaRPr lang="pl-PL" dirty="0"/>
          </a:p>
        </p:txBody>
      </p:sp>
      <p:sp>
        <p:nvSpPr>
          <p:cNvPr id="5" name="Prostokąt 4">
            <a:extLst>
              <a:ext uri="{FF2B5EF4-FFF2-40B4-BE49-F238E27FC236}">
                <a16:creationId xmlns:a16="http://schemas.microsoft.com/office/drawing/2014/main" id="{BC5F9A63-9553-4E9F-BF97-8087F528103A}"/>
              </a:ext>
            </a:extLst>
          </p:cNvPr>
          <p:cNvSpPr/>
          <p:nvPr/>
        </p:nvSpPr>
        <p:spPr>
          <a:xfrm>
            <a:off x="0" y="6488668"/>
            <a:ext cx="2338461" cy="369332"/>
          </a:xfrm>
          <a:prstGeom prst="rect">
            <a:avLst/>
          </a:prstGeom>
        </p:spPr>
        <p:txBody>
          <a:bodyPr wrap="none">
            <a:spAutoFit/>
          </a:bodyPr>
          <a:lstStyle/>
          <a:p>
            <a:r>
              <a:rPr lang="en-GB" dirty="0"/>
              <a:t>(</a:t>
            </a:r>
            <a:r>
              <a:rPr lang="en-GB" dirty="0" err="1"/>
              <a:t>Glassner</a:t>
            </a:r>
            <a:r>
              <a:rPr lang="en-GB" dirty="0"/>
              <a:t> V. 2013: 163)</a:t>
            </a:r>
            <a:endParaRPr lang="pl-PL" dirty="0"/>
          </a:p>
        </p:txBody>
      </p:sp>
      <p:sp>
        <p:nvSpPr>
          <p:cNvPr id="6" name="Symbol zastępczy numeru slajdu 5">
            <a:extLst>
              <a:ext uri="{FF2B5EF4-FFF2-40B4-BE49-F238E27FC236}">
                <a16:creationId xmlns:a16="http://schemas.microsoft.com/office/drawing/2014/main" id="{884CBA57-5FC6-4673-9AB9-DFA664015032}"/>
              </a:ext>
            </a:extLst>
          </p:cNvPr>
          <p:cNvSpPr>
            <a:spLocks noGrp="1"/>
          </p:cNvSpPr>
          <p:nvPr>
            <p:ph type="sldNum" sz="quarter" idx="12"/>
          </p:nvPr>
        </p:nvSpPr>
        <p:spPr/>
        <p:txBody>
          <a:bodyPr/>
          <a:lstStyle/>
          <a:p>
            <a:fld id="{22A3CD34-43B8-483A-A026-25BE5CAF1D8A}" type="slidenum">
              <a:rPr lang="pl-PL" smtClean="0"/>
              <a:t>19</a:t>
            </a:fld>
            <a:endParaRPr lang="pl-PL"/>
          </a:p>
        </p:txBody>
      </p:sp>
    </p:spTree>
    <p:extLst>
      <p:ext uri="{BB962C8B-B14F-4D97-AF65-F5344CB8AC3E}">
        <p14:creationId xmlns:p14="http://schemas.microsoft.com/office/powerpoint/2010/main" val="869351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D818D6E-8FD0-402F-A7EB-A8B955818C99}"/>
              </a:ext>
            </a:extLst>
          </p:cNvPr>
          <p:cNvSpPr>
            <a:spLocks noGrp="1"/>
          </p:cNvSpPr>
          <p:nvPr>
            <p:ph type="title"/>
          </p:nvPr>
        </p:nvSpPr>
        <p:spPr>
          <a:solidFill>
            <a:schemeClr val="tx2">
              <a:lumMod val="40000"/>
              <a:lumOff val="60000"/>
            </a:schemeClr>
          </a:solidFill>
        </p:spPr>
        <p:txBody>
          <a:bodyPr>
            <a:normAutofit/>
          </a:bodyPr>
          <a:lstStyle/>
          <a:p>
            <a:r>
              <a:rPr lang="pl-PL" dirty="0"/>
              <a:t>I. General </a:t>
            </a:r>
            <a:r>
              <a:rPr lang="pl-PL" dirty="0" err="1"/>
              <a:t>introduction</a:t>
            </a:r>
            <a:endParaRPr lang="pl-PL" dirty="0"/>
          </a:p>
        </p:txBody>
      </p:sp>
      <p:sp>
        <p:nvSpPr>
          <p:cNvPr id="3" name="Symbol zastępczy zawartości 2">
            <a:extLst>
              <a:ext uri="{FF2B5EF4-FFF2-40B4-BE49-F238E27FC236}">
                <a16:creationId xmlns:a16="http://schemas.microsoft.com/office/drawing/2014/main" id="{40B73443-9267-4D1B-985C-8366A4ABF02E}"/>
              </a:ext>
            </a:extLst>
          </p:cNvPr>
          <p:cNvSpPr>
            <a:spLocks noGrp="1"/>
          </p:cNvSpPr>
          <p:nvPr>
            <p:ph idx="1"/>
          </p:nvPr>
        </p:nvSpPr>
        <p:spPr/>
        <p:txBody>
          <a:bodyPr/>
          <a:lstStyle/>
          <a:p>
            <a:pPr marL="0" indent="0">
              <a:buNone/>
            </a:pPr>
            <a:r>
              <a:rPr lang="pl-PL" dirty="0"/>
              <a:t>1. Direct </a:t>
            </a:r>
            <a:r>
              <a:rPr lang="pl-PL" dirty="0" err="1"/>
              <a:t>participation</a:t>
            </a:r>
            <a:r>
              <a:rPr lang="pl-PL" dirty="0"/>
              <a:t> (DP) as a </a:t>
            </a:r>
            <a:r>
              <a:rPr lang="pl-PL" dirty="0" err="1"/>
              <a:t>complex</a:t>
            </a:r>
            <a:r>
              <a:rPr lang="pl-PL" dirty="0"/>
              <a:t> </a:t>
            </a:r>
            <a:r>
              <a:rPr lang="pl-PL" dirty="0" err="1"/>
              <a:t>phenomenon</a:t>
            </a:r>
            <a:r>
              <a:rPr lang="pl-PL" dirty="0"/>
              <a:t>, with </a:t>
            </a:r>
            <a:r>
              <a:rPr lang="pl-PL" dirty="0" err="1"/>
              <a:t>many</a:t>
            </a:r>
            <a:r>
              <a:rPr lang="pl-PL" dirty="0"/>
              <a:t> </a:t>
            </a:r>
            <a:r>
              <a:rPr lang="pl-PL" dirty="0" err="1"/>
              <a:t>heterogeneous</a:t>
            </a:r>
            <a:r>
              <a:rPr lang="pl-PL" dirty="0"/>
              <a:t> </a:t>
            </a:r>
            <a:r>
              <a:rPr lang="pl-PL" dirty="0" err="1"/>
              <a:t>elements</a:t>
            </a:r>
            <a:r>
              <a:rPr lang="pl-PL" dirty="0"/>
              <a:t> and </a:t>
            </a:r>
            <a:r>
              <a:rPr lang="pl-PL" dirty="0" err="1"/>
              <a:t>tendencies</a:t>
            </a:r>
            <a:r>
              <a:rPr lang="pl-PL" dirty="0"/>
              <a:t>, chaos, </a:t>
            </a:r>
            <a:r>
              <a:rPr lang="pl-PL" dirty="0" err="1"/>
              <a:t>nonlinear</a:t>
            </a:r>
            <a:r>
              <a:rPr lang="pl-PL" dirty="0"/>
              <a:t> dynamics</a:t>
            </a:r>
          </a:p>
          <a:p>
            <a:pPr marL="0" indent="0">
              <a:buNone/>
            </a:pPr>
            <a:r>
              <a:rPr lang="pl-PL" dirty="0"/>
              <a:t>2. Many </a:t>
            </a:r>
            <a:r>
              <a:rPr lang="pl-PL" dirty="0" err="1"/>
              <a:t>determinants</a:t>
            </a:r>
            <a:r>
              <a:rPr lang="pl-PL" dirty="0"/>
              <a:t> of DP (</a:t>
            </a:r>
            <a:r>
              <a:rPr lang="pl-PL" dirty="0" err="1"/>
              <a:t>defining</a:t>
            </a:r>
            <a:r>
              <a:rPr lang="pl-PL" dirty="0"/>
              <a:t>/</a:t>
            </a:r>
            <a:r>
              <a:rPr lang="pl-PL" dirty="0" err="1"/>
              <a:t>causal</a:t>
            </a:r>
            <a:r>
              <a:rPr lang="pl-PL" dirty="0"/>
              <a:t> </a:t>
            </a:r>
            <a:r>
              <a:rPr lang="pl-PL" dirty="0" err="1"/>
              <a:t>factors</a:t>
            </a:r>
            <a:r>
              <a:rPr lang="pl-PL" dirty="0"/>
              <a:t>) </a:t>
            </a:r>
            <a:r>
              <a:rPr lang="pl-PL" dirty="0" err="1"/>
              <a:t>includinig</a:t>
            </a:r>
            <a:r>
              <a:rPr lang="pl-PL" dirty="0"/>
              <a:t>: </a:t>
            </a:r>
          </a:p>
          <a:p>
            <a:r>
              <a:rPr lang="pl-PL" dirty="0" err="1"/>
              <a:t>national</a:t>
            </a:r>
            <a:r>
              <a:rPr lang="pl-PL" dirty="0"/>
              <a:t> </a:t>
            </a:r>
            <a:r>
              <a:rPr lang="pl-PL" dirty="0" err="1"/>
              <a:t>culture</a:t>
            </a:r>
            <a:r>
              <a:rPr lang="pl-PL" dirty="0"/>
              <a:t>, </a:t>
            </a:r>
          </a:p>
          <a:p>
            <a:r>
              <a:rPr lang="pl-PL" dirty="0" err="1"/>
              <a:t>economic</a:t>
            </a:r>
            <a:r>
              <a:rPr lang="pl-PL" dirty="0"/>
              <a:t> </a:t>
            </a:r>
            <a:r>
              <a:rPr lang="pl-PL" dirty="0" err="1"/>
              <a:t>competition</a:t>
            </a:r>
            <a:r>
              <a:rPr lang="pl-PL" dirty="0"/>
              <a:t> </a:t>
            </a:r>
            <a:r>
              <a:rPr lang="pl-PL" dirty="0" err="1"/>
              <a:t>within</a:t>
            </a:r>
            <a:r>
              <a:rPr lang="pl-PL" dirty="0"/>
              <a:t> </a:t>
            </a:r>
            <a:r>
              <a:rPr lang="pl-PL" dirty="0" err="1"/>
              <a:t>markets</a:t>
            </a:r>
            <a:r>
              <a:rPr lang="pl-PL" dirty="0"/>
              <a:t>, </a:t>
            </a:r>
          </a:p>
          <a:p>
            <a:r>
              <a:rPr lang="pl-PL" dirty="0" err="1"/>
              <a:t>unionisation</a:t>
            </a:r>
            <a:r>
              <a:rPr lang="pl-PL" dirty="0"/>
              <a:t> </a:t>
            </a:r>
            <a:r>
              <a:rPr lang="pl-PL" dirty="0" err="1"/>
              <a:t>rate</a:t>
            </a:r>
            <a:r>
              <a:rPr lang="pl-PL" dirty="0"/>
              <a:t>, </a:t>
            </a:r>
          </a:p>
          <a:p>
            <a:r>
              <a:rPr lang="pl-PL" dirty="0" err="1"/>
              <a:t>characteristics</a:t>
            </a:r>
            <a:r>
              <a:rPr lang="pl-PL" dirty="0"/>
              <a:t> of business </a:t>
            </a:r>
            <a:r>
              <a:rPr lang="pl-PL" dirty="0" err="1"/>
              <a:t>sector</a:t>
            </a:r>
            <a:r>
              <a:rPr lang="pl-PL" dirty="0"/>
              <a:t>.</a:t>
            </a:r>
          </a:p>
        </p:txBody>
      </p:sp>
      <p:sp>
        <p:nvSpPr>
          <p:cNvPr id="4" name="Symbol zastępczy numeru slajdu 3">
            <a:extLst>
              <a:ext uri="{FF2B5EF4-FFF2-40B4-BE49-F238E27FC236}">
                <a16:creationId xmlns:a16="http://schemas.microsoft.com/office/drawing/2014/main" id="{1727FA26-97D6-4566-9F2C-EBD46A9F66E4}"/>
              </a:ext>
            </a:extLst>
          </p:cNvPr>
          <p:cNvSpPr>
            <a:spLocks noGrp="1"/>
          </p:cNvSpPr>
          <p:nvPr>
            <p:ph type="sldNum" sz="quarter" idx="12"/>
          </p:nvPr>
        </p:nvSpPr>
        <p:spPr/>
        <p:txBody>
          <a:bodyPr/>
          <a:lstStyle/>
          <a:p>
            <a:fld id="{22A3CD34-43B8-483A-A026-25BE5CAF1D8A}" type="slidenum">
              <a:rPr lang="pl-PL" smtClean="0"/>
              <a:t>2</a:t>
            </a:fld>
            <a:endParaRPr lang="pl-PL"/>
          </a:p>
        </p:txBody>
      </p:sp>
    </p:spTree>
    <p:extLst>
      <p:ext uri="{BB962C8B-B14F-4D97-AF65-F5344CB8AC3E}">
        <p14:creationId xmlns:p14="http://schemas.microsoft.com/office/powerpoint/2010/main" val="3437830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chemeClr val="accent1">
              <a:lumMod val="40000"/>
              <a:lumOff val="60000"/>
            </a:schemeClr>
          </a:solidFill>
        </p:spPr>
        <p:txBody>
          <a:bodyPr/>
          <a:lstStyle/>
          <a:p>
            <a:r>
              <a:rPr lang="pl-PL" dirty="0" err="1"/>
              <a:t>Cultural</a:t>
            </a:r>
            <a:r>
              <a:rPr lang="pl-PL" dirty="0"/>
              <a:t> </a:t>
            </a:r>
            <a:r>
              <a:rPr lang="pl-PL" dirty="0" err="1"/>
              <a:t>dimension</a:t>
            </a:r>
            <a:r>
              <a:rPr lang="pl-PL" dirty="0"/>
              <a:t> </a:t>
            </a:r>
          </a:p>
        </p:txBody>
      </p:sp>
      <p:sp>
        <p:nvSpPr>
          <p:cNvPr id="3" name="Symbol zastępczy zawartości 2"/>
          <p:cNvSpPr>
            <a:spLocks noGrp="1"/>
          </p:cNvSpPr>
          <p:nvPr>
            <p:ph sz="half" idx="1"/>
          </p:nvPr>
        </p:nvSpPr>
        <p:spPr>
          <a:solidFill>
            <a:schemeClr val="accent2">
              <a:lumMod val="40000"/>
              <a:lumOff val="60000"/>
            </a:schemeClr>
          </a:solidFill>
        </p:spPr>
        <p:txBody>
          <a:bodyPr/>
          <a:lstStyle/>
          <a:p>
            <a:r>
              <a:rPr lang="pl-PL" dirty="0" err="1"/>
              <a:t>Long</a:t>
            </a:r>
            <a:r>
              <a:rPr lang="pl-PL" dirty="0"/>
              <a:t> </a:t>
            </a:r>
            <a:r>
              <a:rPr lang="pl-PL" dirty="0" err="1"/>
              <a:t>tradition</a:t>
            </a:r>
            <a:r>
              <a:rPr lang="pl-PL" dirty="0"/>
              <a:t> of </a:t>
            </a:r>
            <a:r>
              <a:rPr lang="pl-PL" dirty="0" err="1"/>
              <a:t>autoritarian</a:t>
            </a:r>
            <a:r>
              <a:rPr lang="pl-PL" dirty="0"/>
              <a:t> </a:t>
            </a:r>
            <a:r>
              <a:rPr lang="pl-PL" dirty="0" err="1"/>
              <a:t>social</a:t>
            </a:r>
            <a:r>
              <a:rPr lang="pl-PL" dirty="0"/>
              <a:t> relations,</a:t>
            </a:r>
          </a:p>
          <a:p>
            <a:r>
              <a:rPr lang="pl-PL" dirty="0" err="1"/>
              <a:t>Confrontational</a:t>
            </a:r>
            <a:r>
              <a:rPr lang="pl-PL" dirty="0"/>
              <a:t> </a:t>
            </a:r>
            <a:r>
              <a:rPr lang="pl-PL" dirty="0" err="1"/>
              <a:t>social</a:t>
            </a:r>
            <a:r>
              <a:rPr lang="pl-PL" dirty="0"/>
              <a:t> relations ,</a:t>
            </a:r>
          </a:p>
          <a:p>
            <a:r>
              <a:rPr lang="pl-PL" dirty="0" err="1"/>
              <a:t>Low</a:t>
            </a:r>
            <a:r>
              <a:rPr lang="pl-PL" dirty="0"/>
              <a:t> </a:t>
            </a:r>
            <a:r>
              <a:rPr lang="pl-PL" dirty="0" err="1"/>
              <a:t>level</a:t>
            </a:r>
            <a:r>
              <a:rPr lang="pl-PL" dirty="0"/>
              <a:t> of trust </a:t>
            </a:r>
          </a:p>
        </p:txBody>
      </p:sp>
      <p:sp>
        <p:nvSpPr>
          <p:cNvPr id="4" name="Symbol zastępczy zawartości 3"/>
          <p:cNvSpPr>
            <a:spLocks noGrp="1"/>
          </p:cNvSpPr>
          <p:nvPr>
            <p:ph sz="half" idx="2"/>
          </p:nvPr>
        </p:nvSpPr>
        <p:spPr>
          <a:solidFill>
            <a:schemeClr val="accent3">
              <a:lumMod val="40000"/>
              <a:lumOff val="60000"/>
            </a:schemeClr>
          </a:solidFill>
        </p:spPr>
        <p:txBody>
          <a:bodyPr/>
          <a:lstStyle/>
          <a:p>
            <a:r>
              <a:rPr lang="pl-PL" dirty="0"/>
              <a:t>The </a:t>
            </a:r>
            <a:r>
              <a:rPr lang="pl-PL" dirty="0" err="1"/>
              <a:t>heritage</a:t>
            </a:r>
            <a:r>
              <a:rPr lang="pl-PL" dirty="0"/>
              <a:t> of the </a:t>
            </a:r>
            <a:r>
              <a:rPr lang="pl-PL" dirty="0" err="1"/>
              <a:t>manorial</a:t>
            </a:r>
            <a:r>
              <a:rPr lang="pl-PL" dirty="0"/>
              <a:t> system </a:t>
            </a:r>
          </a:p>
          <a:p>
            <a:r>
              <a:rPr lang="pl-PL" dirty="0" err="1"/>
              <a:t>Long</a:t>
            </a:r>
            <a:r>
              <a:rPr lang="pl-PL" dirty="0"/>
              <a:t> </a:t>
            </a:r>
            <a:r>
              <a:rPr lang="pl-PL" dirty="0" err="1"/>
              <a:t>lasting</a:t>
            </a:r>
            <a:r>
              <a:rPr lang="pl-PL" dirty="0"/>
              <a:t> </a:t>
            </a:r>
            <a:r>
              <a:rPr lang="pl-PL" dirty="0" err="1"/>
              <a:t>serfdom</a:t>
            </a:r>
            <a:r>
              <a:rPr lang="pl-PL" dirty="0"/>
              <a:t> in the </a:t>
            </a:r>
            <a:r>
              <a:rPr lang="pl-PL" dirty="0" err="1"/>
              <a:t>Eastern</a:t>
            </a:r>
            <a:r>
              <a:rPr lang="pl-PL" dirty="0"/>
              <a:t> and Central Europe</a:t>
            </a:r>
          </a:p>
          <a:p>
            <a:r>
              <a:rPr lang="pl-PL" dirty="0"/>
              <a:t>High </a:t>
            </a:r>
            <a:r>
              <a:rPr lang="pl-PL" dirty="0" err="1"/>
              <a:t>power</a:t>
            </a:r>
            <a:r>
              <a:rPr lang="pl-PL" dirty="0"/>
              <a:t> </a:t>
            </a:r>
            <a:r>
              <a:rPr lang="pl-PL" dirty="0" err="1"/>
              <a:t>distance</a:t>
            </a:r>
            <a:r>
              <a:rPr lang="pl-PL" dirty="0"/>
              <a:t>,</a:t>
            </a:r>
          </a:p>
          <a:p>
            <a:r>
              <a:rPr lang="pl-PL" dirty="0" err="1"/>
              <a:t>Deficient</a:t>
            </a:r>
            <a:r>
              <a:rPr lang="pl-PL" dirty="0"/>
              <a:t> </a:t>
            </a:r>
            <a:r>
              <a:rPr lang="pl-PL" dirty="0" err="1"/>
              <a:t>or</a:t>
            </a:r>
            <a:r>
              <a:rPr lang="pl-PL" dirty="0"/>
              <a:t> </a:t>
            </a:r>
            <a:r>
              <a:rPr lang="pl-PL" dirty="0" err="1"/>
              <a:t>flawed</a:t>
            </a:r>
            <a:r>
              <a:rPr lang="pl-PL" dirty="0"/>
              <a:t> </a:t>
            </a:r>
            <a:r>
              <a:rPr lang="pl-PL" dirty="0" err="1"/>
              <a:t>modernization</a:t>
            </a:r>
            <a:r>
              <a:rPr lang="pl-PL" dirty="0"/>
              <a:t> </a:t>
            </a:r>
            <a:r>
              <a:rPr lang="pl-PL" dirty="0" err="1"/>
              <a:t>within</a:t>
            </a:r>
            <a:r>
              <a:rPr lang="pl-PL" dirty="0"/>
              <a:t> </a:t>
            </a:r>
            <a:r>
              <a:rPr lang="pl-PL" dirty="0" err="1"/>
              <a:t>last</a:t>
            </a:r>
            <a:r>
              <a:rPr lang="pl-PL" dirty="0"/>
              <a:t> one </a:t>
            </a:r>
            <a:r>
              <a:rPr lang="pl-PL" dirty="0" err="1"/>
              <a:t>hundred</a:t>
            </a:r>
            <a:r>
              <a:rPr lang="pl-PL" dirty="0"/>
              <a:t> </a:t>
            </a:r>
            <a:r>
              <a:rPr lang="pl-PL" dirty="0" err="1"/>
              <a:t>years</a:t>
            </a:r>
            <a:r>
              <a:rPr lang="pl-PL" dirty="0"/>
              <a:t>,</a:t>
            </a:r>
          </a:p>
          <a:p>
            <a:endParaRPr lang="pl-PL" dirty="0"/>
          </a:p>
        </p:txBody>
      </p:sp>
      <p:sp>
        <p:nvSpPr>
          <p:cNvPr id="5" name="Symbol zastępczy numeru slajdu 4"/>
          <p:cNvSpPr>
            <a:spLocks noGrp="1"/>
          </p:cNvSpPr>
          <p:nvPr>
            <p:ph type="sldNum" sz="quarter" idx="12"/>
          </p:nvPr>
        </p:nvSpPr>
        <p:spPr/>
        <p:txBody>
          <a:bodyPr/>
          <a:lstStyle/>
          <a:p>
            <a:fld id="{D96BEE47-831B-498B-A241-67B98540D4A4}" type="slidenum">
              <a:rPr lang="pl-PL" smtClean="0"/>
              <a:t>20</a:t>
            </a:fld>
            <a:endParaRPr lang="pl-PL"/>
          </a:p>
        </p:txBody>
      </p:sp>
      <p:sp>
        <p:nvSpPr>
          <p:cNvPr id="6" name="Prostokąt 5">
            <a:extLst>
              <a:ext uri="{FF2B5EF4-FFF2-40B4-BE49-F238E27FC236}">
                <a16:creationId xmlns:a16="http://schemas.microsoft.com/office/drawing/2014/main" id="{345C8A25-1D85-4E6C-A4F7-89EB05C3F54D}"/>
              </a:ext>
            </a:extLst>
          </p:cNvPr>
          <p:cNvSpPr/>
          <p:nvPr/>
        </p:nvSpPr>
        <p:spPr>
          <a:xfrm>
            <a:off x="838200" y="6176963"/>
            <a:ext cx="10688782" cy="646331"/>
          </a:xfrm>
          <a:prstGeom prst="rect">
            <a:avLst/>
          </a:prstGeom>
        </p:spPr>
        <p:txBody>
          <a:bodyPr wrap="square">
            <a:spAutoFit/>
          </a:bodyPr>
          <a:lstStyle/>
          <a:p>
            <a:r>
              <a:rPr lang="pl-PL" sz="1200" dirty="0">
                <a:latin typeface="Arial" panose="020B0604020202020204" pitchFamily="34" charset="0"/>
              </a:rPr>
              <a:t>IVAN T. BEREND</a:t>
            </a:r>
            <a:r>
              <a:rPr lang="pl-PL" sz="1200" dirty="0"/>
              <a:t>, </a:t>
            </a:r>
            <a:r>
              <a:rPr lang="en-US" dirty="0"/>
              <a:t>History derailed : Central and Eastern Europe in the long nineteenth</a:t>
            </a:r>
            <a:r>
              <a:rPr lang="pl-PL" dirty="0"/>
              <a:t> </a:t>
            </a:r>
            <a:r>
              <a:rPr lang="pl-PL" dirty="0" err="1"/>
              <a:t>century</a:t>
            </a:r>
            <a:r>
              <a:rPr lang="pl-PL" sz="1200" dirty="0">
                <a:latin typeface="Arial" panose="020B0604020202020204" pitchFamily="34" charset="0"/>
              </a:rPr>
              <a:t>, </a:t>
            </a:r>
            <a:r>
              <a:rPr lang="pl-PL" dirty="0"/>
              <a:t>University of California Press, p. 16, 17.</a:t>
            </a:r>
            <a:endParaRPr lang="en-US" sz="1200" dirty="0">
              <a:latin typeface="Arial" panose="020B0604020202020204" pitchFamily="34" charset="0"/>
            </a:endParaRPr>
          </a:p>
        </p:txBody>
      </p:sp>
      <p:sp>
        <p:nvSpPr>
          <p:cNvPr id="7" name="Prostokąt 6">
            <a:extLst>
              <a:ext uri="{FF2B5EF4-FFF2-40B4-BE49-F238E27FC236}">
                <a16:creationId xmlns:a16="http://schemas.microsoft.com/office/drawing/2014/main" id="{F11A6436-401A-434E-8A1C-7B75FC1C9F49}"/>
              </a:ext>
            </a:extLst>
          </p:cNvPr>
          <p:cNvSpPr/>
          <p:nvPr/>
        </p:nvSpPr>
        <p:spPr>
          <a:xfrm>
            <a:off x="76200" y="4526854"/>
            <a:ext cx="6096000" cy="1415772"/>
          </a:xfrm>
          <a:prstGeom prst="rect">
            <a:avLst/>
          </a:prstGeom>
          <a:solidFill>
            <a:schemeClr val="accent6">
              <a:lumMod val="60000"/>
              <a:lumOff val="40000"/>
            </a:schemeClr>
          </a:solidFill>
        </p:spPr>
        <p:txBody>
          <a:bodyPr>
            <a:spAutoFit/>
          </a:bodyPr>
          <a:lstStyle/>
          <a:p>
            <a:r>
              <a:rPr lang="pl-PL" dirty="0"/>
              <a:t>D</a:t>
            </a:r>
            <a:r>
              <a:rPr lang="en-US" dirty="0" err="1"/>
              <a:t>ifferent</a:t>
            </a:r>
            <a:r>
              <a:rPr lang="en-US" dirty="0"/>
              <a:t> historical performance of Central and Eastern Europe</a:t>
            </a:r>
          </a:p>
          <a:p>
            <a:r>
              <a:rPr lang="en-US" dirty="0"/>
              <a:t>from that of the West</a:t>
            </a:r>
            <a:r>
              <a:rPr lang="pl-PL" dirty="0"/>
              <a:t>.</a:t>
            </a:r>
            <a:endParaRPr lang="pl-PL" sz="1400" dirty="0">
              <a:latin typeface="Arial" panose="020B0604020202020204" pitchFamily="34" charset="0"/>
            </a:endParaRPr>
          </a:p>
          <a:p>
            <a:r>
              <a:rPr lang="en-US" sz="1400" dirty="0">
                <a:latin typeface="Arial" panose="020B0604020202020204" pitchFamily="34" charset="0"/>
              </a:rPr>
              <a:t>THE STAGNATION AND RELATIVE DECLINE</a:t>
            </a:r>
            <a:r>
              <a:rPr lang="pl-PL" sz="1400" dirty="0">
                <a:latin typeface="Arial" panose="020B0604020202020204" pitchFamily="34" charset="0"/>
              </a:rPr>
              <a:t> OF THE EUROPEAN "PERIPHERIES - </a:t>
            </a:r>
            <a:r>
              <a:rPr lang="en-US" dirty="0">
                <a:latin typeface="Times New Roman" panose="02020603050405020304" pitchFamily="18" charset="0"/>
              </a:rPr>
              <a:t>The other areas of the European continent could not follow in the footsteps</a:t>
            </a:r>
            <a:r>
              <a:rPr lang="pl-PL" dirty="0">
                <a:latin typeface="Times New Roman" panose="02020603050405020304" pitchFamily="18" charset="0"/>
              </a:rPr>
              <a:t> of the </a:t>
            </a:r>
            <a:r>
              <a:rPr lang="pl-PL" dirty="0" err="1">
                <a:latin typeface="Times New Roman" panose="02020603050405020304" pitchFamily="18" charset="0"/>
              </a:rPr>
              <a:t>Northwestern</a:t>
            </a:r>
            <a:r>
              <a:rPr lang="pl-PL" dirty="0">
                <a:latin typeface="Times New Roman" panose="02020603050405020304" pitchFamily="18" charset="0"/>
              </a:rPr>
              <a:t> </a:t>
            </a:r>
            <a:r>
              <a:rPr lang="pl-PL" dirty="0" err="1">
                <a:latin typeface="Times New Roman" panose="02020603050405020304" pitchFamily="18" charset="0"/>
              </a:rPr>
              <a:t>countries</a:t>
            </a:r>
            <a:r>
              <a:rPr lang="pl-PL" dirty="0">
                <a:latin typeface="Times New Roman" panose="02020603050405020304" pitchFamily="18" charset="0"/>
              </a:rPr>
              <a:t>.</a:t>
            </a:r>
            <a:endParaRPr lang="pl-PL" dirty="0"/>
          </a:p>
        </p:txBody>
      </p:sp>
    </p:spTree>
    <p:extLst>
      <p:ext uri="{BB962C8B-B14F-4D97-AF65-F5344CB8AC3E}">
        <p14:creationId xmlns:p14="http://schemas.microsoft.com/office/powerpoint/2010/main" val="5210194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30DC131-437D-4CF1-B57C-FF0798A243AB}"/>
              </a:ext>
            </a:extLst>
          </p:cNvPr>
          <p:cNvSpPr>
            <a:spLocks noGrp="1"/>
          </p:cNvSpPr>
          <p:nvPr>
            <p:ph type="title"/>
          </p:nvPr>
        </p:nvSpPr>
        <p:spPr>
          <a:solidFill>
            <a:schemeClr val="tx2">
              <a:lumMod val="40000"/>
              <a:lumOff val="60000"/>
            </a:schemeClr>
          </a:solidFill>
        </p:spPr>
        <p:txBody>
          <a:bodyPr>
            <a:normAutofit/>
          </a:bodyPr>
          <a:lstStyle/>
          <a:p>
            <a:pPr lvl="0" eaLnBrk="0" fontAlgn="base" hangingPunct="0">
              <a:spcAft>
                <a:spcPct val="0"/>
              </a:spcAft>
            </a:pPr>
            <a:r>
              <a:rPr lang="en-GB" dirty="0"/>
              <a:t>The Hofstede study </a:t>
            </a:r>
            <a:br>
              <a:rPr lang="pl-PL" dirty="0"/>
            </a:br>
            <a:r>
              <a:rPr lang="pl-PL" altLang="pl-PL" dirty="0">
                <a:latin typeface="Calibri" panose="020F0502020204030204" pitchFamily="34" charset="0"/>
                <a:ea typeface="Calibri" panose="020F0502020204030204" pitchFamily="34" charset="0"/>
                <a:cs typeface="Times New Roman" panose="02020603050405020304" pitchFamily="18" charset="0"/>
              </a:rPr>
              <a:t>Index </a:t>
            </a:r>
            <a:r>
              <a:rPr lang="pl-PL" altLang="pl-PL" dirty="0" err="1">
                <a:latin typeface="Calibri" panose="020F0502020204030204" pitchFamily="34" charset="0"/>
                <a:ea typeface="Calibri" panose="020F0502020204030204" pitchFamily="34" charset="0"/>
                <a:cs typeface="Times New Roman" panose="02020603050405020304" pitchFamily="18" charset="0"/>
              </a:rPr>
              <a:t>Score</a:t>
            </a:r>
            <a:r>
              <a:rPr lang="pl-PL" altLang="pl-PL" dirty="0">
                <a:latin typeface="Calibri" panose="020F0502020204030204" pitchFamily="34" charset="0"/>
                <a:ea typeface="Calibri" panose="020F0502020204030204" pitchFamily="34" charset="0"/>
                <a:cs typeface="Times New Roman" panose="02020603050405020304" pitchFamily="18" charset="0"/>
              </a:rPr>
              <a:t> </a:t>
            </a:r>
            <a:r>
              <a:rPr lang="pl-PL" altLang="pl-PL" dirty="0" err="1">
                <a:latin typeface="Calibri" panose="020F0502020204030204" pitchFamily="34" charset="0"/>
                <a:ea typeface="Calibri" panose="020F0502020204030204" pitchFamily="34" charset="0"/>
                <a:cs typeface="Times New Roman" panose="02020603050405020304" pitchFamily="18" charset="0"/>
              </a:rPr>
              <a:t>Estimates</a:t>
            </a:r>
            <a:endParaRPr lang="pl-PL" dirty="0"/>
          </a:p>
        </p:txBody>
      </p:sp>
      <p:graphicFrame>
        <p:nvGraphicFramePr>
          <p:cNvPr id="4" name="Symbol zastępczy zawartości 3">
            <a:extLst>
              <a:ext uri="{FF2B5EF4-FFF2-40B4-BE49-F238E27FC236}">
                <a16:creationId xmlns:a16="http://schemas.microsoft.com/office/drawing/2014/main" id="{BF31B8A2-3059-4A4A-9C13-8B146523E756}"/>
              </a:ext>
            </a:extLst>
          </p:cNvPr>
          <p:cNvGraphicFramePr>
            <a:graphicFrameLocks noGrp="1"/>
          </p:cNvGraphicFramePr>
          <p:nvPr>
            <p:ph idx="1"/>
            <p:extLst>
              <p:ext uri="{D42A27DB-BD31-4B8C-83A1-F6EECF244321}">
                <p14:modId xmlns:p14="http://schemas.microsoft.com/office/powerpoint/2010/main" val="84610356"/>
              </p:ext>
            </p:extLst>
          </p:nvPr>
        </p:nvGraphicFramePr>
        <p:xfrm>
          <a:off x="1794164" y="1731630"/>
          <a:ext cx="8977313" cy="4874846"/>
        </p:xfrm>
        <a:graphic>
          <a:graphicData uri="http://schemas.openxmlformats.org/drawingml/2006/table">
            <a:tbl>
              <a:tblPr firstRow="1" firstCol="1" bandRow="1">
                <a:tableStyleId>{5C22544A-7EE6-4342-B048-85BDC9FD1C3A}</a:tableStyleId>
              </a:tblPr>
              <a:tblGrid>
                <a:gridCol w="1898343">
                  <a:extLst>
                    <a:ext uri="{9D8B030D-6E8A-4147-A177-3AD203B41FA5}">
                      <a16:colId xmlns:a16="http://schemas.microsoft.com/office/drawing/2014/main" val="404749458"/>
                    </a:ext>
                  </a:extLst>
                </a:gridCol>
                <a:gridCol w="1241491">
                  <a:extLst>
                    <a:ext uri="{9D8B030D-6E8A-4147-A177-3AD203B41FA5}">
                      <a16:colId xmlns:a16="http://schemas.microsoft.com/office/drawing/2014/main" val="3711335044"/>
                    </a:ext>
                  </a:extLst>
                </a:gridCol>
                <a:gridCol w="1340414">
                  <a:extLst>
                    <a:ext uri="{9D8B030D-6E8A-4147-A177-3AD203B41FA5}">
                      <a16:colId xmlns:a16="http://schemas.microsoft.com/office/drawing/2014/main" val="2221563161"/>
                    </a:ext>
                  </a:extLst>
                </a:gridCol>
                <a:gridCol w="1507595">
                  <a:extLst>
                    <a:ext uri="{9D8B030D-6E8A-4147-A177-3AD203B41FA5}">
                      <a16:colId xmlns:a16="http://schemas.microsoft.com/office/drawing/2014/main" val="1284757179"/>
                    </a:ext>
                  </a:extLst>
                </a:gridCol>
                <a:gridCol w="1494735">
                  <a:extLst>
                    <a:ext uri="{9D8B030D-6E8A-4147-A177-3AD203B41FA5}">
                      <a16:colId xmlns:a16="http://schemas.microsoft.com/office/drawing/2014/main" val="1876369448"/>
                    </a:ext>
                  </a:extLst>
                </a:gridCol>
                <a:gridCol w="1494735">
                  <a:extLst>
                    <a:ext uri="{9D8B030D-6E8A-4147-A177-3AD203B41FA5}">
                      <a16:colId xmlns:a16="http://schemas.microsoft.com/office/drawing/2014/main" val="818540092"/>
                    </a:ext>
                  </a:extLst>
                </a:gridCol>
              </a:tblGrid>
              <a:tr h="928321">
                <a:tc>
                  <a:txBody>
                    <a:bodyPr/>
                    <a:lstStyle/>
                    <a:p>
                      <a:pPr algn="ctr">
                        <a:lnSpc>
                          <a:spcPct val="107000"/>
                        </a:lnSpc>
                        <a:spcAft>
                          <a:spcPts val="800"/>
                        </a:spcAft>
                      </a:pPr>
                      <a:r>
                        <a:rPr lang="pl-PL" sz="1800" dirty="0">
                          <a:effectLst/>
                        </a:rPr>
                        <a:t>Country and Part</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pl-PL" sz="1800">
                          <a:effectLst/>
                        </a:rPr>
                        <a:t>Power Distance Index</a:t>
                      </a:r>
                      <a:endParaRPr lang="pl-P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pl-PL" sz="1800">
                          <a:effectLst/>
                        </a:rPr>
                        <a:t>Uncertainty Avoidance Index</a:t>
                      </a:r>
                      <a:endParaRPr lang="pl-P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pl-PL" sz="1800">
                          <a:effectLst/>
                        </a:rPr>
                        <a:t>Individualism</a:t>
                      </a:r>
                    </a:p>
                    <a:p>
                      <a:pPr algn="ctr">
                        <a:lnSpc>
                          <a:spcPct val="107000"/>
                        </a:lnSpc>
                        <a:spcAft>
                          <a:spcPts val="800"/>
                        </a:spcAft>
                      </a:pPr>
                      <a:r>
                        <a:rPr lang="pl-PL" sz="1800">
                          <a:effectLst/>
                        </a:rPr>
                        <a:t>Index</a:t>
                      </a:r>
                      <a:endParaRPr lang="pl-P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pl-PL" sz="1800">
                          <a:effectLst/>
                        </a:rPr>
                        <a:t>Masculinity Index</a:t>
                      </a:r>
                      <a:endParaRPr lang="pl-P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pl-PL" sz="1800">
                          <a:effectLst/>
                        </a:rPr>
                        <a:t>Long-Term  Orientation Index</a:t>
                      </a:r>
                      <a:endParaRPr lang="pl-P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4263820"/>
                  </a:ext>
                </a:extLst>
              </a:tr>
              <a:tr h="309441">
                <a:tc>
                  <a:txBody>
                    <a:bodyPr/>
                    <a:lstStyle/>
                    <a:p>
                      <a:pPr>
                        <a:lnSpc>
                          <a:spcPct val="107000"/>
                        </a:lnSpc>
                        <a:spcAft>
                          <a:spcPts val="800"/>
                        </a:spcAft>
                      </a:pPr>
                      <a:r>
                        <a:rPr lang="en-GB" sz="2200">
                          <a:solidFill>
                            <a:srgbClr val="FF0000"/>
                          </a:solidFill>
                          <a:effectLst/>
                        </a:rPr>
                        <a:t>Poland</a:t>
                      </a:r>
                      <a:endParaRPr lang="pl-PL" sz="22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2200">
                          <a:solidFill>
                            <a:srgbClr val="FF0000"/>
                          </a:solidFill>
                          <a:effectLst/>
                        </a:rPr>
                        <a:t>68</a:t>
                      </a:r>
                      <a:endParaRPr lang="pl-PL" sz="22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2200">
                          <a:solidFill>
                            <a:srgbClr val="FF0000"/>
                          </a:solidFill>
                          <a:effectLst/>
                        </a:rPr>
                        <a:t>93</a:t>
                      </a:r>
                      <a:endParaRPr lang="pl-PL" sz="22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2200">
                          <a:solidFill>
                            <a:srgbClr val="FF0000"/>
                          </a:solidFill>
                          <a:effectLst/>
                        </a:rPr>
                        <a:t>60</a:t>
                      </a:r>
                      <a:endParaRPr lang="pl-PL" sz="22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2200">
                          <a:solidFill>
                            <a:srgbClr val="FF0000"/>
                          </a:solidFill>
                          <a:effectLst/>
                        </a:rPr>
                        <a:t>64</a:t>
                      </a:r>
                      <a:endParaRPr lang="pl-PL" sz="22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2200" dirty="0">
                          <a:solidFill>
                            <a:srgbClr val="FF0000"/>
                          </a:solidFill>
                          <a:effectLst/>
                        </a:rPr>
                        <a:t>38</a:t>
                      </a:r>
                      <a:endParaRPr lang="pl-PL" sz="2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57281086"/>
                  </a:ext>
                </a:extLst>
              </a:tr>
              <a:tr h="309441">
                <a:tc>
                  <a:txBody>
                    <a:bodyPr/>
                    <a:lstStyle/>
                    <a:p>
                      <a:pPr>
                        <a:lnSpc>
                          <a:spcPct val="107000"/>
                        </a:lnSpc>
                        <a:spcAft>
                          <a:spcPts val="800"/>
                        </a:spcAft>
                      </a:pPr>
                      <a:r>
                        <a:rPr lang="en-GB" sz="2200">
                          <a:effectLst/>
                        </a:rPr>
                        <a:t>Hungary</a:t>
                      </a:r>
                      <a:endParaRPr lang="pl-PL"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2200">
                          <a:effectLst/>
                        </a:rPr>
                        <a:t>46</a:t>
                      </a:r>
                      <a:endParaRPr lang="pl-PL"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2200">
                          <a:effectLst/>
                        </a:rPr>
                        <a:t>82</a:t>
                      </a:r>
                      <a:endParaRPr lang="pl-PL"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2200">
                          <a:effectLst/>
                        </a:rPr>
                        <a:t>80</a:t>
                      </a:r>
                      <a:endParaRPr lang="pl-PL"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2200">
                          <a:effectLst/>
                        </a:rPr>
                        <a:t>88</a:t>
                      </a:r>
                      <a:endParaRPr lang="pl-PL"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2200" dirty="0">
                          <a:effectLst/>
                        </a:rPr>
                        <a:t>58</a:t>
                      </a:r>
                      <a:endParaRPr lang="pl-PL"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6600194"/>
                  </a:ext>
                </a:extLst>
              </a:tr>
              <a:tr h="309441">
                <a:tc>
                  <a:txBody>
                    <a:bodyPr/>
                    <a:lstStyle/>
                    <a:p>
                      <a:pPr>
                        <a:lnSpc>
                          <a:spcPct val="107000"/>
                        </a:lnSpc>
                        <a:spcAft>
                          <a:spcPts val="800"/>
                        </a:spcAft>
                      </a:pPr>
                      <a:r>
                        <a:rPr lang="en-GB" sz="2200" dirty="0">
                          <a:effectLst/>
                        </a:rPr>
                        <a:t>Czech Republic</a:t>
                      </a:r>
                      <a:endParaRPr lang="pl-PL"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2200">
                          <a:effectLst/>
                        </a:rPr>
                        <a:t>57</a:t>
                      </a:r>
                      <a:endParaRPr lang="pl-PL"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2200">
                          <a:effectLst/>
                        </a:rPr>
                        <a:t>74</a:t>
                      </a:r>
                      <a:endParaRPr lang="pl-PL"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2200">
                          <a:effectLst/>
                        </a:rPr>
                        <a:t>58</a:t>
                      </a:r>
                      <a:endParaRPr lang="pl-PL"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2200">
                          <a:effectLst/>
                        </a:rPr>
                        <a:t>57</a:t>
                      </a:r>
                      <a:endParaRPr lang="pl-PL"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2200" dirty="0">
                          <a:effectLst/>
                        </a:rPr>
                        <a:t>70</a:t>
                      </a:r>
                      <a:endParaRPr lang="pl-PL"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90834789"/>
                  </a:ext>
                </a:extLst>
              </a:tr>
              <a:tr h="309441">
                <a:tc>
                  <a:txBody>
                    <a:bodyPr/>
                    <a:lstStyle/>
                    <a:p>
                      <a:pPr>
                        <a:lnSpc>
                          <a:spcPct val="107000"/>
                        </a:lnSpc>
                        <a:spcAft>
                          <a:spcPts val="800"/>
                        </a:spcAft>
                      </a:pPr>
                      <a:r>
                        <a:rPr lang="en-GB" sz="2200">
                          <a:effectLst/>
                        </a:rPr>
                        <a:t>Slovakia</a:t>
                      </a:r>
                      <a:endParaRPr lang="pl-PL"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2200">
                          <a:effectLst/>
                        </a:rPr>
                        <a:t>100</a:t>
                      </a:r>
                      <a:endParaRPr lang="pl-PL"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2200" dirty="0">
                          <a:effectLst/>
                        </a:rPr>
                        <a:t>51</a:t>
                      </a:r>
                      <a:endParaRPr lang="pl-PL"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2200">
                          <a:effectLst/>
                        </a:rPr>
                        <a:t>52</a:t>
                      </a:r>
                      <a:endParaRPr lang="pl-PL"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2200">
                          <a:effectLst/>
                        </a:rPr>
                        <a:t>100</a:t>
                      </a:r>
                      <a:endParaRPr lang="pl-PL"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2200">
                          <a:effectLst/>
                        </a:rPr>
                        <a:t>77</a:t>
                      </a:r>
                      <a:endParaRPr lang="pl-PL"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33797327"/>
                  </a:ext>
                </a:extLst>
              </a:tr>
              <a:tr h="309441">
                <a:tc>
                  <a:txBody>
                    <a:bodyPr/>
                    <a:lstStyle/>
                    <a:p>
                      <a:pPr>
                        <a:lnSpc>
                          <a:spcPct val="107000"/>
                        </a:lnSpc>
                        <a:spcAft>
                          <a:spcPts val="800"/>
                        </a:spcAft>
                      </a:pPr>
                      <a:r>
                        <a:rPr lang="en-GB" sz="2200">
                          <a:effectLst/>
                        </a:rPr>
                        <a:t>Germany</a:t>
                      </a:r>
                      <a:endParaRPr lang="pl-PL"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2200">
                          <a:effectLst/>
                        </a:rPr>
                        <a:t>35</a:t>
                      </a:r>
                      <a:endParaRPr lang="pl-PL"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2200">
                          <a:effectLst/>
                        </a:rPr>
                        <a:t>65</a:t>
                      </a:r>
                      <a:endParaRPr lang="pl-PL"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2200">
                          <a:effectLst/>
                        </a:rPr>
                        <a:t>67</a:t>
                      </a:r>
                      <a:endParaRPr lang="pl-PL"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2200">
                          <a:effectLst/>
                        </a:rPr>
                        <a:t>66</a:t>
                      </a:r>
                      <a:endParaRPr lang="pl-PL"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2200">
                          <a:effectLst/>
                        </a:rPr>
                        <a:t>85</a:t>
                      </a:r>
                      <a:endParaRPr lang="pl-PL"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17391544"/>
                  </a:ext>
                </a:extLst>
              </a:tr>
              <a:tr h="309441">
                <a:tc>
                  <a:txBody>
                    <a:bodyPr/>
                    <a:lstStyle/>
                    <a:p>
                      <a:pPr>
                        <a:lnSpc>
                          <a:spcPct val="107000"/>
                        </a:lnSpc>
                        <a:spcAft>
                          <a:spcPts val="800"/>
                        </a:spcAft>
                      </a:pPr>
                      <a:r>
                        <a:rPr lang="en-GB" sz="2200">
                          <a:effectLst/>
                        </a:rPr>
                        <a:t>Holland</a:t>
                      </a:r>
                      <a:endParaRPr lang="pl-PL"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2200">
                          <a:effectLst/>
                        </a:rPr>
                        <a:t>38</a:t>
                      </a:r>
                      <a:endParaRPr lang="pl-PL"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2200">
                          <a:effectLst/>
                        </a:rPr>
                        <a:t>53</a:t>
                      </a:r>
                      <a:endParaRPr lang="pl-PL"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2200">
                          <a:effectLst/>
                        </a:rPr>
                        <a:t>80</a:t>
                      </a:r>
                      <a:endParaRPr lang="pl-PL"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2200">
                          <a:effectLst/>
                        </a:rPr>
                        <a:t>14</a:t>
                      </a:r>
                      <a:endParaRPr lang="pl-PL"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2200">
                          <a:effectLst/>
                        </a:rPr>
                        <a:t>67</a:t>
                      </a:r>
                      <a:endParaRPr lang="pl-PL"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09352648"/>
                  </a:ext>
                </a:extLst>
              </a:tr>
              <a:tr h="309441">
                <a:tc>
                  <a:txBody>
                    <a:bodyPr/>
                    <a:lstStyle/>
                    <a:p>
                      <a:pPr>
                        <a:lnSpc>
                          <a:spcPct val="107000"/>
                        </a:lnSpc>
                        <a:spcAft>
                          <a:spcPts val="800"/>
                        </a:spcAft>
                      </a:pPr>
                      <a:r>
                        <a:rPr lang="en-GB" sz="2200">
                          <a:effectLst/>
                        </a:rPr>
                        <a:t>France</a:t>
                      </a:r>
                      <a:endParaRPr lang="pl-PL"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2200">
                          <a:effectLst/>
                        </a:rPr>
                        <a:t>68</a:t>
                      </a:r>
                      <a:endParaRPr lang="pl-PL"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2200">
                          <a:effectLst/>
                        </a:rPr>
                        <a:t>86</a:t>
                      </a:r>
                      <a:endParaRPr lang="pl-PL"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2200">
                          <a:effectLst/>
                        </a:rPr>
                        <a:t>71</a:t>
                      </a:r>
                      <a:endParaRPr lang="pl-PL"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2200">
                          <a:effectLst/>
                        </a:rPr>
                        <a:t>46</a:t>
                      </a:r>
                      <a:endParaRPr lang="pl-PL"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2200">
                          <a:effectLst/>
                        </a:rPr>
                        <a:t>63</a:t>
                      </a:r>
                      <a:endParaRPr lang="pl-PL"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72122231"/>
                  </a:ext>
                </a:extLst>
              </a:tr>
              <a:tr h="309441">
                <a:tc>
                  <a:txBody>
                    <a:bodyPr/>
                    <a:lstStyle/>
                    <a:p>
                      <a:pPr>
                        <a:lnSpc>
                          <a:spcPct val="107000"/>
                        </a:lnSpc>
                        <a:spcAft>
                          <a:spcPts val="800"/>
                        </a:spcAft>
                      </a:pPr>
                      <a:r>
                        <a:rPr lang="en-GB" sz="2200">
                          <a:effectLst/>
                        </a:rPr>
                        <a:t>Sweden</a:t>
                      </a:r>
                      <a:endParaRPr lang="pl-PL"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2200">
                          <a:effectLst/>
                        </a:rPr>
                        <a:t>31</a:t>
                      </a:r>
                      <a:endParaRPr lang="pl-PL"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2200">
                          <a:effectLst/>
                        </a:rPr>
                        <a:t>29</a:t>
                      </a:r>
                      <a:endParaRPr lang="pl-PL"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2200">
                          <a:effectLst/>
                        </a:rPr>
                        <a:t>71</a:t>
                      </a:r>
                      <a:endParaRPr lang="pl-PL"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2200">
                          <a:effectLst/>
                        </a:rPr>
                        <a:t>5</a:t>
                      </a:r>
                      <a:endParaRPr lang="pl-PL"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2200">
                          <a:effectLst/>
                        </a:rPr>
                        <a:t>52</a:t>
                      </a:r>
                      <a:endParaRPr lang="pl-PL"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14296221"/>
                  </a:ext>
                </a:extLst>
              </a:tr>
              <a:tr h="309441">
                <a:tc>
                  <a:txBody>
                    <a:bodyPr/>
                    <a:lstStyle/>
                    <a:p>
                      <a:pPr>
                        <a:lnSpc>
                          <a:spcPct val="107000"/>
                        </a:lnSpc>
                        <a:spcAft>
                          <a:spcPts val="800"/>
                        </a:spcAft>
                      </a:pPr>
                      <a:r>
                        <a:rPr lang="en-GB" sz="2200">
                          <a:effectLst/>
                        </a:rPr>
                        <a:t>United Kingdom</a:t>
                      </a:r>
                      <a:endParaRPr lang="pl-PL"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2200">
                          <a:effectLst/>
                        </a:rPr>
                        <a:t>35</a:t>
                      </a:r>
                      <a:endParaRPr lang="pl-PL"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2200">
                          <a:effectLst/>
                        </a:rPr>
                        <a:t>35</a:t>
                      </a:r>
                      <a:endParaRPr lang="pl-PL"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2200">
                          <a:effectLst/>
                        </a:rPr>
                        <a:t>89</a:t>
                      </a:r>
                      <a:endParaRPr lang="pl-PL"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2200">
                          <a:effectLst/>
                        </a:rPr>
                        <a:t>66</a:t>
                      </a:r>
                      <a:endParaRPr lang="pl-PL"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2200">
                          <a:effectLst/>
                        </a:rPr>
                        <a:t>51</a:t>
                      </a:r>
                      <a:endParaRPr lang="pl-PL"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40693055"/>
                  </a:ext>
                </a:extLst>
              </a:tr>
              <a:tr h="309441">
                <a:tc>
                  <a:txBody>
                    <a:bodyPr/>
                    <a:lstStyle/>
                    <a:p>
                      <a:pPr>
                        <a:lnSpc>
                          <a:spcPct val="107000"/>
                        </a:lnSpc>
                        <a:spcAft>
                          <a:spcPts val="800"/>
                        </a:spcAft>
                      </a:pPr>
                      <a:r>
                        <a:rPr lang="en-GB" sz="2200">
                          <a:effectLst/>
                        </a:rPr>
                        <a:t>United States</a:t>
                      </a:r>
                      <a:endParaRPr lang="pl-PL"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2200">
                          <a:effectLst/>
                        </a:rPr>
                        <a:t>40</a:t>
                      </a:r>
                      <a:endParaRPr lang="pl-PL"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2200">
                          <a:effectLst/>
                        </a:rPr>
                        <a:t>46</a:t>
                      </a:r>
                      <a:endParaRPr lang="pl-PL"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2200">
                          <a:effectLst/>
                        </a:rPr>
                        <a:t>91</a:t>
                      </a:r>
                      <a:endParaRPr lang="pl-PL"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2200">
                          <a:effectLst/>
                        </a:rPr>
                        <a:t>62</a:t>
                      </a:r>
                      <a:endParaRPr lang="pl-PL"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2200" dirty="0">
                          <a:effectLst/>
                        </a:rPr>
                        <a:t>26</a:t>
                      </a:r>
                      <a:endParaRPr lang="pl-PL"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42839185"/>
                  </a:ext>
                </a:extLst>
              </a:tr>
            </a:tbl>
          </a:graphicData>
        </a:graphic>
      </p:graphicFrame>
      <p:sp>
        <p:nvSpPr>
          <p:cNvPr id="6" name="Prostokąt 5">
            <a:extLst>
              <a:ext uri="{FF2B5EF4-FFF2-40B4-BE49-F238E27FC236}">
                <a16:creationId xmlns:a16="http://schemas.microsoft.com/office/drawing/2014/main" id="{C158778C-B2C7-4357-9FB2-EB0693DE8E09}"/>
              </a:ext>
            </a:extLst>
          </p:cNvPr>
          <p:cNvSpPr/>
          <p:nvPr/>
        </p:nvSpPr>
        <p:spPr>
          <a:xfrm>
            <a:off x="250817" y="6488668"/>
            <a:ext cx="2075312" cy="369332"/>
          </a:xfrm>
          <a:prstGeom prst="rect">
            <a:avLst/>
          </a:prstGeom>
        </p:spPr>
        <p:txBody>
          <a:bodyPr wrap="none">
            <a:spAutoFit/>
          </a:bodyPr>
          <a:lstStyle/>
          <a:p>
            <a:r>
              <a:rPr lang="en-GB" altLang="pl-PL" i="1" dirty="0">
                <a:latin typeface="Calibri" panose="020F0502020204030204" pitchFamily="34" charset="0"/>
                <a:ea typeface="Calibri" panose="020F0502020204030204" pitchFamily="34" charset="0"/>
                <a:cs typeface="Times New Roman" panose="02020603050405020304" pitchFamily="18" charset="0"/>
              </a:rPr>
              <a:t>(</a:t>
            </a:r>
            <a:r>
              <a:rPr lang="en-GB" altLang="pl-PL" i="1" dirty="0" err="1">
                <a:latin typeface="Calibri" panose="020F0502020204030204" pitchFamily="34" charset="0"/>
                <a:ea typeface="Calibri" panose="020F0502020204030204" pitchFamily="34" charset="0"/>
                <a:cs typeface="Times New Roman" panose="02020603050405020304" pitchFamily="18" charset="0"/>
              </a:rPr>
              <a:t>Kolman</a:t>
            </a:r>
            <a:r>
              <a:rPr lang="en-GB" altLang="pl-PL" i="1" dirty="0">
                <a:latin typeface="Calibri" panose="020F0502020204030204" pitchFamily="34" charset="0"/>
                <a:ea typeface="Calibri" panose="020F0502020204030204" pitchFamily="34" charset="0"/>
                <a:cs typeface="Times New Roman" panose="02020603050405020304" pitchFamily="18" charset="0"/>
              </a:rPr>
              <a:t> et al. 2003)</a:t>
            </a:r>
            <a:endParaRPr lang="pl-PL" dirty="0"/>
          </a:p>
        </p:txBody>
      </p:sp>
      <p:sp>
        <p:nvSpPr>
          <p:cNvPr id="3" name="Symbol zastępczy numeru slajdu 2">
            <a:extLst>
              <a:ext uri="{FF2B5EF4-FFF2-40B4-BE49-F238E27FC236}">
                <a16:creationId xmlns:a16="http://schemas.microsoft.com/office/drawing/2014/main" id="{FF863F64-2CFB-4DFE-AE2F-2E4EF9BAAD12}"/>
              </a:ext>
            </a:extLst>
          </p:cNvPr>
          <p:cNvSpPr>
            <a:spLocks noGrp="1"/>
          </p:cNvSpPr>
          <p:nvPr>
            <p:ph type="sldNum" sz="quarter" idx="12"/>
          </p:nvPr>
        </p:nvSpPr>
        <p:spPr/>
        <p:txBody>
          <a:bodyPr/>
          <a:lstStyle/>
          <a:p>
            <a:fld id="{22A3CD34-43B8-483A-A026-25BE5CAF1D8A}" type="slidenum">
              <a:rPr lang="pl-PL" smtClean="0"/>
              <a:t>21</a:t>
            </a:fld>
            <a:endParaRPr lang="pl-PL"/>
          </a:p>
        </p:txBody>
      </p:sp>
    </p:spTree>
    <p:extLst>
      <p:ext uri="{BB962C8B-B14F-4D97-AF65-F5344CB8AC3E}">
        <p14:creationId xmlns:p14="http://schemas.microsoft.com/office/powerpoint/2010/main" val="33511964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202E3D8-1A08-48B9-A936-982F133CB0BA}"/>
              </a:ext>
            </a:extLst>
          </p:cNvPr>
          <p:cNvSpPr>
            <a:spLocks noGrp="1"/>
          </p:cNvSpPr>
          <p:nvPr>
            <p:ph type="title"/>
          </p:nvPr>
        </p:nvSpPr>
        <p:spPr>
          <a:solidFill>
            <a:schemeClr val="tx2">
              <a:lumMod val="60000"/>
              <a:lumOff val="40000"/>
            </a:schemeClr>
          </a:solidFill>
        </p:spPr>
        <p:txBody>
          <a:bodyPr/>
          <a:lstStyle/>
          <a:p>
            <a:r>
              <a:rPr lang="pl-PL" b="1" dirty="0" err="1">
                <a:solidFill>
                  <a:srgbClr val="FF0000"/>
                </a:solidFill>
              </a:rPr>
              <a:t>Organizational</a:t>
            </a:r>
            <a:r>
              <a:rPr lang="pl-PL" b="1" dirty="0">
                <a:solidFill>
                  <a:srgbClr val="FF0000"/>
                </a:solidFill>
              </a:rPr>
              <a:t> </a:t>
            </a:r>
            <a:r>
              <a:rPr lang="pl-PL" b="1" dirty="0" err="1">
                <a:solidFill>
                  <a:srgbClr val="FF0000"/>
                </a:solidFill>
              </a:rPr>
              <a:t>culture</a:t>
            </a:r>
            <a:r>
              <a:rPr lang="pl-PL" b="1" dirty="0">
                <a:solidFill>
                  <a:srgbClr val="FF0000"/>
                </a:solidFill>
              </a:rPr>
              <a:t>, </a:t>
            </a:r>
            <a:br>
              <a:rPr lang="pl-PL" b="1" dirty="0">
                <a:solidFill>
                  <a:srgbClr val="FF0000"/>
                </a:solidFill>
              </a:rPr>
            </a:br>
            <a:r>
              <a:rPr lang="pl-PL" b="1" dirty="0" err="1">
                <a:solidFill>
                  <a:srgbClr val="FF0000"/>
                </a:solidFill>
              </a:rPr>
              <a:t>styles</a:t>
            </a:r>
            <a:r>
              <a:rPr lang="pl-PL" b="1" dirty="0">
                <a:solidFill>
                  <a:srgbClr val="FF0000"/>
                </a:solidFill>
              </a:rPr>
              <a:t> of management</a:t>
            </a:r>
          </a:p>
        </p:txBody>
      </p:sp>
      <p:sp>
        <p:nvSpPr>
          <p:cNvPr id="6" name="Symbol zastępczy zawartości 5">
            <a:extLst>
              <a:ext uri="{FF2B5EF4-FFF2-40B4-BE49-F238E27FC236}">
                <a16:creationId xmlns:a16="http://schemas.microsoft.com/office/drawing/2014/main" id="{7A58F487-6589-4AB3-A01E-82CEEAE7E439}"/>
              </a:ext>
            </a:extLst>
          </p:cNvPr>
          <p:cNvSpPr>
            <a:spLocks noGrp="1"/>
          </p:cNvSpPr>
          <p:nvPr>
            <p:ph sz="half" idx="1"/>
          </p:nvPr>
        </p:nvSpPr>
        <p:spPr>
          <a:solidFill>
            <a:schemeClr val="accent2">
              <a:lumMod val="40000"/>
              <a:lumOff val="60000"/>
            </a:schemeClr>
          </a:solidFill>
        </p:spPr>
        <p:txBody>
          <a:bodyPr/>
          <a:lstStyle/>
          <a:p>
            <a:r>
              <a:rPr lang="en-GB" dirty="0"/>
              <a:t>an authoritarian style of management (</a:t>
            </a:r>
            <a:r>
              <a:rPr lang="en-GB" dirty="0" err="1"/>
              <a:t>Jankowicz</a:t>
            </a:r>
            <a:r>
              <a:rPr lang="en-GB" dirty="0"/>
              <a:t> 1999; </a:t>
            </a:r>
            <a:r>
              <a:rPr lang="en-GB" dirty="0" err="1"/>
              <a:t>Jago</a:t>
            </a:r>
            <a:r>
              <a:rPr lang="en-GB" dirty="0"/>
              <a:t>, </a:t>
            </a:r>
            <a:r>
              <a:rPr lang="en-GB" dirty="0" err="1"/>
              <a:t>Reber</a:t>
            </a:r>
            <a:r>
              <a:rPr lang="en-GB" dirty="0"/>
              <a:t>, </a:t>
            </a:r>
            <a:r>
              <a:rPr lang="en-GB" dirty="0" err="1"/>
              <a:t>Maczynski</a:t>
            </a:r>
            <a:r>
              <a:rPr lang="en-GB" dirty="0"/>
              <a:t>, 1994)</a:t>
            </a:r>
            <a:r>
              <a:rPr lang="pl-PL" dirty="0"/>
              <a:t>,</a:t>
            </a:r>
          </a:p>
          <a:p>
            <a:r>
              <a:rPr lang="en-GB" dirty="0"/>
              <a:t>a greater inclination for authoritarian (as opposed to participative) approaches to decision-making (</a:t>
            </a:r>
            <a:r>
              <a:rPr lang="en-GB" dirty="0" err="1"/>
              <a:t>Jankowicz</a:t>
            </a:r>
            <a:r>
              <a:rPr lang="en-GB" dirty="0"/>
              <a:t> and </a:t>
            </a:r>
            <a:r>
              <a:rPr lang="en-GB" dirty="0" err="1"/>
              <a:t>Pettitt</a:t>
            </a:r>
            <a:r>
              <a:rPr lang="en-GB" dirty="0"/>
              <a:t>, 1993)</a:t>
            </a:r>
            <a:endParaRPr lang="pl-PL" dirty="0"/>
          </a:p>
        </p:txBody>
      </p:sp>
      <p:sp>
        <p:nvSpPr>
          <p:cNvPr id="7" name="Symbol zastępczy zawartości 6">
            <a:extLst>
              <a:ext uri="{FF2B5EF4-FFF2-40B4-BE49-F238E27FC236}">
                <a16:creationId xmlns:a16="http://schemas.microsoft.com/office/drawing/2014/main" id="{CFD54470-C59F-4276-B990-F0710C980B51}"/>
              </a:ext>
            </a:extLst>
          </p:cNvPr>
          <p:cNvSpPr>
            <a:spLocks noGrp="1"/>
          </p:cNvSpPr>
          <p:nvPr>
            <p:ph sz="half" idx="2"/>
          </p:nvPr>
        </p:nvSpPr>
        <p:spPr>
          <a:solidFill>
            <a:schemeClr val="accent6">
              <a:lumMod val="40000"/>
              <a:lumOff val="60000"/>
            </a:schemeClr>
          </a:solidFill>
        </p:spPr>
        <p:txBody>
          <a:bodyPr/>
          <a:lstStyle/>
          <a:p>
            <a:endParaRPr lang="pl-PL" dirty="0"/>
          </a:p>
        </p:txBody>
      </p:sp>
      <p:sp>
        <p:nvSpPr>
          <p:cNvPr id="3" name="Symbol zastępczy numeru slajdu 2">
            <a:extLst>
              <a:ext uri="{FF2B5EF4-FFF2-40B4-BE49-F238E27FC236}">
                <a16:creationId xmlns:a16="http://schemas.microsoft.com/office/drawing/2014/main" id="{17BFCD6A-2494-4590-93CC-33FDC1A688FD}"/>
              </a:ext>
            </a:extLst>
          </p:cNvPr>
          <p:cNvSpPr>
            <a:spLocks noGrp="1"/>
          </p:cNvSpPr>
          <p:nvPr>
            <p:ph type="sldNum" sz="quarter" idx="12"/>
          </p:nvPr>
        </p:nvSpPr>
        <p:spPr/>
        <p:txBody>
          <a:bodyPr/>
          <a:lstStyle/>
          <a:p>
            <a:fld id="{22A3CD34-43B8-483A-A026-25BE5CAF1D8A}" type="slidenum">
              <a:rPr lang="pl-PL" smtClean="0"/>
              <a:t>22</a:t>
            </a:fld>
            <a:endParaRPr lang="pl-PL"/>
          </a:p>
        </p:txBody>
      </p:sp>
    </p:spTree>
    <p:extLst>
      <p:ext uri="{BB962C8B-B14F-4D97-AF65-F5344CB8AC3E}">
        <p14:creationId xmlns:p14="http://schemas.microsoft.com/office/powerpoint/2010/main" val="7515969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chemeClr val="tx2">
              <a:lumMod val="40000"/>
              <a:lumOff val="60000"/>
            </a:schemeClr>
          </a:solidFill>
        </p:spPr>
        <p:txBody>
          <a:bodyPr/>
          <a:lstStyle/>
          <a:p>
            <a:pPr>
              <a:defRPr/>
            </a:pPr>
            <a:r>
              <a:rPr lang="pl-PL" dirty="0" err="1"/>
              <a:t>Participatory</a:t>
            </a:r>
            <a:r>
              <a:rPr lang="pl-PL" dirty="0"/>
              <a:t> style of management?</a:t>
            </a:r>
          </a:p>
        </p:txBody>
      </p:sp>
      <p:sp>
        <p:nvSpPr>
          <p:cNvPr id="3" name="Symbol zastępczy zawartości 2"/>
          <p:cNvSpPr>
            <a:spLocks noGrp="1"/>
          </p:cNvSpPr>
          <p:nvPr>
            <p:ph sz="half" idx="1"/>
          </p:nvPr>
        </p:nvSpPr>
        <p:spPr>
          <a:solidFill>
            <a:schemeClr val="accent2">
              <a:lumMod val="40000"/>
              <a:lumOff val="60000"/>
            </a:schemeClr>
          </a:solidFill>
        </p:spPr>
        <p:txBody>
          <a:bodyPr/>
          <a:lstStyle/>
          <a:p>
            <a:pPr marL="179388" indent="-179388">
              <a:defRPr/>
            </a:pPr>
            <a:r>
              <a:rPr lang="pl-PL" sz="2600" dirty="0"/>
              <a:t>„</a:t>
            </a:r>
            <a:r>
              <a:rPr lang="en-US" sz="2600" dirty="0"/>
              <a:t>The period of economic transition has not, however, resulted in the development of participatory style of management, as Polish employers did not realize the benefits of these new forms of work organization in companies</a:t>
            </a:r>
            <a:r>
              <a:rPr lang="pl-PL" sz="2600" dirty="0"/>
              <a:t>”</a:t>
            </a:r>
            <a:r>
              <a:rPr lang="en-US" sz="2600" dirty="0"/>
              <a:t>.</a:t>
            </a:r>
            <a:r>
              <a:rPr lang="pl-PL" sz="2600" dirty="0"/>
              <a:t> – K. </a:t>
            </a:r>
            <a:r>
              <a:rPr lang="pl-PL" sz="2600" dirty="0" err="1"/>
              <a:t>Skorupińska</a:t>
            </a:r>
            <a:endParaRPr lang="pl-PL" sz="2600" dirty="0"/>
          </a:p>
        </p:txBody>
      </p:sp>
      <p:sp>
        <p:nvSpPr>
          <p:cNvPr id="4" name="Symbol zastępczy zawartości 3"/>
          <p:cNvSpPr>
            <a:spLocks noGrp="1"/>
          </p:cNvSpPr>
          <p:nvPr>
            <p:ph sz="half" idx="2"/>
          </p:nvPr>
        </p:nvSpPr>
        <p:spPr>
          <a:solidFill>
            <a:schemeClr val="accent3">
              <a:lumMod val="40000"/>
              <a:lumOff val="60000"/>
            </a:schemeClr>
          </a:solidFill>
        </p:spPr>
        <p:txBody>
          <a:bodyPr>
            <a:noAutofit/>
          </a:bodyPr>
          <a:lstStyle/>
          <a:p>
            <a:pPr marL="179388" indent="-179388">
              <a:defRPr/>
            </a:pPr>
            <a:r>
              <a:rPr lang="pl-PL" sz="1900" dirty="0" err="1">
                <a:latin typeface="Tahoma" panose="020B0604030504040204" pitchFamily="34" charset="0"/>
                <a:ea typeface="Tahoma" panose="020B0604030504040204" pitchFamily="34" charset="0"/>
                <a:cs typeface="Tahoma" panose="020B0604030504040204" pitchFamily="34" charset="0"/>
              </a:rPr>
              <a:t>Remarks</a:t>
            </a:r>
            <a:r>
              <a:rPr lang="pl-PL" sz="1900" dirty="0">
                <a:latin typeface="Tahoma" panose="020B0604030504040204" pitchFamily="34" charset="0"/>
                <a:ea typeface="Tahoma" panose="020B0604030504040204" pitchFamily="34" charset="0"/>
                <a:cs typeface="Tahoma" panose="020B0604030504040204" pitchFamily="34" charset="0"/>
              </a:rPr>
              <a:t> from </a:t>
            </a:r>
            <a:r>
              <a:rPr lang="pl-PL" altLang="pl-PL" sz="1900" dirty="0">
                <a:latin typeface="Tahoma" panose="020B0604030504040204" pitchFamily="34" charset="0"/>
                <a:ea typeface="Tahoma" panose="020B0604030504040204" pitchFamily="34" charset="0"/>
                <a:cs typeface="Tahoma" panose="020B0604030504040204" pitchFamily="34" charset="0"/>
              </a:rPr>
              <a:t>Dorota </a:t>
            </a:r>
            <a:r>
              <a:rPr lang="pl-PL" altLang="pl-PL" sz="1900" dirty="0" err="1">
                <a:latin typeface="Tahoma" panose="020B0604030504040204" pitchFamily="34" charset="0"/>
                <a:ea typeface="Tahoma" panose="020B0604030504040204" pitchFamily="34" charset="0"/>
                <a:cs typeface="Tahoma" panose="020B0604030504040204" pitchFamily="34" charset="0"/>
              </a:rPr>
              <a:t>Łochnicka</a:t>
            </a:r>
            <a:r>
              <a:rPr lang="pl-PL" altLang="pl-PL" sz="1900" dirty="0">
                <a:latin typeface="Tahoma" panose="020B0604030504040204" pitchFamily="34" charset="0"/>
                <a:ea typeface="Tahoma" panose="020B0604030504040204" pitchFamily="34" charset="0"/>
                <a:cs typeface="Tahoma" panose="020B0604030504040204" pitchFamily="34" charset="0"/>
              </a:rPr>
              <a:t>, the </a:t>
            </a:r>
            <a:r>
              <a:rPr lang="pl-PL" altLang="pl-PL" sz="1900" dirty="0" err="1">
                <a:latin typeface="Tahoma" panose="020B0604030504040204" pitchFamily="34" charset="0"/>
                <a:ea typeface="Tahoma" panose="020B0604030504040204" pitchFamily="34" charset="0"/>
                <a:cs typeface="Tahoma" panose="020B0604030504040204" pitchFamily="34" charset="0"/>
              </a:rPr>
              <a:t>academic</a:t>
            </a:r>
            <a:r>
              <a:rPr lang="pl-PL" altLang="pl-PL" sz="1900" dirty="0">
                <a:latin typeface="Tahoma" panose="020B0604030504040204" pitchFamily="34" charset="0"/>
                <a:ea typeface="Tahoma" panose="020B0604030504040204" pitchFamily="34" charset="0"/>
                <a:cs typeface="Tahoma" panose="020B0604030504040204" pitchFamily="34" charset="0"/>
              </a:rPr>
              <a:t> </a:t>
            </a:r>
            <a:r>
              <a:rPr lang="pl-PL" altLang="pl-PL" sz="1900" b="1" dirty="0">
                <a:latin typeface="Tahoma" panose="020B0604030504040204" pitchFamily="34" charset="0"/>
                <a:ea typeface="Tahoma" panose="020B0604030504040204" pitchFamily="34" charset="0"/>
                <a:cs typeface="Tahoma" panose="020B0604030504040204" pitchFamily="34" charset="0"/>
              </a:rPr>
              <a:t> </a:t>
            </a:r>
            <a:r>
              <a:rPr lang="pl-PL" altLang="pl-PL" sz="1900" dirty="0">
                <a:latin typeface="Tahoma" panose="020B0604030504040204" pitchFamily="34" charset="0"/>
                <a:ea typeface="Tahoma" panose="020B0604030504040204" pitchFamily="34" charset="0"/>
                <a:cs typeface="Tahoma" panose="020B0604030504040204" pitchFamily="34" charset="0"/>
              </a:rPr>
              <a:t>from Łódź University –</a:t>
            </a:r>
          </a:p>
          <a:p>
            <a:pPr marL="179388" indent="-179388">
              <a:defRPr/>
            </a:pPr>
            <a:r>
              <a:rPr lang="pl-PL" sz="1900" dirty="0">
                <a:latin typeface="Tahoma" panose="020B0604030504040204" pitchFamily="34" charset="0"/>
                <a:ea typeface="Tahoma" panose="020B0604030504040204" pitchFamily="34" charset="0"/>
                <a:cs typeface="Tahoma" panose="020B0604030504040204" pitchFamily="34" charset="0"/>
              </a:rPr>
              <a:t>Real </a:t>
            </a:r>
            <a:r>
              <a:rPr lang="pl-PL" sz="1900" dirty="0" err="1">
                <a:latin typeface="Tahoma" panose="020B0604030504040204" pitchFamily="34" charset="0"/>
                <a:ea typeface="Tahoma" panose="020B0604030504040204" pitchFamily="34" charset="0"/>
                <a:cs typeface="Tahoma" panose="020B0604030504040204" pitchFamily="34" charset="0"/>
              </a:rPr>
              <a:t>level</a:t>
            </a:r>
            <a:r>
              <a:rPr lang="pl-PL" sz="1900" dirty="0">
                <a:latin typeface="Tahoma" panose="020B0604030504040204" pitchFamily="34" charset="0"/>
                <a:ea typeface="Tahoma" panose="020B0604030504040204" pitchFamily="34" charset="0"/>
                <a:cs typeface="Tahoma" panose="020B0604030504040204" pitchFamily="34" charset="0"/>
              </a:rPr>
              <a:t> of </a:t>
            </a:r>
            <a:r>
              <a:rPr lang="pl-PL" sz="1900" dirty="0" err="1">
                <a:latin typeface="Tahoma" panose="020B0604030504040204" pitchFamily="34" charset="0"/>
                <a:ea typeface="Tahoma" panose="020B0604030504040204" pitchFamily="34" charset="0"/>
                <a:cs typeface="Tahoma" panose="020B0604030504040204" pitchFamily="34" charset="0"/>
              </a:rPr>
              <a:t>participation</a:t>
            </a:r>
            <a:r>
              <a:rPr lang="pl-PL" sz="1900" dirty="0">
                <a:latin typeface="Tahoma" panose="020B0604030504040204" pitchFamily="34" charset="0"/>
                <a:ea typeface="Tahoma" panose="020B0604030504040204" pitchFamily="34" charset="0"/>
                <a:cs typeface="Tahoma" panose="020B0604030504040204" pitchFamily="34" charset="0"/>
              </a:rPr>
              <a:t> </a:t>
            </a:r>
            <a:r>
              <a:rPr lang="pl-PL" sz="1900" dirty="0" err="1">
                <a:latin typeface="Tahoma" panose="020B0604030504040204" pitchFamily="34" charset="0"/>
                <a:ea typeface="Tahoma" panose="020B0604030504040204" pitchFamily="34" charset="0"/>
                <a:cs typeface="Tahoma" panose="020B0604030504040204" pitchFamily="34" charset="0"/>
              </a:rPr>
              <a:t>is</a:t>
            </a:r>
            <a:r>
              <a:rPr lang="pl-PL" sz="1900" dirty="0">
                <a:latin typeface="Tahoma" panose="020B0604030504040204" pitchFamily="34" charset="0"/>
                <a:ea typeface="Tahoma" panose="020B0604030504040204" pitchFamily="34" charset="0"/>
                <a:cs typeface="Tahoma" panose="020B0604030504040204" pitchFamily="34" charset="0"/>
              </a:rPr>
              <a:t> </a:t>
            </a:r>
            <a:r>
              <a:rPr lang="pl-PL" sz="1900" dirty="0" err="1">
                <a:latin typeface="Tahoma" panose="020B0604030504040204" pitchFamily="34" charset="0"/>
                <a:ea typeface="Tahoma" panose="020B0604030504040204" pitchFamily="34" charset="0"/>
                <a:cs typeface="Tahoma" panose="020B0604030504040204" pitchFamily="34" charset="0"/>
              </a:rPr>
              <a:t>low</a:t>
            </a:r>
            <a:r>
              <a:rPr lang="pl-PL" sz="1900" dirty="0">
                <a:latin typeface="Tahoma" panose="020B0604030504040204" pitchFamily="34" charset="0"/>
                <a:ea typeface="Tahoma" panose="020B0604030504040204" pitchFamily="34" charset="0"/>
                <a:cs typeface="Tahoma" panose="020B0604030504040204" pitchFamily="34" charset="0"/>
              </a:rPr>
              <a:t> in </a:t>
            </a:r>
            <a:r>
              <a:rPr lang="pl-PL" sz="1900" dirty="0" err="1">
                <a:latin typeface="Tahoma" panose="020B0604030504040204" pitchFamily="34" charset="0"/>
                <a:ea typeface="Tahoma" panose="020B0604030504040204" pitchFamily="34" charset="0"/>
                <a:cs typeface="Tahoma" panose="020B0604030504040204" pitchFamily="34" charset="0"/>
              </a:rPr>
              <a:t>Polish</a:t>
            </a:r>
            <a:r>
              <a:rPr lang="pl-PL" sz="1900" dirty="0">
                <a:latin typeface="Tahoma" panose="020B0604030504040204" pitchFamily="34" charset="0"/>
                <a:ea typeface="Tahoma" panose="020B0604030504040204" pitchFamily="34" charset="0"/>
                <a:cs typeface="Tahoma" panose="020B0604030504040204" pitchFamily="34" charset="0"/>
              </a:rPr>
              <a:t> </a:t>
            </a:r>
            <a:r>
              <a:rPr lang="pl-PL" sz="1900" dirty="0" err="1">
                <a:latin typeface="Tahoma" panose="020B0604030504040204" pitchFamily="34" charset="0"/>
                <a:ea typeface="Tahoma" panose="020B0604030504040204" pitchFamily="34" charset="0"/>
                <a:cs typeface="Tahoma" panose="020B0604030504040204" pitchFamily="34" charset="0"/>
              </a:rPr>
              <a:t>enterpises</a:t>
            </a:r>
            <a:r>
              <a:rPr lang="pl-PL" sz="1900" dirty="0">
                <a:latin typeface="Tahoma" panose="020B0604030504040204" pitchFamily="34" charset="0"/>
                <a:ea typeface="Tahoma" panose="020B0604030504040204" pitchFamily="34" charset="0"/>
                <a:cs typeface="Tahoma" panose="020B0604030504040204" pitchFamily="34" charset="0"/>
              </a:rPr>
              <a:t>. </a:t>
            </a:r>
          </a:p>
          <a:p>
            <a:pPr marL="179388" indent="-179388">
              <a:defRPr/>
            </a:pPr>
            <a:r>
              <a:rPr lang="pl-PL" sz="1900" dirty="0">
                <a:latin typeface="Tahoma" panose="020B0604030504040204" pitchFamily="34" charset="0"/>
                <a:ea typeface="Tahoma" panose="020B0604030504040204" pitchFamily="34" charset="0"/>
                <a:cs typeface="Tahoma" panose="020B0604030504040204" pitchFamily="34" charset="0"/>
              </a:rPr>
              <a:t>Many </a:t>
            </a:r>
            <a:r>
              <a:rPr lang="pl-PL" sz="1900" dirty="0" err="1">
                <a:latin typeface="Tahoma" panose="020B0604030504040204" pitchFamily="34" charset="0"/>
                <a:ea typeface="Tahoma" panose="020B0604030504040204" pitchFamily="34" charset="0"/>
                <a:cs typeface="Tahoma" panose="020B0604030504040204" pitchFamily="34" charset="0"/>
              </a:rPr>
              <a:t>enterpreneurs</a:t>
            </a:r>
            <a:r>
              <a:rPr lang="pl-PL" sz="1900" dirty="0">
                <a:latin typeface="Tahoma" panose="020B0604030504040204" pitchFamily="34" charset="0"/>
                <a:ea typeface="Tahoma" panose="020B0604030504040204" pitchFamily="34" charset="0"/>
                <a:cs typeface="Tahoma" panose="020B0604030504040204" pitchFamily="34" charset="0"/>
              </a:rPr>
              <a:t> </a:t>
            </a:r>
            <a:r>
              <a:rPr lang="pl-PL" sz="1900" dirty="0" err="1">
                <a:latin typeface="Tahoma" panose="020B0604030504040204" pitchFamily="34" charset="0"/>
                <a:ea typeface="Tahoma" panose="020B0604030504040204" pitchFamily="34" charset="0"/>
                <a:cs typeface="Tahoma" panose="020B0604030504040204" pitchFamily="34" charset="0"/>
              </a:rPr>
              <a:t>admit</a:t>
            </a:r>
            <a:r>
              <a:rPr lang="pl-PL" sz="1900" dirty="0">
                <a:latin typeface="Tahoma" panose="020B0604030504040204" pitchFamily="34" charset="0"/>
                <a:ea typeface="Tahoma" panose="020B0604030504040204" pitchFamily="34" charset="0"/>
                <a:cs typeface="Tahoma" panose="020B0604030504040204" pitchFamily="34" charset="0"/>
              </a:rPr>
              <a:t> </a:t>
            </a:r>
            <a:r>
              <a:rPr lang="pl-PL" sz="1900" dirty="0" err="1">
                <a:latin typeface="Tahoma" panose="020B0604030504040204" pitchFamily="34" charset="0"/>
                <a:ea typeface="Tahoma" panose="020B0604030504040204" pitchFamily="34" charset="0"/>
                <a:cs typeface="Tahoma" panose="020B0604030504040204" pitchFamily="34" charset="0"/>
              </a:rPr>
              <a:t>they</a:t>
            </a:r>
            <a:r>
              <a:rPr lang="pl-PL" sz="1900" dirty="0">
                <a:latin typeface="Tahoma" panose="020B0604030504040204" pitchFamily="34" charset="0"/>
                <a:ea typeface="Tahoma" panose="020B0604030504040204" pitchFamily="34" charset="0"/>
                <a:cs typeface="Tahoma" panose="020B0604030504040204" pitchFamily="34" charset="0"/>
              </a:rPr>
              <a:t> </a:t>
            </a:r>
            <a:r>
              <a:rPr lang="pl-PL" sz="1900" dirty="0" err="1">
                <a:latin typeface="Tahoma" panose="020B0604030504040204" pitchFamily="34" charset="0"/>
                <a:ea typeface="Tahoma" panose="020B0604030504040204" pitchFamily="34" charset="0"/>
                <a:cs typeface="Tahoma" panose="020B0604030504040204" pitchFamily="34" charset="0"/>
              </a:rPr>
              <a:t>prefer</a:t>
            </a:r>
            <a:r>
              <a:rPr lang="pl-PL" sz="1900" dirty="0">
                <a:latin typeface="Tahoma" panose="020B0604030504040204" pitchFamily="34" charset="0"/>
                <a:ea typeface="Tahoma" panose="020B0604030504040204" pitchFamily="34" charset="0"/>
                <a:cs typeface="Tahoma" panose="020B0604030504040204" pitchFamily="34" charset="0"/>
              </a:rPr>
              <a:t>  </a:t>
            </a:r>
            <a:r>
              <a:rPr lang="pl-PL" sz="1900" dirty="0" err="1">
                <a:latin typeface="Tahoma" panose="020B0604030504040204" pitchFamily="34" charset="0"/>
                <a:ea typeface="Tahoma" panose="020B0604030504040204" pitchFamily="34" charset="0"/>
                <a:cs typeface="Tahoma" panose="020B0604030504040204" pitchFamily="34" charset="0"/>
              </a:rPr>
              <a:t>rather</a:t>
            </a:r>
            <a:r>
              <a:rPr lang="pl-PL" sz="1900" dirty="0">
                <a:latin typeface="Tahoma" panose="020B0604030504040204" pitchFamily="34" charset="0"/>
                <a:ea typeface="Tahoma" panose="020B0604030504040204" pitchFamily="34" charset="0"/>
                <a:cs typeface="Tahoma" panose="020B0604030504040204" pitchFamily="34" charset="0"/>
              </a:rPr>
              <a:t> the </a:t>
            </a:r>
            <a:r>
              <a:rPr lang="pl-PL" sz="1900" dirty="0" err="1">
                <a:latin typeface="Tahoma" panose="020B0604030504040204" pitchFamily="34" charset="0"/>
                <a:ea typeface="Tahoma" panose="020B0604030504040204" pitchFamily="34" charset="0"/>
                <a:cs typeface="Tahoma" panose="020B0604030504040204" pitchFamily="34" charset="0"/>
              </a:rPr>
              <a:t>centralised</a:t>
            </a:r>
            <a:r>
              <a:rPr lang="pl-PL" sz="1900" dirty="0">
                <a:latin typeface="Tahoma" panose="020B0604030504040204" pitchFamily="34" charset="0"/>
                <a:ea typeface="Tahoma" panose="020B0604030504040204" pitchFamily="34" charset="0"/>
                <a:cs typeface="Tahoma" panose="020B0604030504040204" pitchFamily="34" charset="0"/>
              </a:rPr>
              <a:t> </a:t>
            </a:r>
            <a:r>
              <a:rPr lang="pl-PL" sz="1900" dirty="0" err="1">
                <a:latin typeface="Tahoma" panose="020B0604030504040204" pitchFamily="34" charset="0"/>
                <a:ea typeface="Tahoma" panose="020B0604030504040204" pitchFamily="34" charset="0"/>
                <a:cs typeface="Tahoma" panose="020B0604030504040204" pitchFamily="34" charset="0"/>
              </a:rPr>
              <a:t>approach</a:t>
            </a:r>
            <a:r>
              <a:rPr lang="pl-PL" sz="1900" dirty="0">
                <a:latin typeface="Tahoma" panose="020B0604030504040204" pitchFamily="34" charset="0"/>
                <a:ea typeface="Tahoma" panose="020B0604030504040204" pitchFamily="34" charset="0"/>
                <a:cs typeface="Tahoma" panose="020B0604030504040204" pitchFamily="34" charset="0"/>
              </a:rPr>
              <a:t> to </a:t>
            </a:r>
            <a:r>
              <a:rPr lang="pl-PL" sz="1900" dirty="0" err="1">
                <a:latin typeface="Tahoma" panose="020B0604030504040204" pitchFamily="34" charset="0"/>
                <a:ea typeface="Tahoma" panose="020B0604030504040204" pitchFamily="34" charset="0"/>
                <a:cs typeface="Tahoma" panose="020B0604030504040204" pitchFamily="34" charset="0"/>
              </a:rPr>
              <a:t>labour</a:t>
            </a:r>
            <a:r>
              <a:rPr lang="pl-PL" sz="1900" dirty="0">
                <a:latin typeface="Tahoma" panose="020B0604030504040204" pitchFamily="34" charset="0"/>
                <a:ea typeface="Tahoma" panose="020B0604030504040204" pitchFamily="34" charset="0"/>
                <a:cs typeface="Tahoma" panose="020B0604030504040204" pitchFamily="34" charset="0"/>
              </a:rPr>
              <a:t> </a:t>
            </a:r>
            <a:r>
              <a:rPr lang="pl-PL" sz="1900" dirty="0" err="1">
                <a:latin typeface="Tahoma" panose="020B0604030504040204" pitchFamily="34" charset="0"/>
                <a:ea typeface="Tahoma" panose="020B0604030504040204" pitchFamily="34" charset="0"/>
                <a:cs typeface="Tahoma" panose="020B0604030504040204" pitchFamily="34" charset="0"/>
              </a:rPr>
              <a:t>force</a:t>
            </a:r>
            <a:r>
              <a:rPr lang="pl-PL" sz="1900" dirty="0">
                <a:latin typeface="Tahoma" panose="020B0604030504040204" pitchFamily="34" charset="0"/>
                <a:ea typeface="Tahoma" panose="020B0604030504040204" pitchFamily="34" charset="0"/>
                <a:cs typeface="Tahoma" panose="020B0604030504040204" pitchFamily="34" charset="0"/>
              </a:rPr>
              <a:t> management, </a:t>
            </a:r>
          </a:p>
          <a:p>
            <a:pPr marL="179388" indent="-179388">
              <a:defRPr/>
            </a:pPr>
            <a:r>
              <a:rPr lang="pl-PL" sz="1900" dirty="0" err="1">
                <a:latin typeface="Tahoma" panose="020B0604030504040204" pitchFamily="34" charset="0"/>
                <a:ea typeface="Tahoma" panose="020B0604030504040204" pitchFamily="34" charset="0"/>
                <a:cs typeface="Tahoma" panose="020B0604030504040204" pitchFamily="34" charset="0"/>
              </a:rPr>
              <a:t>They</a:t>
            </a:r>
            <a:r>
              <a:rPr lang="pl-PL" sz="1900" dirty="0">
                <a:latin typeface="Tahoma" panose="020B0604030504040204" pitchFamily="34" charset="0"/>
                <a:ea typeface="Tahoma" panose="020B0604030504040204" pitchFamily="34" charset="0"/>
                <a:cs typeface="Tahoma" panose="020B0604030504040204" pitchFamily="34" charset="0"/>
              </a:rPr>
              <a:t> </a:t>
            </a:r>
            <a:r>
              <a:rPr lang="pl-PL" sz="1900" dirty="0" err="1">
                <a:latin typeface="Tahoma" panose="020B0604030504040204" pitchFamily="34" charset="0"/>
                <a:ea typeface="Tahoma" panose="020B0604030504040204" pitchFamily="34" charset="0"/>
                <a:cs typeface="Tahoma" panose="020B0604030504040204" pitchFamily="34" charset="0"/>
              </a:rPr>
              <a:t>are</a:t>
            </a:r>
            <a:r>
              <a:rPr lang="pl-PL" sz="1900" dirty="0">
                <a:latin typeface="Tahoma" panose="020B0604030504040204" pitchFamily="34" charset="0"/>
                <a:ea typeface="Tahoma" panose="020B0604030504040204" pitchFamily="34" charset="0"/>
                <a:cs typeface="Tahoma" panose="020B0604030504040204" pitchFamily="34" charset="0"/>
              </a:rPr>
              <a:t> </a:t>
            </a:r>
            <a:r>
              <a:rPr lang="pl-PL" sz="1900" dirty="0" err="1">
                <a:latin typeface="Tahoma" panose="020B0604030504040204" pitchFamily="34" charset="0"/>
                <a:ea typeface="Tahoma" panose="020B0604030504040204" pitchFamily="34" charset="0"/>
                <a:cs typeface="Tahoma" panose="020B0604030504040204" pitchFamily="34" charset="0"/>
              </a:rPr>
              <a:t>convinced</a:t>
            </a:r>
            <a:r>
              <a:rPr lang="pl-PL" sz="1900" dirty="0">
                <a:latin typeface="Tahoma" panose="020B0604030504040204" pitchFamily="34" charset="0"/>
                <a:ea typeface="Tahoma" panose="020B0604030504040204" pitchFamily="34" charset="0"/>
                <a:cs typeface="Tahoma" panose="020B0604030504040204" pitchFamily="34" charset="0"/>
              </a:rPr>
              <a:t> </a:t>
            </a:r>
            <a:r>
              <a:rPr lang="pl-PL" sz="1900" dirty="0" err="1">
                <a:latin typeface="Tahoma" panose="020B0604030504040204" pitchFamily="34" charset="0"/>
                <a:ea typeface="Tahoma" panose="020B0604030504040204" pitchFamily="34" charset="0"/>
                <a:cs typeface="Tahoma" panose="020B0604030504040204" pitchFamily="34" charset="0"/>
              </a:rPr>
              <a:t>that</a:t>
            </a:r>
            <a:r>
              <a:rPr lang="pl-PL" sz="1900" dirty="0">
                <a:latin typeface="Tahoma" panose="020B0604030504040204" pitchFamily="34" charset="0"/>
                <a:ea typeface="Tahoma" panose="020B0604030504040204" pitchFamily="34" charset="0"/>
                <a:cs typeface="Tahoma" panose="020B0604030504040204" pitchFamily="34" charset="0"/>
              </a:rPr>
              <a:t> </a:t>
            </a:r>
            <a:r>
              <a:rPr lang="pl-PL" sz="1900" dirty="0" err="1">
                <a:latin typeface="Tahoma" panose="020B0604030504040204" pitchFamily="34" charset="0"/>
                <a:ea typeface="Tahoma" panose="020B0604030504040204" pitchFamily="34" charset="0"/>
                <a:cs typeface="Tahoma" panose="020B0604030504040204" pitchFamily="34" charset="0"/>
              </a:rPr>
              <a:t>decision</a:t>
            </a:r>
            <a:r>
              <a:rPr lang="pl-PL" sz="1900" dirty="0">
                <a:latin typeface="Tahoma" panose="020B0604030504040204" pitchFamily="34" charset="0"/>
                <a:ea typeface="Tahoma" panose="020B0604030504040204" pitchFamily="34" charset="0"/>
                <a:cs typeface="Tahoma" panose="020B0604030504040204" pitchFamily="34" charset="0"/>
              </a:rPr>
              <a:t> </a:t>
            </a:r>
            <a:r>
              <a:rPr lang="pl-PL" sz="1900" dirty="0" err="1">
                <a:latin typeface="Tahoma" panose="020B0604030504040204" pitchFamily="34" charset="0"/>
                <a:ea typeface="Tahoma" panose="020B0604030504040204" pitchFamily="34" charset="0"/>
                <a:cs typeface="Tahoma" panose="020B0604030504040204" pitchFamily="34" charset="0"/>
              </a:rPr>
              <a:t>making</a:t>
            </a:r>
            <a:r>
              <a:rPr lang="pl-PL" sz="1900" dirty="0">
                <a:latin typeface="Tahoma" panose="020B0604030504040204" pitchFamily="34" charset="0"/>
                <a:ea typeface="Tahoma" panose="020B0604030504040204" pitchFamily="34" charset="0"/>
                <a:cs typeface="Tahoma" panose="020B0604030504040204" pitchFamily="34" charset="0"/>
              </a:rPr>
              <a:t> </a:t>
            </a:r>
            <a:r>
              <a:rPr lang="pl-PL" sz="1900" dirty="0" err="1">
                <a:latin typeface="Tahoma" panose="020B0604030504040204" pitchFamily="34" charset="0"/>
                <a:ea typeface="Tahoma" panose="020B0604030504040204" pitchFamily="34" charset="0"/>
                <a:cs typeface="Tahoma" panose="020B0604030504040204" pitchFamily="34" charset="0"/>
              </a:rPr>
              <a:t>seems</a:t>
            </a:r>
            <a:r>
              <a:rPr lang="pl-PL" sz="1900" dirty="0">
                <a:latin typeface="Tahoma" panose="020B0604030504040204" pitchFamily="34" charset="0"/>
                <a:ea typeface="Tahoma" panose="020B0604030504040204" pitchFamily="34" charset="0"/>
                <a:cs typeface="Tahoma" panose="020B0604030504040204" pitchFamily="34" charset="0"/>
              </a:rPr>
              <a:t> to be the </a:t>
            </a:r>
            <a:r>
              <a:rPr lang="pl-PL" sz="1900" dirty="0" err="1">
                <a:latin typeface="Tahoma" panose="020B0604030504040204" pitchFamily="34" charset="0"/>
                <a:ea typeface="Tahoma" panose="020B0604030504040204" pitchFamily="34" charset="0"/>
                <a:cs typeface="Tahoma" panose="020B0604030504040204" pitchFamily="34" charset="0"/>
              </a:rPr>
              <a:t>management’s</a:t>
            </a:r>
            <a:r>
              <a:rPr lang="pl-PL" sz="1900" dirty="0">
                <a:latin typeface="Tahoma" panose="020B0604030504040204" pitchFamily="34" charset="0"/>
                <a:ea typeface="Tahoma" panose="020B0604030504040204" pitchFamily="34" charset="0"/>
                <a:cs typeface="Tahoma" panose="020B0604030504040204" pitchFamily="34" charset="0"/>
              </a:rPr>
              <a:t> </a:t>
            </a:r>
            <a:r>
              <a:rPr lang="pl-PL" sz="1900" dirty="0" err="1">
                <a:latin typeface="Tahoma" panose="020B0604030504040204" pitchFamily="34" charset="0"/>
                <a:ea typeface="Tahoma" panose="020B0604030504040204" pitchFamily="34" charset="0"/>
                <a:cs typeface="Tahoma" panose="020B0604030504040204" pitchFamily="34" charset="0"/>
              </a:rPr>
              <a:t>domain</a:t>
            </a:r>
            <a:r>
              <a:rPr lang="pl-PL" sz="1900" dirty="0">
                <a:latin typeface="Tahoma" panose="020B0604030504040204" pitchFamily="34" charset="0"/>
                <a:ea typeface="Tahoma" panose="020B0604030504040204" pitchFamily="34" charset="0"/>
                <a:cs typeface="Tahoma" panose="020B0604030504040204" pitchFamily="34" charset="0"/>
              </a:rPr>
              <a:t>, </a:t>
            </a:r>
          </a:p>
          <a:p>
            <a:r>
              <a:rPr lang="pl-PL" sz="1900" dirty="0">
                <a:latin typeface="Tahoma" panose="020B0604030504040204" pitchFamily="34" charset="0"/>
                <a:ea typeface="Tahoma" panose="020B0604030504040204" pitchFamily="34" charset="0"/>
                <a:cs typeface="Tahoma" panose="020B0604030504040204" pitchFamily="34" charset="0"/>
              </a:rPr>
              <a:t> </a:t>
            </a:r>
            <a:r>
              <a:rPr lang="en-US" sz="1900" b="1" dirty="0">
                <a:latin typeface="Tahoma" panose="020B0604030504040204" pitchFamily="34" charset="0"/>
                <a:ea typeface="Tahoma" panose="020B0604030504040204" pitchFamily="34" charset="0"/>
                <a:cs typeface="Tahoma" panose="020B0604030504040204" pitchFamily="34" charset="0"/>
              </a:rPr>
              <a:t>numerous</a:t>
            </a:r>
            <a:r>
              <a:rPr lang="en-US" sz="1900" dirty="0">
                <a:latin typeface="Tahoma" panose="020B0604030504040204" pitchFamily="34" charset="0"/>
                <a:ea typeface="Tahoma" panose="020B0604030504040204" pitchFamily="34" charset="0"/>
                <a:cs typeface="Tahoma" panose="020B0604030504040204" pitchFamily="34" charset="0"/>
              </a:rPr>
              <a:t> </a:t>
            </a:r>
            <a:r>
              <a:rPr lang="pl-PL" sz="1900" dirty="0" err="1">
                <a:latin typeface="Tahoma" panose="020B0604030504040204" pitchFamily="34" charset="0"/>
                <a:ea typeface="Tahoma" panose="020B0604030504040204" pitchFamily="34" charset="0"/>
                <a:cs typeface="Tahoma" panose="020B0604030504040204" pitchFamily="34" charset="0"/>
              </a:rPr>
              <a:t>research</a:t>
            </a:r>
            <a:r>
              <a:rPr lang="pl-PL" sz="1900" dirty="0">
                <a:latin typeface="Tahoma" panose="020B0604030504040204" pitchFamily="34" charset="0"/>
                <a:ea typeface="Tahoma" panose="020B0604030504040204" pitchFamily="34" charset="0"/>
                <a:cs typeface="Tahoma" panose="020B0604030504040204" pitchFamily="34" charset="0"/>
              </a:rPr>
              <a:t> </a:t>
            </a:r>
            <a:r>
              <a:rPr lang="pl-PL" sz="1900" dirty="0" err="1">
                <a:latin typeface="Tahoma" panose="020B0604030504040204" pitchFamily="34" charset="0"/>
                <a:ea typeface="Tahoma" panose="020B0604030504040204" pitchFamily="34" charset="0"/>
                <a:cs typeface="Tahoma" panose="020B0604030504040204" pitchFamily="34" charset="0"/>
              </a:rPr>
              <a:t>studies</a:t>
            </a:r>
            <a:r>
              <a:rPr lang="pl-PL" sz="1900" dirty="0">
                <a:latin typeface="Tahoma" panose="020B0604030504040204" pitchFamily="34" charset="0"/>
                <a:ea typeface="Tahoma" panose="020B0604030504040204" pitchFamily="34" charset="0"/>
                <a:cs typeface="Tahoma" panose="020B0604030504040204" pitchFamily="34" charset="0"/>
              </a:rPr>
              <a:t> </a:t>
            </a:r>
            <a:r>
              <a:rPr lang="pl-PL" sz="1900" dirty="0" err="1">
                <a:latin typeface="Tahoma" panose="020B0604030504040204" pitchFamily="34" charset="0"/>
                <a:ea typeface="Tahoma" panose="020B0604030504040204" pitchFamily="34" charset="0"/>
                <a:cs typeface="Tahoma" panose="020B0604030504040204" pitchFamily="34" charset="0"/>
              </a:rPr>
              <a:t>confirm</a:t>
            </a:r>
            <a:r>
              <a:rPr lang="pl-PL" sz="1900" dirty="0">
                <a:latin typeface="Tahoma" panose="020B0604030504040204" pitchFamily="34" charset="0"/>
                <a:ea typeface="Tahoma" panose="020B0604030504040204" pitchFamily="34" charset="0"/>
                <a:cs typeface="Tahoma" panose="020B0604030504040204" pitchFamily="34" charset="0"/>
              </a:rPr>
              <a:t> </a:t>
            </a:r>
            <a:r>
              <a:rPr lang="pl-PL" sz="1900" dirty="0" err="1">
                <a:latin typeface="Tahoma" panose="020B0604030504040204" pitchFamily="34" charset="0"/>
                <a:ea typeface="Tahoma" panose="020B0604030504040204" pitchFamily="34" charset="0"/>
                <a:cs typeface="Tahoma" panose="020B0604030504040204" pitchFamily="34" charset="0"/>
              </a:rPr>
              <a:t>that</a:t>
            </a:r>
            <a:r>
              <a:rPr lang="pl-PL" sz="1900" dirty="0">
                <a:latin typeface="Tahoma" panose="020B0604030504040204" pitchFamily="34" charset="0"/>
                <a:ea typeface="Tahoma" panose="020B0604030504040204" pitchFamily="34" charset="0"/>
                <a:cs typeface="Tahoma" panose="020B0604030504040204" pitchFamily="34" charset="0"/>
              </a:rPr>
              <a:t> </a:t>
            </a:r>
            <a:r>
              <a:rPr lang="pl-PL" sz="1900" dirty="0" err="1">
                <a:latin typeface="Tahoma" panose="020B0604030504040204" pitchFamily="34" charset="0"/>
                <a:ea typeface="Tahoma" panose="020B0604030504040204" pitchFamily="34" charset="0"/>
                <a:cs typeface="Tahoma" panose="020B0604030504040204" pitchFamily="34" charset="0"/>
              </a:rPr>
              <a:t>companies</a:t>
            </a:r>
            <a:r>
              <a:rPr lang="pl-PL" sz="1900" dirty="0">
                <a:latin typeface="Tahoma" panose="020B0604030504040204" pitchFamily="34" charset="0"/>
                <a:ea typeface="Tahoma" panose="020B0604030504040204" pitchFamily="34" charset="0"/>
                <a:cs typeface="Tahoma" panose="020B0604030504040204" pitchFamily="34" charset="0"/>
              </a:rPr>
              <a:t> with </a:t>
            </a:r>
            <a:r>
              <a:rPr lang="pl-PL" sz="1900" dirty="0" err="1">
                <a:latin typeface="Tahoma" panose="020B0604030504040204" pitchFamily="34" charset="0"/>
                <a:ea typeface="Tahoma" panose="020B0604030504040204" pitchFamily="34" charset="0"/>
                <a:cs typeface="Tahoma" panose="020B0604030504040204" pitchFamily="34" charset="0"/>
              </a:rPr>
              <a:t>participation</a:t>
            </a:r>
            <a:r>
              <a:rPr lang="pl-PL" sz="1900" dirty="0">
                <a:latin typeface="Tahoma" panose="020B0604030504040204" pitchFamily="34" charset="0"/>
                <a:ea typeface="Tahoma" panose="020B0604030504040204" pitchFamily="34" charset="0"/>
                <a:cs typeface="Tahoma" panose="020B0604030504040204" pitchFamily="34" charset="0"/>
              </a:rPr>
              <a:t> </a:t>
            </a:r>
            <a:r>
              <a:rPr lang="pl-PL" sz="1900" dirty="0" err="1">
                <a:latin typeface="Tahoma" panose="020B0604030504040204" pitchFamily="34" charset="0"/>
                <a:ea typeface="Tahoma" panose="020B0604030504040204" pitchFamily="34" charset="0"/>
                <a:cs typeface="Tahoma" panose="020B0604030504040204" pitchFamily="34" charset="0"/>
              </a:rPr>
              <a:t>practices</a:t>
            </a:r>
            <a:r>
              <a:rPr lang="pl-PL" sz="1900" dirty="0">
                <a:latin typeface="Tahoma" panose="020B0604030504040204" pitchFamily="34" charset="0"/>
                <a:ea typeface="Tahoma" panose="020B0604030504040204" pitchFamily="34" charset="0"/>
                <a:cs typeface="Tahoma" panose="020B0604030504040204" pitchFamily="34" charset="0"/>
              </a:rPr>
              <a:t> </a:t>
            </a:r>
            <a:r>
              <a:rPr lang="pl-PL" sz="1900" dirty="0" err="1">
                <a:latin typeface="Tahoma" panose="020B0604030504040204" pitchFamily="34" charset="0"/>
                <a:ea typeface="Tahoma" panose="020B0604030504040204" pitchFamily="34" charset="0"/>
                <a:cs typeface="Tahoma" panose="020B0604030504040204" pitchFamily="34" charset="0"/>
              </a:rPr>
              <a:t>implemented</a:t>
            </a:r>
            <a:r>
              <a:rPr lang="pl-PL" sz="1900" dirty="0">
                <a:latin typeface="Tahoma" panose="020B0604030504040204" pitchFamily="34" charset="0"/>
                <a:ea typeface="Tahoma" panose="020B0604030504040204" pitchFamily="34" charset="0"/>
                <a:cs typeface="Tahoma" panose="020B0604030504040204" pitchFamily="34" charset="0"/>
              </a:rPr>
              <a:t> </a:t>
            </a:r>
            <a:r>
              <a:rPr lang="pl-PL" sz="1900" dirty="0" err="1">
                <a:latin typeface="Tahoma" panose="020B0604030504040204" pitchFamily="34" charset="0"/>
                <a:ea typeface="Tahoma" panose="020B0604030504040204" pitchFamily="34" charset="0"/>
                <a:cs typeface="Tahoma" panose="020B0604030504040204" pitchFamily="34" charset="0"/>
              </a:rPr>
              <a:t>reapted</a:t>
            </a:r>
            <a:r>
              <a:rPr lang="pl-PL" sz="1900" dirty="0">
                <a:latin typeface="Tahoma" panose="020B0604030504040204" pitchFamily="34" charset="0"/>
                <a:ea typeface="Tahoma" panose="020B0604030504040204" pitchFamily="34" charset="0"/>
                <a:cs typeface="Tahoma" panose="020B0604030504040204" pitchFamily="34" charset="0"/>
              </a:rPr>
              <a:t> the </a:t>
            </a:r>
            <a:r>
              <a:rPr lang="pl-PL" sz="1900" dirty="0" err="1">
                <a:latin typeface="Tahoma" panose="020B0604030504040204" pitchFamily="34" charset="0"/>
                <a:ea typeface="Tahoma" panose="020B0604030504040204" pitchFamily="34" charset="0"/>
                <a:cs typeface="Tahoma" panose="020B0604030504040204" pitchFamily="34" charset="0"/>
              </a:rPr>
              <a:t>rewards</a:t>
            </a:r>
            <a:r>
              <a:rPr lang="pl-PL" sz="1900" dirty="0">
                <a:latin typeface="Tahoma" panose="020B0604030504040204" pitchFamily="34" charset="0"/>
                <a:ea typeface="Tahoma" panose="020B0604030504040204" pitchFamily="34" charset="0"/>
                <a:cs typeface="Tahoma" panose="020B0604030504040204" pitchFamily="34" charset="0"/>
              </a:rPr>
              <a:t> of </a:t>
            </a:r>
            <a:r>
              <a:rPr lang="pl-PL" sz="1900" dirty="0" err="1">
                <a:latin typeface="Tahoma" panose="020B0604030504040204" pitchFamily="34" charset="0"/>
                <a:ea typeface="Tahoma" panose="020B0604030504040204" pitchFamily="34" charset="0"/>
                <a:cs typeface="Tahoma" panose="020B0604030504040204" pitchFamily="34" charset="0"/>
              </a:rPr>
              <a:t>its</a:t>
            </a:r>
            <a:r>
              <a:rPr lang="pl-PL" sz="1900" dirty="0">
                <a:latin typeface="Tahoma" panose="020B0604030504040204" pitchFamily="34" charset="0"/>
                <a:ea typeface="Tahoma" panose="020B0604030504040204" pitchFamily="34" charset="0"/>
                <a:cs typeface="Tahoma" panose="020B0604030504040204" pitchFamily="34" charset="0"/>
              </a:rPr>
              <a:t> </a:t>
            </a:r>
            <a:r>
              <a:rPr lang="pl-PL" sz="1900" dirty="0" err="1">
                <a:latin typeface="Tahoma" panose="020B0604030504040204" pitchFamily="34" charset="0"/>
                <a:ea typeface="Tahoma" panose="020B0604030504040204" pitchFamily="34" charset="0"/>
                <a:cs typeface="Tahoma" panose="020B0604030504040204" pitchFamily="34" charset="0"/>
              </a:rPr>
              <a:t>efforts</a:t>
            </a:r>
            <a:r>
              <a:rPr lang="pl-PL" sz="1900" dirty="0">
                <a:latin typeface="Tahoma" panose="020B0604030504040204" pitchFamily="34" charset="0"/>
                <a:ea typeface="Tahoma" panose="020B0604030504040204" pitchFamily="34" charset="0"/>
                <a:cs typeface="Tahoma" panose="020B0604030504040204" pitchFamily="34" charset="0"/>
              </a:rPr>
              <a:t>. </a:t>
            </a:r>
          </a:p>
        </p:txBody>
      </p:sp>
      <p:sp>
        <p:nvSpPr>
          <p:cNvPr id="37893" name="Prostokąt 4"/>
          <p:cNvSpPr>
            <a:spLocks noChangeArrowheads="1"/>
          </p:cNvSpPr>
          <p:nvPr/>
        </p:nvSpPr>
        <p:spPr bwMode="auto">
          <a:xfrm>
            <a:off x="6311900" y="6126164"/>
            <a:ext cx="457200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pl-PL" altLang="pl-PL" sz="1100" b="1" dirty="0">
                <a:latin typeface="Arial" panose="020B0604020202020204" pitchFamily="34" charset="0"/>
              </a:rPr>
              <a:t>Dorota </a:t>
            </a:r>
            <a:r>
              <a:rPr lang="pl-PL" altLang="pl-PL" sz="1100" b="1" dirty="0" err="1">
                <a:latin typeface="Arial" panose="020B0604020202020204" pitchFamily="34" charset="0"/>
              </a:rPr>
              <a:t>Łochnicka</a:t>
            </a:r>
            <a:r>
              <a:rPr lang="pl-PL" altLang="pl-PL" sz="1100" b="1" dirty="0">
                <a:latin typeface="Arial" panose="020B0604020202020204" pitchFamily="34" charset="0"/>
              </a:rPr>
              <a:t>, Zakres i efekty stosowania bezpośredniej partycypacji pracowniczej w polskich przedsiębiorstwach, </a:t>
            </a:r>
            <a:r>
              <a:rPr lang="pl-PL" altLang="pl-PL" sz="1100" dirty="0">
                <a:latin typeface="TimesNewRomanPSMT"/>
              </a:rPr>
              <a:t>Zeszyty Naukowe Wyższej Szkoły Bankowej we Wrocławiu, Nr 4(36)/2013, s. 160</a:t>
            </a:r>
            <a:endParaRPr lang="pl-PL" altLang="pl-PL" sz="1100" dirty="0">
              <a:latin typeface="Arial" panose="020B0604020202020204" pitchFamily="34" charset="0"/>
            </a:endParaRPr>
          </a:p>
        </p:txBody>
      </p:sp>
      <p:sp>
        <p:nvSpPr>
          <p:cNvPr id="5" name="Symbol zastępczy numeru slajdu 4"/>
          <p:cNvSpPr>
            <a:spLocks noGrp="1"/>
          </p:cNvSpPr>
          <p:nvPr>
            <p:ph type="sldNum" sz="quarter" idx="12"/>
          </p:nvPr>
        </p:nvSpPr>
        <p:spPr/>
        <p:txBody>
          <a:bodyPr/>
          <a:lstStyle/>
          <a:p>
            <a:fld id="{D96BEE47-831B-498B-A241-67B98540D4A4}" type="slidenum">
              <a:rPr lang="pl-PL" smtClean="0"/>
              <a:t>23</a:t>
            </a:fld>
            <a:endParaRPr lang="pl-PL"/>
          </a:p>
        </p:txBody>
      </p:sp>
    </p:spTree>
    <p:extLst>
      <p:ext uri="{BB962C8B-B14F-4D97-AF65-F5344CB8AC3E}">
        <p14:creationId xmlns:p14="http://schemas.microsoft.com/office/powerpoint/2010/main" val="230411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a:extLst>
              <a:ext uri="{FF2B5EF4-FFF2-40B4-BE49-F238E27FC236}">
                <a16:creationId xmlns:a16="http://schemas.microsoft.com/office/drawing/2014/main" id="{FE5D7B55-51E7-4C4B-8FAD-7A73D56D8265}"/>
              </a:ext>
            </a:extLst>
          </p:cNvPr>
          <p:cNvSpPr>
            <a:spLocks noGrp="1"/>
          </p:cNvSpPr>
          <p:nvPr>
            <p:ph type="title"/>
          </p:nvPr>
        </p:nvSpPr>
        <p:spPr/>
        <p:txBody>
          <a:bodyPr/>
          <a:lstStyle/>
          <a:p>
            <a:endParaRPr lang="pl-PL"/>
          </a:p>
        </p:txBody>
      </p:sp>
      <p:sp>
        <p:nvSpPr>
          <p:cNvPr id="7" name="Symbol zastępczy zawartości 6">
            <a:extLst>
              <a:ext uri="{FF2B5EF4-FFF2-40B4-BE49-F238E27FC236}">
                <a16:creationId xmlns:a16="http://schemas.microsoft.com/office/drawing/2014/main" id="{D3C9EF2B-FE04-4E03-AD4F-105FC6299544}"/>
              </a:ext>
            </a:extLst>
          </p:cNvPr>
          <p:cNvSpPr>
            <a:spLocks noGrp="1"/>
          </p:cNvSpPr>
          <p:nvPr>
            <p:ph idx="1"/>
          </p:nvPr>
        </p:nvSpPr>
        <p:spPr/>
        <p:txBody>
          <a:bodyPr>
            <a:normAutofit/>
          </a:bodyPr>
          <a:lstStyle/>
          <a:p>
            <a:pPr marL="0" indent="0" algn="ctr">
              <a:buNone/>
            </a:pPr>
            <a:r>
              <a:rPr lang="pl-PL" sz="8800" dirty="0">
                <a:solidFill>
                  <a:srgbClr val="FF0000"/>
                </a:solidFill>
              </a:rPr>
              <a:t>III</a:t>
            </a:r>
          </a:p>
        </p:txBody>
      </p:sp>
      <p:sp>
        <p:nvSpPr>
          <p:cNvPr id="5" name="Symbol zastępczy numeru slajdu 4">
            <a:extLst>
              <a:ext uri="{FF2B5EF4-FFF2-40B4-BE49-F238E27FC236}">
                <a16:creationId xmlns:a16="http://schemas.microsoft.com/office/drawing/2014/main" id="{8BAF57DE-FD4D-4AE7-9503-B43AD75493AD}"/>
              </a:ext>
            </a:extLst>
          </p:cNvPr>
          <p:cNvSpPr>
            <a:spLocks noGrp="1"/>
          </p:cNvSpPr>
          <p:nvPr>
            <p:ph type="sldNum" sz="quarter" idx="12"/>
          </p:nvPr>
        </p:nvSpPr>
        <p:spPr/>
        <p:txBody>
          <a:bodyPr/>
          <a:lstStyle/>
          <a:p>
            <a:fld id="{22A3CD34-43B8-483A-A026-25BE5CAF1D8A}" type="slidenum">
              <a:rPr lang="pl-PL" smtClean="0"/>
              <a:t>24</a:t>
            </a:fld>
            <a:endParaRPr lang="pl-PL"/>
          </a:p>
        </p:txBody>
      </p:sp>
    </p:spTree>
    <p:extLst>
      <p:ext uri="{BB962C8B-B14F-4D97-AF65-F5344CB8AC3E}">
        <p14:creationId xmlns:p14="http://schemas.microsoft.com/office/powerpoint/2010/main" val="13627060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2F8FC19-3457-4E72-B8C6-00B1D8AC69B8}"/>
              </a:ext>
            </a:extLst>
          </p:cNvPr>
          <p:cNvSpPr>
            <a:spLocks noGrp="1"/>
          </p:cNvSpPr>
          <p:nvPr>
            <p:ph type="title"/>
          </p:nvPr>
        </p:nvSpPr>
        <p:spPr>
          <a:solidFill>
            <a:schemeClr val="tx2">
              <a:lumMod val="40000"/>
              <a:lumOff val="60000"/>
            </a:schemeClr>
          </a:solidFill>
        </p:spPr>
        <p:txBody>
          <a:bodyPr/>
          <a:lstStyle/>
          <a:p>
            <a:r>
              <a:rPr lang="pl-PL" dirty="0"/>
              <a:t>the </a:t>
            </a:r>
            <a:r>
              <a:rPr lang="pl-PL" dirty="0" err="1"/>
              <a:t>corelations</a:t>
            </a:r>
            <a:r>
              <a:rPr lang="pl-PL" dirty="0"/>
              <a:t> </a:t>
            </a:r>
            <a:r>
              <a:rPr lang="pl-PL" dirty="0" err="1"/>
              <a:t>beetwen</a:t>
            </a:r>
            <a:r>
              <a:rPr lang="pl-PL" dirty="0"/>
              <a:t> DP and trade </a:t>
            </a:r>
            <a:r>
              <a:rPr lang="pl-PL" dirty="0" err="1"/>
              <a:t>unions</a:t>
            </a:r>
            <a:r>
              <a:rPr lang="pl-PL" dirty="0"/>
              <a:t>, </a:t>
            </a:r>
          </a:p>
        </p:txBody>
      </p:sp>
      <p:sp>
        <p:nvSpPr>
          <p:cNvPr id="3" name="Symbol zastępczy zawartości 2">
            <a:extLst>
              <a:ext uri="{FF2B5EF4-FFF2-40B4-BE49-F238E27FC236}">
                <a16:creationId xmlns:a16="http://schemas.microsoft.com/office/drawing/2014/main" id="{CF98A210-E888-49A2-8D42-955890A7F4F5}"/>
              </a:ext>
            </a:extLst>
          </p:cNvPr>
          <p:cNvSpPr>
            <a:spLocks noGrp="1"/>
          </p:cNvSpPr>
          <p:nvPr>
            <p:ph idx="1"/>
          </p:nvPr>
        </p:nvSpPr>
        <p:spPr/>
        <p:txBody>
          <a:bodyPr>
            <a:normAutofit fontScale="92500" lnSpcReduction="10000"/>
          </a:bodyPr>
          <a:lstStyle/>
          <a:p>
            <a:r>
              <a:rPr lang="pl-PL" dirty="0" err="1"/>
              <a:t>Verbally</a:t>
            </a:r>
            <a:r>
              <a:rPr lang="pl-PL" dirty="0"/>
              <a:t> </a:t>
            </a:r>
            <a:r>
              <a:rPr lang="pl-PL" dirty="0" err="1"/>
              <a:t>unions</a:t>
            </a:r>
            <a:r>
              <a:rPr lang="pl-PL" dirty="0"/>
              <a:t> </a:t>
            </a:r>
            <a:r>
              <a:rPr lang="pl-PL" dirty="0" err="1"/>
              <a:t>accept</a:t>
            </a:r>
            <a:r>
              <a:rPr lang="pl-PL" dirty="0"/>
              <a:t> the </a:t>
            </a:r>
            <a:r>
              <a:rPr lang="pl-PL" dirty="0" err="1"/>
              <a:t>importance</a:t>
            </a:r>
            <a:r>
              <a:rPr lang="pl-PL" dirty="0"/>
              <a:t> of DP </a:t>
            </a:r>
            <a:r>
              <a:rPr lang="pl-PL" dirty="0" err="1"/>
              <a:t>becuase</a:t>
            </a:r>
            <a:r>
              <a:rPr lang="pl-PL" dirty="0"/>
              <a:t> </a:t>
            </a:r>
            <a:r>
              <a:rPr lang="pl-PL" dirty="0" err="1"/>
              <a:t>it</a:t>
            </a:r>
            <a:r>
              <a:rPr lang="pl-PL" dirty="0"/>
              <a:t> </a:t>
            </a:r>
            <a:r>
              <a:rPr lang="pl-PL" dirty="0" err="1"/>
              <a:t>supports</a:t>
            </a:r>
            <a:r>
              <a:rPr lang="pl-PL" dirty="0"/>
              <a:t> </a:t>
            </a:r>
            <a:r>
              <a:rPr lang="pl-PL" dirty="0" err="1"/>
              <a:t>employee</a:t>
            </a:r>
            <a:r>
              <a:rPr lang="pl-PL" dirty="0"/>
              <a:t> </a:t>
            </a:r>
            <a:r>
              <a:rPr lang="pl-PL" dirty="0" err="1"/>
              <a:t>self</a:t>
            </a:r>
            <a:r>
              <a:rPr lang="pl-PL" dirty="0"/>
              <a:t> </a:t>
            </a:r>
            <a:r>
              <a:rPr lang="pl-PL" dirty="0" err="1"/>
              <a:t>esteem</a:t>
            </a:r>
            <a:r>
              <a:rPr lang="pl-PL" dirty="0"/>
              <a:t> and the role in enterprises,  but in </a:t>
            </a:r>
            <a:r>
              <a:rPr lang="pl-PL" dirty="0" err="1"/>
              <a:t>reality</a:t>
            </a:r>
            <a:r>
              <a:rPr lang="pl-PL" dirty="0"/>
              <a:t> </a:t>
            </a:r>
            <a:r>
              <a:rPr lang="pl-PL" dirty="0" err="1"/>
              <a:t>it</a:t>
            </a:r>
            <a:r>
              <a:rPr lang="pl-PL" dirty="0"/>
              <a:t> </a:t>
            </a:r>
            <a:r>
              <a:rPr lang="pl-PL" dirty="0" err="1"/>
              <a:t>is’t</a:t>
            </a:r>
            <a:r>
              <a:rPr lang="pl-PL" dirty="0"/>
              <a:t>  </a:t>
            </a:r>
            <a:r>
              <a:rPr lang="pl-PL" dirty="0" err="1"/>
              <a:t>hight</a:t>
            </a:r>
            <a:r>
              <a:rPr lang="pl-PL" dirty="0"/>
              <a:t> on the agenda. </a:t>
            </a:r>
          </a:p>
          <a:p>
            <a:r>
              <a:rPr lang="pl-PL" dirty="0"/>
              <a:t>The </a:t>
            </a:r>
            <a:r>
              <a:rPr lang="pl-PL" dirty="0" err="1"/>
              <a:t>Polish</a:t>
            </a:r>
            <a:r>
              <a:rPr lang="pl-PL" dirty="0"/>
              <a:t> </a:t>
            </a:r>
            <a:r>
              <a:rPr lang="pl-PL" dirty="0" err="1"/>
              <a:t>unions</a:t>
            </a:r>
            <a:r>
              <a:rPr lang="pl-PL" dirty="0"/>
              <a:t> </a:t>
            </a:r>
            <a:r>
              <a:rPr lang="pl-PL" dirty="0" err="1"/>
              <a:t>concentrate</a:t>
            </a:r>
            <a:r>
              <a:rPr lang="pl-PL" dirty="0"/>
              <a:t> as  </a:t>
            </a:r>
            <a:r>
              <a:rPr lang="pl-PL" dirty="0" err="1"/>
              <a:t>its</a:t>
            </a:r>
            <a:r>
              <a:rPr lang="pl-PL" dirty="0"/>
              <a:t> </a:t>
            </a:r>
            <a:r>
              <a:rPr lang="pl-PL" dirty="0" err="1"/>
              <a:t>main</a:t>
            </a:r>
            <a:r>
              <a:rPr lang="pl-PL" dirty="0"/>
              <a:t> </a:t>
            </a:r>
            <a:r>
              <a:rPr lang="pl-PL" dirty="0" err="1"/>
              <a:t>mission</a:t>
            </a:r>
            <a:r>
              <a:rPr lang="pl-PL" dirty="0"/>
              <a:t> on – </a:t>
            </a:r>
            <a:r>
              <a:rPr lang="pl-PL" dirty="0" err="1"/>
              <a:t>job</a:t>
            </a:r>
            <a:r>
              <a:rPr lang="pl-PL" dirty="0"/>
              <a:t> </a:t>
            </a:r>
            <a:r>
              <a:rPr lang="pl-PL" dirty="0" err="1"/>
              <a:t>protection</a:t>
            </a:r>
            <a:r>
              <a:rPr lang="pl-PL" dirty="0"/>
              <a:t>, </a:t>
            </a:r>
            <a:r>
              <a:rPr lang="pl-PL" dirty="0" err="1"/>
              <a:t>wage</a:t>
            </a:r>
            <a:r>
              <a:rPr lang="pl-PL" dirty="0"/>
              <a:t> </a:t>
            </a:r>
            <a:r>
              <a:rPr lang="pl-PL" dirty="0" err="1"/>
              <a:t>issues</a:t>
            </a:r>
            <a:r>
              <a:rPr lang="pl-PL" dirty="0"/>
              <a:t>, </a:t>
            </a:r>
            <a:r>
              <a:rPr lang="pl-PL" dirty="0" err="1"/>
              <a:t>better</a:t>
            </a:r>
            <a:r>
              <a:rPr lang="pl-PL" dirty="0"/>
              <a:t> </a:t>
            </a:r>
            <a:r>
              <a:rPr lang="pl-PL" dirty="0" err="1"/>
              <a:t>work</a:t>
            </a:r>
            <a:r>
              <a:rPr lang="pl-PL" dirty="0"/>
              <a:t> </a:t>
            </a:r>
            <a:r>
              <a:rPr lang="pl-PL" dirty="0" err="1"/>
              <a:t>conditions</a:t>
            </a:r>
            <a:r>
              <a:rPr lang="pl-PL" dirty="0"/>
              <a:t>, </a:t>
            </a:r>
            <a:r>
              <a:rPr lang="pl-PL" dirty="0" err="1"/>
              <a:t>ect</a:t>
            </a:r>
            <a:r>
              <a:rPr lang="pl-PL" dirty="0"/>
              <a:t>. </a:t>
            </a:r>
          </a:p>
          <a:p>
            <a:endParaRPr lang="pl-PL" dirty="0"/>
          </a:p>
          <a:p>
            <a:r>
              <a:rPr lang="pl-PL" dirty="0" err="1"/>
              <a:t>There</a:t>
            </a:r>
            <a:r>
              <a:rPr lang="pl-PL" dirty="0"/>
              <a:t> </a:t>
            </a:r>
            <a:r>
              <a:rPr lang="pl-PL" dirty="0" err="1"/>
              <a:t>are</a:t>
            </a:r>
            <a:r>
              <a:rPr lang="pl-PL" dirty="0"/>
              <a:t> </a:t>
            </a:r>
            <a:r>
              <a:rPr lang="pl-PL" dirty="0" err="1"/>
              <a:t>two</a:t>
            </a:r>
            <a:r>
              <a:rPr lang="pl-PL" dirty="0"/>
              <a:t> </a:t>
            </a:r>
            <a:r>
              <a:rPr lang="pl-PL" dirty="0" err="1"/>
              <a:t>types</a:t>
            </a:r>
            <a:r>
              <a:rPr lang="pl-PL" dirty="0"/>
              <a:t> of </a:t>
            </a:r>
            <a:r>
              <a:rPr lang="pl-PL" dirty="0" err="1"/>
              <a:t>explanations</a:t>
            </a:r>
            <a:r>
              <a:rPr lang="pl-PL" dirty="0"/>
              <a:t> of the role of </a:t>
            </a:r>
            <a:r>
              <a:rPr lang="pl-PL" dirty="0" err="1"/>
              <a:t>unions</a:t>
            </a:r>
            <a:r>
              <a:rPr lang="pl-PL" dirty="0"/>
              <a:t> in DP:</a:t>
            </a:r>
          </a:p>
          <a:p>
            <a:pPr marL="514350" indent="-514350">
              <a:buAutoNum type="arabicPeriod"/>
            </a:pPr>
            <a:r>
              <a:rPr lang="pl-PL" dirty="0" err="1"/>
              <a:t>They</a:t>
            </a:r>
            <a:r>
              <a:rPr lang="pl-PL" dirty="0"/>
              <a:t> </a:t>
            </a:r>
            <a:r>
              <a:rPr lang="pl-PL" dirty="0" err="1"/>
              <a:t>are</a:t>
            </a:r>
            <a:r>
              <a:rPr lang="pl-PL" dirty="0"/>
              <a:t> </a:t>
            </a:r>
            <a:r>
              <a:rPr lang="pl-PL" dirty="0" err="1"/>
              <a:t>too</a:t>
            </a:r>
            <a:r>
              <a:rPr lang="pl-PL" dirty="0"/>
              <a:t> </a:t>
            </a:r>
            <a:r>
              <a:rPr lang="pl-PL" dirty="0" err="1"/>
              <a:t>weak</a:t>
            </a:r>
            <a:r>
              <a:rPr lang="pl-PL" dirty="0"/>
              <a:t> to do </a:t>
            </a:r>
            <a:r>
              <a:rPr lang="pl-PL" dirty="0" err="1"/>
              <a:t>more</a:t>
            </a:r>
            <a:r>
              <a:rPr lang="pl-PL" dirty="0"/>
              <a:t>, </a:t>
            </a:r>
            <a:r>
              <a:rPr lang="pl-PL" dirty="0" err="1"/>
              <a:t>or</a:t>
            </a:r>
            <a:r>
              <a:rPr lang="pl-PL" dirty="0"/>
              <a:t> </a:t>
            </a:r>
          </a:p>
          <a:p>
            <a:pPr marL="514350" indent="-514350">
              <a:buAutoNum type="arabicPeriod"/>
            </a:pPr>
            <a:r>
              <a:rPr lang="pl-PL" dirty="0" err="1"/>
              <a:t>they</a:t>
            </a:r>
            <a:r>
              <a:rPr lang="pl-PL" dirty="0"/>
              <a:t> </a:t>
            </a:r>
            <a:r>
              <a:rPr lang="pl-PL" dirty="0" err="1"/>
              <a:t>act</a:t>
            </a:r>
            <a:r>
              <a:rPr lang="pl-PL" dirty="0"/>
              <a:t> </a:t>
            </a:r>
            <a:r>
              <a:rPr lang="pl-PL" dirty="0" err="1"/>
              <a:t>too</a:t>
            </a:r>
            <a:r>
              <a:rPr lang="pl-PL" dirty="0"/>
              <a:t> </a:t>
            </a:r>
            <a:r>
              <a:rPr lang="pl-PL" dirty="0" err="1"/>
              <a:t>confrontationally</a:t>
            </a:r>
            <a:r>
              <a:rPr lang="pl-PL" dirty="0"/>
              <a:t> to management (</a:t>
            </a:r>
            <a:r>
              <a:rPr lang="pl-PL" dirty="0" err="1"/>
              <a:t>adversarial</a:t>
            </a:r>
            <a:r>
              <a:rPr lang="pl-PL" dirty="0"/>
              <a:t>). </a:t>
            </a:r>
          </a:p>
          <a:p>
            <a:pPr marL="514350" indent="-514350">
              <a:buAutoNum type="arabicPeriod"/>
            </a:pPr>
            <a:r>
              <a:rPr lang="pl-PL" dirty="0"/>
              <a:t> As a </a:t>
            </a:r>
            <a:r>
              <a:rPr lang="pl-PL" dirty="0" err="1"/>
              <a:t>result</a:t>
            </a:r>
            <a:r>
              <a:rPr lang="pl-PL" dirty="0"/>
              <a:t> </a:t>
            </a:r>
            <a:r>
              <a:rPr lang="pl-PL" dirty="0" err="1"/>
              <a:t>there</a:t>
            </a:r>
            <a:r>
              <a:rPr lang="pl-PL" dirty="0"/>
              <a:t> </a:t>
            </a:r>
            <a:r>
              <a:rPr lang="pl-PL" dirty="0" err="1"/>
              <a:t>is</a:t>
            </a:r>
            <a:r>
              <a:rPr lang="pl-PL" dirty="0"/>
              <a:t> no </a:t>
            </a:r>
            <a:r>
              <a:rPr lang="pl-PL" dirty="0" err="1"/>
              <a:t>way</a:t>
            </a:r>
            <a:r>
              <a:rPr lang="pl-PL" dirty="0"/>
              <a:t> of </a:t>
            </a:r>
            <a:r>
              <a:rPr lang="pl-PL" dirty="0" err="1"/>
              <a:t>build</a:t>
            </a:r>
            <a:r>
              <a:rPr lang="pl-PL" dirty="0"/>
              <a:t> </a:t>
            </a:r>
            <a:r>
              <a:rPr lang="pl-PL" dirty="0" err="1"/>
              <a:t>any</a:t>
            </a:r>
            <a:r>
              <a:rPr lang="pl-PL" dirty="0"/>
              <a:t> </a:t>
            </a:r>
            <a:r>
              <a:rPr lang="pl-PL" dirty="0" err="1"/>
              <a:t>partnership</a:t>
            </a:r>
            <a:r>
              <a:rPr lang="pl-PL" dirty="0"/>
              <a:t> on the </a:t>
            </a:r>
            <a:r>
              <a:rPr lang="pl-PL" dirty="0" err="1"/>
              <a:t>company</a:t>
            </a:r>
            <a:r>
              <a:rPr lang="pl-PL" dirty="0"/>
              <a:t> </a:t>
            </a:r>
            <a:r>
              <a:rPr lang="pl-PL" dirty="0" err="1"/>
              <a:t>level</a:t>
            </a:r>
            <a:r>
              <a:rPr lang="pl-PL" dirty="0"/>
              <a:t>. </a:t>
            </a:r>
          </a:p>
          <a:p>
            <a:endParaRPr lang="pl-PL" dirty="0"/>
          </a:p>
          <a:p>
            <a:endParaRPr lang="pl-PL" dirty="0"/>
          </a:p>
        </p:txBody>
      </p:sp>
      <p:sp>
        <p:nvSpPr>
          <p:cNvPr id="4" name="Symbol zastępczy numeru slajdu 3">
            <a:extLst>
              <a:ext uri="{FF2B5EF4-FFF2-40B4-BE49-F238E27FC236}">
                <a16:creationId xmlns:a16="http://schemas.microsoft.com/office/drawing/2014/main" id="{0D3E9FC8-9BD9-427B-AA76-C7D133E62049}"/>
              </a:ext>
            </a:extLst>
          </p:cNvPr>
          <p:cNvSpPr>
            <a:spLocks noGrp="1"/>
          </p:cNvSpPr>
          <p:nvPr>
            <p:ph type="sldNum" sz="quarter" idx="12"/>
          </p:nvPr>
        </p:nvSpPr>
        <p:spPr/>
        <p:txBody>
          <a:bodyPr/>
          <a:lstStyle/>
          <a:p>
            <a:fld id="{22A3CD34-43B8-483A-A026-25BE5CAF1D8A}" type="slidenum">
              <a:rPr lang="pl-PL" smtClean="0"/>
              <a:t>25</a:t>
            </a:fld>
            <a:endParaRPr lang="pl-PL"/>
          </a:p>
        </p:txBody>
      </p:sp>
    </p:spTree>
    <p:extLst>
      <p:ext uri="{BB962C8B-B14F-4D97-AF65-F5344CB8AC3E}">
        <p14:creationId xmlns:p14="http://schemas.microsoft.com/office/powerpoint/2010/main" val="12860420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75C96CD-B1A0-4D4D-8012-854344B1E343}"/>
              </a:ext>
            </a:extLst>
          </p:cNvPr>
          <p:cNvSpPr>
            <a:spLocks noGrp="1"/>
          </p:cNvSpPr>
          <p:nvPr>
            <p:ph type="title"/>
          </p:nvPr>
        </p:nvSpPr>
        <p:spPr>
          <a:solidFill>
            <a:schemeClr val="tx2">
              <a:lumMod val="40000"/>
              <a:lumOff val="60000"/>
            </a:schemeClr>
          </a:solidFill>
        </p:spPr>
        <p:txBody>
          <a:bodyPr>
            <a:normAutofit/>
          </a:bodyPr>
          <a:lstStyle/>
          <a:p>
            <a:pPr algn="ctr"/>
            <a:r>
              <a:rPr lang="pl-PL" b="1" dirty="0">
                <a:solidFill>
                  <a:srgbClr val="FF0000"/>
                </a:solidFill>
              </a:rPr>
              <a:t>IV</a:t>
            </a:r>
          </a:p>
        </p:txBody>
      </p:sp>
      <p:sp>
        <p:nvSpPr>
          <p:cNvPr id="3" name="Symbol zastępczy zawartości 2">
            <a:extLst>
              <a:ext uri="{FF2B5EF4-FFF2-40B4-BE49-F238E27FC236}">
                <a16:creationId xmlns:a16="http://schemas.microsoft.com/office/drawing/2014/main" id="{9EF949C5-F9CD-4AAB-801C-8C014024DE90}"/>
              </a:ext>
            </a:extLst>
          </p:cNvPr>
          <p:cNvSpPr>
            <a:spLocks noGrp="1"/>
          </p:cNvSpPr>
          <p:nvPr>
            <p:ph idx="1"/>
          </p:nvPr>
        </p:nvSpPr>
        <p:spPr/>
        <p:txBody>
          <a:bodyPr/>
          <a:lstStyle/>
          <a:p>
            <a:pPr lvl="0"/>
            <a:r>
              <a:rPr lang="en-GB" b="1" dirty="0"/>
              <a:t>Direct participation (DP) national overview: national legislation relevant to DP; </a:t>
            </a:r>
            <a:endParaRPr lang="pl-PL" dirty="0"/>
          </a:p>
          <a:p>
            <a:pPr lvl="0"/>
            <a:r>
              <a:rPr lang="en-GB" b="1" dirty="0"/>
              <a:t>understanding of DP by national employer and trade union organisations; </a:t>
            </a:r>
            <a:endParaRPr lang="pl-PL" dirty="0"/>
          </a:p>
          <a:p>
            <a:pPr lvl="0"/>
            <a:r>
              <a:rPr lang="en-GB" b="1" dirty="0"/>
              <a:t>DP as part of the overall national employment relations structures – national employer and trade union organisations’ views; </a:t>
            </a:r>
            <a:br>
              <a:rPr lang="en-GB" b="1" dirty="0"/>
            </a:br>
            <a:r>
              <a:rPr lang="en-GB" b="1" dirty="0"/>
              <a:t>historical trends</a:t>
            </a:r>
            <a:endParaRPr lang="pl-PL" dirty="0"/>
          </a:p>
          <a:p>
            <a:endParaRPr lang="pl-PL" dirty="0"/>
          </a:p>
        </p:txBody>
      </p:sp>
      <p:sp>
        <p:nvSpPr>
          <p:cNvPr id="4" name="Symbol zastępczy numeru slajdu 3">
            <a:extLst>
              <a:ext uri="{FF2B5EF4-FFF2-40B4-BE49-F238E27FC236}">
                <a16:creationId xmlns:a16="http://schemas.microsoft.com/office/drawing/2014/main" id="{A0FA142C-CEE2-4B76-ADD1-94EDE29C6926}"/>
              </a:ext>
            </a:extLst>
          </p:cNvPr>
          <p:cNvSpPr>
            <a:spLocks noGrp="1"/>
          </p:cNvSpPr>
          <p:nvPr>
            <p:ph type="sldNum" sz="quarter" idx="12"/>
          </p:nvPr>
        </p:nvSpPr>
        <p:spPr/>
        <p:txBody>
          <a:bodyPr/>
          <a:lstStyle/>
          <a:p>
            <a:fld id="{22A3CD34-43B8-483A-A026-25BE5CAF1D8A}" type="slidenum">
              <a:rPr lang="pl-PL" smtClean="0"/>
              <a:t>26</a:t>
            </a:fld>
            <a:endParaRPr lang="pl-PL"/>
          </a:p>
        </p:txBody>
      </p:sp>
    </p:spTree>
    <p:extLst>
      <p:ext uri="{BB962C8B-B14F-4D97-AF65-F5344CB8AC3E}">
        <p14:creationId xmlns:p14="http://schemas.microsoft.com/office/powerpoint/2010/main" val="34203288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63AE780-2982-4B1C-95E0-33D5613411C0}"/>
              </a:ext>
            </a:extLst>
          </p:cNvPr>
          <p:cNvSpPr>
            <a:spLocks noGrp="1"/>
          </p:cNvSpPr>
          <p:nvPr>
            <p:ph type="title"/>
          </p:nvPr>
        </p:nvSpPr>
        <p:spPr>
          <a:solidFill>
            <a:schemeClr val="tx2">
              <a:lumMod val="40000"/>
              <a:lumOff val="60000"/>
            </a:schemeClr>
          </a:solidFill>
        </p:spPr>
        <p:txBody>
          <a:bodyPr/>
          <a:lstStyle/>
          <a:p>
            <a:r>
              <a:rPr lang="pl-PL" b="1" dirty="0">
                <a:solidFill>
                  <a:srgbClr val="FF0000"/>
                </a:solidFill>
              </a:rPr>
              <a:t>N</a:t>
            </a:r>
            <a:r>
              <a:rPr lang="en-GB" b="1" dirty="0" err="1">
                <a:solidFill>
                  <a:srgbClr val="FF0000"/>
                </a:solidFill>
              </a:rPr>
              <a:t>ational</a:t>
            </a:r>
            <a:r>
              <a:rPr lang="en-GB" b="1" dirty="0">
                <a:solidFill>
                  <a:srgbClr val="FF0000"/>
                </a:solidFill>
              </a:rPr>
              <a:t> legislation relevant to DP</a:t>
            </a:r>
            <a:endParaRPr lang="pl-PL" b="1" dirty="0">
              <a:solidFill>
                <a:srgbClr val="FF0000"/>
              </a:solidFill>
            </a:endParaRPr>
          </a:p>
        </p:txBody>
      </p:sp>
      <p:sp>
        <p:nvSpPr>
          <p:cNvPr id="3" name="Symbol zastępczy zawartości 2">
            <a:extLst>
              <a:ext uri="{FF2B5EF4-FFF2-40B4-BE49-F238E27FC236}">
                <a16:creationId xmlns:a16="http://schemas.microsoft.com/office/drawing/2014/main" id="{9BAB2D8E-A78F-4EBE-87CA-34B4C96BA9AB}"/>
              </a:ext>
            </a:extLst>
          </p:cNvPr>
          <p:cNvSpPr>
            <a:spLocks noGrp="1"/>
          </p:cNvSpPr>
          <p:nvPr>
            <p:ph idx="1"/>
          </p:nvPr>
        </p:nvSpPr>
        <p:spPr/>
        <p:txBody>
          <a:bodyPr/>
          <a:lstStyle/>
          <a:p>
            <a:r>
              <a:rPr lang="pl-PL" dirty="0"/>
              <a:t>Lack of </a:t>
            </a:r>
            <a:r>
              <a:rPr lang="pl-PL" dirty="0" err="1"/>
              <a:t>national</a:t>
            </a:r>
            <a:r>
              <a:rPr lang="pl-PL" dirty="0"/>
              <a:t> </a:t>
            </a:r>
            <a:r>
              <a:rPr lang="pl-PL" dirty="0" err="1"/>
              <a:t>lagislation</a:t>
            </a:r>
            <a:r>
              <a:rPr lang="pl-PL" dirty="0"/>
              <a:t>,</a:t>
            </a:r>
          </a:p>
          <a:p>
            <a:r>
              <a:rPr lang="pl-PL" dirty="0"/>
              <a:t>Influence of </a:t>
            </a:r>
            <a:r>
              <a:rPr lang="pl-PL" dirty="0" err="1"/>
              <a:t>European</a:t>
            </a:r>
            <a:r>
              <a:rPr lang="pl-PL" dirty="0"/>
              <a:t> </a:t>
            </a:r>
            <a:r>
              <a:rPr lang="pl-PL" dirty="0" err="1"/>
              <a:t>approach</a:t>
            </a:r>
            <a:r>
              <a:rPr lang="pl-PL" dirty="0"/>
              <a:t>, </a:t>
            </a:r>
            <a:r>
              <a:rPr lang="pl-PL" dirty="0" err="1"/>
              <a:t>initiatives</a:t>
            </a:r>
            <a:r>
              <a:rPr lang="pl-PL" dirty="0"/>
              <a:t>, </a:t>
            </a:r>
          </a:p>
          <a:p>
            <a:r>
              <a:rPr lang="pl-PL" dirty="0" err="1"/>
              <a:t>European</a:t>
            </a:r>
            <a:r>
              <a:rPr lang="pl-PL" dirty="0"/>
              <a:t> </a:t>
            </a:r>
            <a:r>
              <a:rPr lang="pl-PL" dirty="0" err="1"/>
              <a:t>social</a:t>
            </a:r>
            <a:r>
              <a:rPr lang="pl-PL" dirty="0"/>
              <a:t> model. </a:t>
            </a:r>
          </a:p>
        </p:txBody>
      </p:sp>
      <p:sp>
        <p:nvSpPr>
          <p:cNvPr id="4" name="Symbol zastępczy numeru slajdu 3">
            <a:extLst>
              <a:ext uri="{FF2B5EF4-FFF2-40B4-BE49-F238E27FC236}">
                <a16:creationId xmlns:a16="http://schemas.microsoft.com/office/drawing/2014/main" id="{CB454497-3708-4D58-A0D7-7F30A4E5A353}"/>
              </a:ext>
            </a:extLst>
          </p:cNvPr>
          <p:cNvSpPr>
            <a:spLocks noGrp="1"/>
          </p:cNvSpPr>
          <p:nvPr>
            <p:ph type="sldNum" sz="quarter" idx="12"/>
          </p:nvPr>
        </p:nvSpPr>
        <p:spPr/>
        <p:txBody>
          <a:bodyPr/>
          <a:lstStyle/>
          <a:p>
            <a:fld id="{22A3CD34-43B8-483A-A026-25BE5CAF1D8A}" type="slidenum">
              <a:rPr lang="pl-PL" smtClean="0"/>
              <a:t>27</a:t>
            </a:fld>
            <a:endParaRPr lang="pl-PL"/>
          </a:p>
        </p:txBody>
      </p:sp>
    </p:spTree>
    <p:extLst>
      <p:ext uri="{BB962C8B-B14F-4D97-AF65-F5344CB8AC3E}">
        <p14:creationId xmlns:p14="http://schemas.microsoft.com/office/powerpoint/2010/main" val="34293728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D41AC3B2-8402-45D1-BCBB-CB20C6102AEB}"/>
              </a:ext>
            </a:extLst>
          </p:cNvPr>
          <p:cNvSpPr>
            <a:spLocks noGrp="1"/>
          </p:cNvSpPr>
          <p:nvPr>
            <p:ph type="title"/>
          </p:nvPr>
        </p:nvSpPr>
        <p:spPr/>
        <p:txBody>
          <a:bodyPr/>
          <a:lstStyle/>
          <a:p>
            <a:endParaRPr lang="pl-PL"/>
          </a:p>
        </p:txBody>
      </p:sp>
      <p:sp>
        <p:nvSpPr>
          <p:cNvPr id="5" name="Symbol zastępczy zawartości 4">
            <a:extLst>
              <a:ext uri="{FF2B5EF4-FFF2-40B4-BE49-F238E27FC236}">
                <a16:creationId xmlns:a16="http://schemas.microsoft.com/office/drawing/2014/main" id="{77BD4071-9CF4-4543-A6E0-EC41CF81F416}"/>
              </a:ext>
            </a:extLst>
          </p:cNvPr>
          <p:cNvSpPr>
            <a:spLocks noGrp="1"/>
          </p:cNvSpPr>
          <p:nvPr>
            <p:ph idx="1"/>
          </p:nvPr>
        </p:nvSpPr>
        <p:spPr/>
        <p:txBody>
          <a:bodyPr>
            <a:normAutofit/>
          </a:bodyPr>
          <a:lstStyle/>
          <a:p>
            <a:pPr marL="0" indent="0" algn="ctr">
              <a:buNone/>
            </a:pPr>
            <a:r>
              <a:rPr lang="pl-PL" sz="6600" b="1" dirty="0">
                <a:solidFill>
                  <a:srgbClr val="FF0000"/>
                </a:solidFill>
              </a:rPr>
              <a:t>V</a:t>
            </a:r>
          </a:p>
          <a:p>
            <a:pPr marL="0" indent="0" algn="ctr">
              <a:buNone/>
            </a:pPr>
            <a:r>
              <a:rPr lang="pl-PL" sz="6600" b="1" dirty="0">
                <a:solidFill>
                  <a:srgbClr val="FF0000"/>
                </a:solidFill>
              </a:rPr>
              <a:t>Direct </a:t>
            </a:r>
            <a:r>
              <a:rPr lang="pl-PL" sz="6600" b="1" dirty="0" err="1">
                <a:solidFill>
                  <a:srgbClr val="FF0000"/>
                </a:solidFill>
              </a:rPr>
              <a:t>Participation</a:t>
            </a:r>
            <a:endParaRPr lang="pl-PL" sz="6600" b="1" dirty="0">
              <a:solidFill>
                <a:srgbClr val="FF0000"/>
              </a:solidFill>
            </a:endParaRPr>
          </a:p>
          <a:p>
            <a:pPr marL="0" indent="0" algn="ctr">
              <a:buNone/>
            </a:pPr>
            <a:r>
              <a:rPr lang="pl-PL" sz="6600" b="1" dirty="0">
                <a:solidFill>
                  <a:srgbClr val="FF0000"/>
                </a:solidFill>
              </a:rPr>
              <a:t> in a banking </a:t>
            </a:r>
            <a:r>
              <a:rPr lang="pl-PL" sz="6600" b="1" dirty="0" err="1">
                <a:solidFill>
                  <a:srgbClr val="FF0000"/>
                </a:solidFill>
              </a:rPr>
              <a:t>sector</a:t>
            </a:r>
            <a:r>
              <a:rPr lang="pl-PL" sz="6600" b="1" dirty="0">
                <a:solidFill>
                  <a:srgbClr val="FF0000"/>
                </a:solidFill>
              </a:rPr>
              <a:t> and in a food </a:t>
            </a:r>
            <a:r>
              <a:rPr lang="pl-PL" sz="6600" b="1" dirty="0" err="1">
                <a:solidFill>
                  <a:srgbClr val="FF0000"/>
                </a:solidFill>
              </a:rPr>
              <a:t>sector</a:t>
            </a:r>
            <a:endParaRPr lang="pl-PL" sz="6600" dirty="0">
              <a:solidFill>
                <a:srgbClr val="FF0000"/>
              </a:solidFill>
            </a:endParaRPr>
          </a:p>
        </p:txBody>
      </p:sp>
      <p:sp>
        <p:nvSpPr>
          <p:cNvPr id="2" name="Symbol zastępczy numeru slajdu 1">
            <a:extLst>
              <a:ext uri="{FF2B5EF4-FFF2-40B4-BE49-F238E27FC236}">
                <a16:creationId xmlns:a16="http://schemas.microsoft.com/office/drawing/2014/main" id="{900D7124-342C-4FC4-81E2-022FEDD5B2C4}"/>
              </a:ext>
            </a:extLst>
          </p:cNvPr>
          <p:cNvSpPr>
            <a:spLocks noGrp="1"/>
          </p:cNvSpPr>
          <p:nvPr>
            <p:ph type="sldNum" sz="quarter" idx="12"/>
          </p:nvPr>
        </p:nvSpPr>
        <p:spPr/>
        <p:txBody>
          <a:bodyPr/>
          <a:lstStyle/>
          <a:p>
            <a:fld id="{22A3CD34-43B8-483A-A026-25BE5CAF1D8A}" type="slidenum">
              <a:rPr lang="pl-PL" smtClean="0"/>
              <a:t>28</a:t>
            </a:fld>
            <a:endParaRPr lang="pl-PL"/>
          </a:p>
        </p:txBody>
      </p:sp>
    </p:spTree>
    <p:extLst>
      <p:ext uri="{BB962C8B-B14F-4D97-AF65-F5344CB8AC3E}">
        <p14:creationId xmlns:p14="http://schemas.microsoft.com/office/powerpoint/2010/main" val="29351133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0A38140B-1AB8-40CD-A34C-4B0CAE5E12E2}"/>
              </a:ext>
            </a:extLst>
          </p:cNvPr>
          <p:cNvSpPr>
            <a:spLocks noGrp="1"/>
          </p:cNvSpPr>
          <p:nvPr>
            <p:ph type="title"/>
          </p:nvPr>
        </p:nvSpPr>
        <p:spPr>
          <a:solidFill>
            <a:schemeClr val="tx2">
              <a:lumMod val="40000"/>
              <a:lumOff val="60000"/>
            </a:schemeClr>
          </a:solidFill>
        </p:spPr>
        <p:txBody>
          <a:bodyPr/>
          <a:lstStyle/>
          <a:p>
            <a:r>
              <a:rPr lang="pl-PL" b="1" dirty="0">
                <a:solidFill>
                  <a:srgbClr val="FF0000"/>
                </a:solidFill>
              </a:rPr>
              <a:t>The </a:t>
            </a:r>
            <a:r>
              <a:rPr lang="pl-PL" b="1" dirty="0" err="1">
                <a:solidFill>
                  <a:srgbClr val="FF0000"/>
                </a:solidFill>
              </a:rPr>
              <a:t>characteristics</a:t>
            </a:r>
            <a:r>
              <a:rPr lang="pl-PL" b="1" dirty="0">
                <a:solidFill>
                  <a:srgbClr val="FF0000"/>
                </a:solidFill>
              </a:rPr>
              <a:t> of banking in Poland</a:t>
            </a:r>
          </a:p>
        </p:txBody>
      </p:sp>
      <p:sp>
        <p:nvSpPr>
          <p:cNvPr id="3" name="Symbol zastępczy zawartości 2">
            <a:extLst>
              <a:ext uri="{FF2B5EF4-FFF2-40B4-BE49-F238E27FC236}">
                <a16:creationId xmlns:a16="http://schemas.microsoft.com/office/drawing/2014/main" id="{9CA673F1-66FD-4769-B245-8C311662D608}"/>
              </a:ext>
            </a:extLst>
          </p:cNvPr>
          <p:cNvSpPr>
            <a:spLocks noGrp="1"/>
          </p:cNvSpPr>
          <p:nvPr>
            <p:ph sz="half" idx="1"/>
          </p:nvPr>
        </p:nvSpPr>
        <p:spPr>
          <a:solidFill>
            <a:schemeClr val="accent2">
              <a:lumMod val="40000"/>
              <a:lumOff val="60000"/>
            </a:schemeClr>
          </a:solidFill>
        </p:spPr>
        <p:txBody>
          <a:bodyPr/>
          <a:lstStyle/>
          <a:p>
            <a:r>
              <a:rPr lang="pl-PL" dirty="0" err="1"/>
              <a:t>Strong</a:t>
            </a:r>
            <a:r>
              <a:rPr lang="pl-PL" dirty="0"/>
              <a:t> </a:t>
            </a:r>
            <a:r>
              <a:rPr lang="pl-PL" dirty="0" err="1"/>
              <a:t>rise</a:t>
            </a:r>
            <a:r>
              <a:rPr lang="pl-PL" dirty="0"/>
              <a:t> in bank </a:t>
            </a:r>
            <a:r>
              <a:rPr lang="pl-PL" dirty="0" err="1"/>
              <a:t>assets</a:t>
            </a:r>
            <a:r>
              <a:rPr lang="pl-PL" dirty="0"/>
              <a:t> </a:t>
            </a:r>
            <a:r>
              <a:rPr lang="pl-PL" dirty="0" err="1"/>
              <a:t>since</a:t>
            </a:r>
            <a:r>
              <a:rPr lang="pl-PL" dirty="0"/>
              <a:t> 1990,</a:t>
            </a:r>
          </a:p>
          <a:p>
            <a:r>
              <a:rPr lang="pl-PL" dirty="0"/>
              <a:t>The period of </a:t>
            </a:r>
            <a:r>
              <a:rPr lang="pl-PL" dirty="0" err="1"/>
              <a:t>restructering</a:t>
            </a:r>
            <a:r>
              <a:rPr lang="pl-PL" dirty="0"/>
              <a:t> </a:t>
            </a:r>
            <a:r>
              <a:rPr lang="pl-PL" dirty="0" err="1"/>
              <a:t>during</a:t>
            </a:r>
            <a:r>
              <a:rPr lang="pl-PL" dirty="0"/>
              <a:t> the 90.</a:t>
            </a:r>
          </a:p>
          <a:p>
            <a:r>
              <a:rPr lang="pl-PL" dirty="0" err="1"/>
              <a:t>Intensive</a:t>
            </a:r>
            <a:r>
              <a:rPr lang="pl-PL" dirty="0"/>
              <a:t> market </a:t>
            </a:r>
            <a:r>
              <a:rPr lang="pl-PL" dirty="0" err="1"/>
              <a:t>competition</a:t>
            </a:r>
            <a:r>
              <a:rPr lang="pl-PL" dirty="0"/>
              <a:t>,</a:t>
            </a:r>
          </a:p>
          <a:p>
            <a:r>
              <a:rPr lang="pl-PL" dirty="0" err="1"/>
              <a:t>Technological</a:t>
            </a:r>
            <a:r>
              <a:rPr lang="pl-PL" dirty="0"/>
              <a:t> </a:t>
            </a:r>
            <a:r>
              <a:rPr lang="pl-PL" dirty="0" err="1"/>
              <a:t>revolution</a:t>
            </a:r>
            <a:r>
              <a:rPr lang="pl-PL" dirty="0"/>
              <a:t> (mobile banking),</a:t>
            </a:r>
          </a:p>
          <a:p>
            <a:endParaRPr lang="pl-PL" dirty="0"/>
          </a:p>
        </p:txBody>
      </p:sp>
      <p:sp>
        <p:nvSpPr>
          <p:cNvPr id="5" name="Symbol zastępczy zawartości 4">
            <a:extLst>
              <a:ext uri="{FF2B5EF4-FFF2-40B4-BE49-F238E27FC236}">
                <a16:creationId xmlns:a16="http://schemas.microsoft.com/office/drawing/2014/main" id="{499C2B5F-97D8-430A-BED9-7DC0F16D6A6A}"/>
              </a:ext>
            </a:extLst>
          </p:cNvPr>
          <p:cNvSpPr>
            <a:spLocks noGrp="1"/>
          </p:cNvSpPr>
          <p:nvPr>
            <p:ph sz="half" idx="2"/>
          </p:nvPr>
        </p:nvSpPr>
        <p:spPr>
          <a:solidFill>
            <a:schemeClr val="accent6">
              <a:lumMod val="40000"/>
              <a:lumOff val="60000"/>
            </a:schemeClr>
          </a:solidFill>
          <a:ln>
            <a:solidFill>
              <a:schemeClr val="accent3">
                <a:lumMod val="40000"/>
                <a:lumOff val="60000"/>
              </a:schemeClr>
            </a:solidFill>
          </a:ln>
        </p:spPr>
        <p:txBody>
          <a:bodyPr/>
          <a:lstStyle/>
          <a:p>
            <a:endParaRPr lang="pl-PL" dirty="0"/>
          </a:p>
        </p:txBody>
      </p:sp>
      <p:sp>
        <p:nvSpPr>
          <p:cNvPr id="2" name="Symbol zastępczy numeru slajdu 1">
            <a:extLst>
              <a:ext uri="{FF2B5EF4-FFF2-40B4-BE49-F238E27FC236}">
                <a16:creationId xmlns:a16="http://schemas.microsoft.com/office/drawing/2014/main" id="{882F5B41-2E44-4CB3-9C89-3ED27C414C5E}"/>
              </a:ext>
            </a:extLst>
          </p:cNvPr>
          <p:cNvSpPr>
            <a:spLocks noGrp="1"/>
          </p:cNvSpPr>
          <p:nvPr>
            <p:ph type="sldNum" sz="quarter" idx="12"/>
          </p:nvPr>
        </p:nvSpPr>
        <p:spPr/>
        <p:txBody>
          <a:bodyPr/>
          <a:lstStyle/>
          <a:p>
            <a:fld id="{22A3CD34-43B8-483A-A026-25BE5CAF1D8A}" type="slidenum">
              <a:rPr lang="pl-PL" smtClean="0"/>
              <a:t>29</a:t>
            </a:fld>
            <a:endParaRPr lang="pl-PL"/>
          </a:p>
        </p:txBody>
      </p:sp>
    </p:spTree>
    <p:extLst>
      <p:ext uri="{BB962C8B-B14F-4D97-AF65-F5344CB8AC3E}">
        <p14:creationId xmlns:p14="http://schemas.microsoft.com/office/powerpoint/2010/main" val="2367027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1F0FC5D-0E7D-4909-BAD2-3D9193ED47C8}"/>
              </a:ext>
            </a:extLst>
          </p:cNvPr>
          <p:cNvSpPr>
            <a:spLocks noGrp="1"/>
          </p:cNvSpPr>
          <p:nvPr>
            <p:ph type="title"/>
          </p:nvPr>
        </p:nvSpPr>
        <p:spPr>
          <a:solidFill>
            <a:schemeClr val="tx2">
              <a:lumMod val="40000"/>
              <a:lumOff val="60000"/>
            </a:schemeClr>
          </a:solidFill>
        </p:spPr>
        <p:txBody>
          <a:bodyPr/>
          <a:lstStyle/>
          <a:p>
            <a:r>
              <a:rPr lang="pl-PL" b="1" dirty="0" err="1">
                <a:solidFill>
                  <a:srgbClr val="FF0000"/>
                </a:solidFill>
              </a:rPr>
              <a:t>External</a:t>
            </a:r>
            <a:r>
              <a:rPr lang="pl-PL" b="1" dirty="0">
                <a:solidFill>
                  <a:srgbClr val="FF0000"/>
                </a:solidFill>
              </a:rPr>
              <a:t> and </a:t>
            </a:r>
            <a:r>
              <a:rPr lang="pl-PL" b="1" dirty="0" err="1">
                <a:solidFill>
                  <a:srgbClr val="FF0000"/>
                </a:solidFill>
              </a:rPr>
              <a:t>internal</a:t>
            </a:r>
            <a:r>
              <a:rPr lang="pl-PL" b="1" dirty="0">
                <a:solidFill>
                  <a:srgbClr val="FF0000"/>
                </a:solidFill>
              </a:rPr>
              <a:t> </a:t>
            </a:r>
            <a:r>
              <a:rPr lang="pl-PL" b="1" dirty="0" err="1">
                <a:solidFill>
                  <a:srgbClr val="FF0000"/>
                </a:solidFill>
              </a:rPr>
              <a:t>factors</a:t>
            </a:r>
            <a:r>
              <a:rPr lang="pl-PL" b="1" dirty="0">
                <a:solidFill>
                  <a:srgbClr val="FF0000"/>
                </a:solidFill>
              </a:rPr>
              <a:t> </a:t>
            </a:r>
            <a:r>
              <a:rPr lang="pl-PL" b="1" dirty="0" err="1">
                <a:solidFill>
                  <a:srgbClr val="FF0000"/>
                </a:solidFill>
              </a:rPr>
              <a:t>influencing</a:t>
            </a:r>
            <a:r>
              <a:rPr lang="pl-PL" b="1" dirty="0">
                <a:solidFill>
                  <a:srgbClr val="FF0000"/>
                </a:solidFill>
              </a:rPr>
              <a:t> DP</a:t>
            </a:r>
          </a:p>
        </p:txBody>
      </p:sp>
      <p:sp>
        <p:nvSpPr>
          <p:cNvPr id="3" name="Symbol zastępczy zawartości 2">
            <a:extLst>
              <a:ext uri="{FF2B5EF4-FFF2-40B4-BE49-F238E27FC236}">
                <a16:creationId xmlns:a16="http://schemas.microsoft.com/office/drawing/2014/main" id="{E602CE0D-5CD4-465F-8EBB-F5F7E5D1B3C9}"/>
              </a:ext>
            </a:extLst>
          </p:cNvPr>
          <p:cNvSpPr>
            <a:spLocks noGrp="1"/>
          </p:cNvSpPr>
          <p:nvPr>
            <p:ph sz="half" idx="1"/>
          </p:nvPr>
        </p:nvSpPr>
        <p:spPr>
          <a:solidFill>
            <a:schemeClr val="tx2">
              <a:lumMod val="40000"/>
              <a:lumOff val="60000"/>
            </a:schemeClr>
          </a:solidFill>
        </p:spPr>
        <p:txBody>
          <a:bodyPr>
            <a:normAutofit lnSpcReduction="10000"/>
          </a:bodyPr>
          <a:lstStyle/>
          <a:p>
            <a:pPr marL="0" indent="0">
              <a:buNone/>
            </a:pPr>
            <a:r>
              <a:rPr lang="pl-PL" b="1" dirty="0"/>
              <a:t>1. </a:t>
            </a:r>
            <a:r>
              <a:rPr lang="pl-PL" b="1" dirty="0" err="1"/>
              <a:t>Internal</a:t>
            </a:r>
            <a:r>
              <a:rPr lang="pl-PL" b="1" dirty="0"/>
              <a:t> </a:t>
            </a:r>
            <a:r>
              <a:rPr lang="pl-PL" b="1" dirty="0" err="1"/>
              <a:t>workplace</a:t>
            </a:r>
            <a:r>
              <a:rPr lang="pl-PL" b="1" dirty="0"/>
              <a:t> </a:t>
            </a:r>
            <a:r>
              <a:rPr lang="pl-PL" b="1" dirty="0" err="1"/>
              <a:t>level</a:t>
            </a:r>
            <a:r>
              <a:rPr lang="pl-PL" b="1" dirty="0"/>
              <a:t> </a:t>
            </a:r>
            <a:r>
              <a:rPr lang="pl-PL" b="1" dirty="0" err="1"/>
              <a:t>factors</a:t>
            </a:r>
            <a:r>
              <a:rPr lang="pl-PL" b="1" dirty="0"/>
              <a:t> </a:t>
            </a:r>
          </a:p>
          <a:p>
            <a:r>
              <a:rPr lang="pl-PL" dirty="0" err="1"/>
              <a:t>company</a:t>
            </a:r>
            <a:r>
              <a:rPr lang="pl-PL" dirty="0"/>
              <a:t> </a:t>
            </a:r>
            <a:r>
              <a:rPr lang="pl-PL" dirty="0" err="1"/>
              <a:t>strategy</a:t>
            </a:r>
            <a:r>
              <a:rPr lang="pl-PL" dirty="0"/>
              <a:t>, </a:t>
            </a:r>
          </a:p>
          <a:p>
            <a:r>
              <a:rPr lang="pl-PL" dirty="0" err="1"/>
              <a:t>work</a:t>
            </a:r>
            <a:r>
              <a:rPr lang="pl-PL" dirty="0"/>
              <a:t> </a:t>
            </a:r>
            <a:r>
              <a:rPr lang="pl-PL" dirty="0" err="1"/>
              <a:t>organisation</a:t>
            </a:r>
            <a:r>
              <a:rPr lang="pl-PL" dirty="0"/>
              <a:t>, </a:t>
            </a:r>
          </a:p>
          <a:p>
            <a:r>
              <a:rPr lang="pl-PL" dirty="0" err="1"/>
              <a:t>organisational</a:t>
            </a:r>
            <a:r>
              <a:rPr lang="pl-PL" dirty="0"/>
              <a:t> </a:t>
            </a:r>
            <a:r>
              <a:rPr lang="pl-PL" dirty="0" err="1"/>
              <a:t>culture</a:t>
            </a:r>
            <a:r>
              <a:rPr lang="pl-PL" dirty="0"/>
              <a:t>, </a:t>
            </a:r>
          </a:p>
          <a:p>
            <a:r>
              <a:rPr lang="pl-PL" dirty="0"/>
              <a:t>management style, </a:t>
            </a:r>
          </a:p>
          <a:p>
            <a:r>
              <a:rPr lang="pl-PL" dirty="0" err="1"/>
              <a:t>employee</a:t>
            </a:r>
            <a:r>
              <a:rPr lang="pl-PL" dirty="0"/>
              <a:t> </a:t>
            </a:r>
            <a:r>
              <a:rPr lang="pl-PL" dirty="0" err="1"/>
              <a:t>expectations</a:t>
            </a:r>
            <a:r>
              <a:rPr lang="pl-PL" dirty="0"/>
              <a:t> and </a:t>
            </a:r>
            <a:r>
              <a:rPr lang="pl-PL" dirty="0" err="1"/>
              <a:t>patterns</a:t>
            </a:r>
            <a:r>
              <a:rPr lang="pl-PL" dirty="0"/>
              <a:t> of </a:t>
            </a:r>
            <a:r>
              <a:rPr lang="pl-PL" dirty="0" err="1"/>
              <a:t>behaviour</a:t>
            </a:r>
            <a:r>
              <a:rPr lang="pl-PL" dirty="0"/>
              <a:t>. </a:t>
            </a:r>
          </a:p>
          <a:p>
            <a:pPr marL="0" indent="0">
              <a:buNone/>
            </a:pPr>
            <a:endParaRPr lang="pl-PL" dirty="0"/>
          </a:p>
        </p:txBody>
      </p:sp>
      <p:sp>
        <p:nvSpPr>
          <p:cNvPr id="5" name="Symbol zastępczy zawartości 4">
            <a:extLst>
              <a:ext uri="{FF2B5EF4-FFF2-40B4-BE49-F238E27FC236}">
                <a16:creationId xmlns:a16="http://schemas.microsoft.com/office/drawing/2014/main" id="{DF9001D2-FBC4-4270-BE9C-71A2FA52370D}"/>
              </a:ext>
            </a:extLst>
          </p:cNvPr>
          <p:cNvSpPr>
            <a:spLocks noGrp="1"/>
          </p:cNvSpPr>
          <p:nvPr>
            <p:ph sz="half" idx="2"/>
          </p:nvPr>
        </p:nvSpPr>
        <p:spPr>
          <a:solidFill>
            <a:schemeClr val="accent2">
              <a:lumMod val="40000"/>
              <a:lumOff val="60000"/>
            </a:schemeClr>
          </a:solidFill>
        </p:spPr>
        <p:txBody>
          <a:bodyPr>
            <a:normAutofit lnSpcReduction="10000"/>
          </a:bodyPr>
          <a:lstStyle/>
          <a:p>
            <a:pPr marL="0" indent="0">
              <a:buNone/>
            </a:pPr>
            <a:r>
              <a:rPr lang="pl-PL" b="1" dirty="0"/>
              <a:t>2. </a:t>
            </a:r>
            <a:r>
              <a:rPr lang="pl-PL" b="1" dirty="0" err="1"/>
              <a:t>External</a:t>
            </a:r>
            <a:r>
              <a:rPr lang="pl-PL" b="1" dirty="0"/>
              <a:t> </a:t>
            </a:r>
            <a:r>
              <a:rPr lang="pl-PL" b="1" dirty="0" err="1"/>
              <a:t>workplace</a:t>
            </a:r>
            <a:r>
              <a:rPr lang="pl-PL" b="1" dirty="0"/>
              <a:t> </a:t>
            </a:r>
            <a:r>
              <a:rPr lang="pl-PL" b="1" dirty="0" err="1"/>
              <a:t>level</a:t>
            </a:r>
            <a:r>
              <a:rPr lang="pl-PL" b="1" dirty="0"/>
              <a:t> </a:t>
            </a:r>
            <a:r>
              <a:rPr lang="pl-PL" b="1" dirty="0" err="1"/>
              <a:t>factors</a:t>
            </a:r>
            <a:r>
              <a:rPr lang="pl-PL" b="1" dirty="0"/>
              <a:t>:</a:t>
            </a:r>
          </a:p>
          <a:p>
            <a:r>
              <a:rPr lang="pl-PL" dirty="0" err="1"/>
              <a:t>characteristics</a:t>
            </a:r>
            <a:r>
              <a:rPr lang="pl-PL" dirty="0"/>
              <a:t> of business </a:t>
            </a:r>
            <a:r>
              <a:rPr lang="pl-PL" dirty="0" err="1"/>
              <a:t>sector</a:t>
            </a:r>
            <a:r>
              <a:rPr lang="pl-PL" dirty="0"/>
              <a:t>, </a:t>
            </a:r>
          </a:p>
          <a:p>
            <a:r>
              <a:rPr lang="pl-PL" dirty="0" err="1"/>
              <a:t>globalisation</a:t>
            </a:r>
            <a:r>
              <a:rPr lang="pl-PL" dirty="0"/>
              <a:t>, </a:t>
            </a:r>
          </a:p>
          <a:p>
            <a:r>
              <a:rPr lang="pl-PL" dirty="0"/>
              <a:t>market </a:t>
            </a:r>
            <a:r>
              <a:rPr lang="pl-PL" dirty="0" err="1"/>
              <a:t>Competition</a:t>
            </a:r>
            <a:r>
              <a:rPr lang="pl-PL" dirty="0"/>
              <a:t>, </a:t>
            </a:r>
          </a:p>
          <a:p>
            <a:r>
              <a:rPr lang="pl-PL" dirty="0" err="1"/>
              <a:t>National</a:t>
            </a:r>
            <a:r>
              <a:rPr lang="pl-PL" dirty="0"/>
              <a:t> </a:t>
            </a:r>
            <a:r>
              <a:rPr lang="pl-PL" dirty="0" err="1"/>
              <a:t>culture</a:t>
            </a:r>
            <a:r>
              <a:rPr lang="pl-PL" dirty="0"/>
              <a:t>, </a:t>
            </a:r>
          </a:p>
          <a:p>
            <a:r>
              <a:rPr lang="pl-PL" dirty="0" err="1"/>
              <a:t>technologies</a:t>
            </a:r>
            <a:r>
              <a:rPr lang="pl-PL" dirty="0"/>
              <a:t>, </a:t>
            </a:r>
          </a:p>
          <a:p>
            <a:r>
              <a:rPr lang="pl-PL" dirty="0" err="1"/>
              <a:t>economic</a:t>
            </a:r>
            <a:r>
              <a:rPr lang="pl-PL" dirty="0"/>
              <a:t>, </a:t>
            </a:r>
            <a:r>
              <a:rPr lang="pl-PL" dirty="0" err="1"/>
              <a:t>social</a:t>
            </a:r>
            <a:r>
              <a:rPr lang="pl-PL" dirty="0"/>
              <a:t> and </a:t>
            </a:r>
            <a:r>
              <a:rPr lang="pl-PL" dirty="0" err="1"/>
              <a:t>legal</a:t>
            </a:r>
            <a:r>
              <a:rPr lang="pl-PL" dirty="0"/>
              <a:t> </a:t>
            </a:r>
            <a:r>
              <a:rPr lang="pl-PL" dirty="0" err="1"/>
              <a:t>matters</a:t>
            </a:r>
            <a:r>
              <a:rPr lang="pl-PL" dirty="0"/>
              <a:t>/</a:t>
            </a:r>
            <a:r>
              <a:rPr lang="pl-PL" dirty="0" err="1"/>
              <a:t>policies</a:t>
            </a:r>
            <a:r>
              <a:rPr lang="pl-PL" dirty="0"/>
              <a:t>. </a:t>
            </a:r>
          </a:p>
        </p:txBody>
      </p:sp>
      <p:sp>
        <p:nvSpPr>
          <p:cNvPr id="4" name="Prostokąt 3">
            <a:extLst>
              <a:ext uri="{FF2B5EF4-FFF2-40B4-BE49-F238E27FC236}">
                <a16:creationId xmlns:a16="http://schemas.microsoft.com/office/drawing/2014/main" id="{76A5C085-4B95-4DF6-9F29-7438E89DBCF8}"/>
              </a:ext>
            </a:extLst>
          </p:cNvPr>
          <p:cNvSpPr/>
          <p:nvPr/>
        </p:nvSpPr>
        <p:spPr>
          <a:xfrm>
            <a:off x="273186" y="6488668"/>
            <a:ext cx="3332900" cy="369332"/>
          </a:xfrm>
          <a:prstGeom prst="rect">
            <a:avLst/>
          </a:prstGeom>
        </p:spPr>
        <p:txBody>
          <a:bodyPr wrap="none">
            <a:spAutoFit/>
          </a:bodyPr>
          <a:lstStyle/>
          <a:p>
            <a:r>
              <a:rPr lang="pl-PL" dirty="0"/>
              <a:t>(Szelągowska-Rudzka, 2016:184). </a:t>
            </a:r>
          </a:p>
        </p:txBody>
      </p:sp>
      <p:sp>
        <p:nvSpPr>
          <p:cNvPr id="6" name="Symbol zastępczy numeru slajdu 5">
            <a:extLst>
              <a:ext uri="{FF2B5EF4-FFF2-40B4-BE49-F238E27FC236}">
                <a16:creationId xmlns:a16="http://schemas.microsoft.com/office/drawing/2014/main" id="{A1C74ED8-E96B-4B0B-A1A6-BFA6845AC70E}"/>
              </a:ext>
            </a:extLst>
          </p:cNvPr>
          <p:cNvSpPr>
            <a:spLocks noGrp="1"/>
          </p:cNvSpPr>
          <p:nvPr>
            <p:ph type="sldNum" sz="quarter" idx="12"/>
          </p:nvPr>
        </p:nvSpPr>
        <p:spPr/>
        <p:txBody>
          <a:bodyPr/>
          <a:lstStyle/>
          <a:p>
            <a:fld id="{22A3CD34-43B8-483A-A026-25BE5CAF1D8A}" type="slidenum">
              <a:rPr lang="pl-PL" smtClean="0"/>
              <a:t>3</a:t>
            </a:fld>
            <a:endParaRPr lang="pl-PL"/>
          </a:p>
        </p:txBody>
      </p:sp>
    </p:spTree>
    <p:extLst>
      <p:ext uri="{BB962C8B-B14F-4D97-AF65-F5344CB8AC3E}">
        <p14:creationId xmlns:p14="http://schemas.microsoft.com/office/powerpoint/2010/main" val="26751005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992ADA3-3E72-4E62-BE9B-47BFEE900A90}"/>
              </a:ext>
            </a:extLst>
          </p:cNvPr>
          <p:cNvSpPr>
            <a:spLocks noGrp="1"/>
          </p:cNvSpPr>
          <p:nvPr>
            <p:ph type="title"/>
          </p:nvPr>
        </p:nvSpPr>
        <p:spPr>
          <a:solidFill>
            <a:schemeClr val="tx2">
              <a:lumMod val="40000"/>
              <a:lumOff val="60000"/>
            </a:schemeClr>
          </a:solidFill>
        </p:spPr>
        <p:txBody>
          <a:bodyPr/>
          <a:lstStyle/>
          <a:p>
            <a:r>
              <a:rPr lang="pl-PL" dirty="0"/>
              <a:t>IR system</a:t>
            </a:r>
          </a:p>
        </p:txBody>
      </p:sp>
      <p:sp>
        <p:nvSpPr>
          <p:cNvPr id="3" name="Symbol zastępczy zawartości 2">
            <a:extLst>
              <a:ext uri="{FF2B5EF4-FFF2-40B4-BE49-F238E27FC236}">
                <a16:creationId xmlns:a16="http://schemas.microsoft.com/office/drawing/2014/main" id="{D61F53EE-8B6C-4EAB-B3C6-1CC24E6C9433}"/>
              </a:ext>
            </a:extLst>
          </p:cNvPr>
          <p:cNvSpPr>
            <a:spLocks noGrp="1"/>
          </p:cNvSpPr>
          <p:nvPr>
            <p:ph sz="half" idx="1"/>
          </p:nvPr>
        </p:nvSpPr>
        <p:spPr>
          <a:solidFill>
            <a:schemeClr val="accent2">
              <a:lumMod val="40000"/>
              <a:lumOff val="60000"/>
            </a:schemeClr>
          </a:solidFill>
        </p:spPr>
        <p:txBody>
          <a:bodyPr/>
          <a:lstStyle/>
          <a:p>
            <a:r>
              <a:rPr lang="pl-PL" dirty="0"/>
              <a:t>No </a:t>
            </a:r>
            <a:r>
              <a:rPr lang="pl-PL" dirty="0" err="1"/>
              <a:t>sectoral</a:t>
            </a:r>
            <a:r>
              <a:rPr lang="pl-PL" dirty="0"/>
              <a:t> </a:t>
            </a:r>
            <a:r>
              <a:rPr lang="pl-PL" dirty="0" err="1"/>
              <a:t>collective</a:t>
            </a:r>
            <a:r>
              <a:rPr lang="pl-PL" dirty="0"/>
              <a:t> </a:t>
            </a:r>
            <a:r>
              <a:rPr lang="pl-PL" dirty="0" err="1"/>
              <a:t>agrements</a:t>
            </a:r>
            <a:r>
              <a:rPr lang="pl-PL" dirty="0"/>
              <a:t>, </a:t>
            </a:r>
          </a:p>
          <a:p>
            <a:r>
              <a:rPr lang="pl-PL" dirty="0" err="1"/>
              <a:t>Unionisation</a:t>
            </a:r>
            <a:r>
              <a:rPr lang="pl-PL" dirty="0"/>
              <a:t> </a:t>
            </a:r>
            <a:r>
              <a:rPr lang="pl-PL" dirty="0" err="1"/>
              <a:t>rate</a:t>
            </a:r>
            <a:r>
              <a:rPr lang="pl-PL" dirty="0"/>
              <a:t> (11 </a:t>
            </a:r>
            <a:r>
              <a:rPr lang="pl-PL" dirty="0" err="1"/>
              <a:t>percent</a:t>
            </a:r>
            <a:r>
              <a:rPr lang="pl-PL" dirty="0"/>
              <a:t>),</a:t>
            </a:r>
          </a:p>
          <a:p>
            <a:r>
              <a:rPr lang="pl-PL" dirty="0" err="1"/>
              <a:t>Relatively</a:t>
            </a:r>
            <a:r>
              <a:rPr lang="pl-PL" dirty="0"/>
              <a:t> high </a:t>
            </a:r>
            <a:r>
              <a:rPr lang="pl-PL" dirty="0" err="1"/>
              <a:t>rate</a:t>
            </a:r>
            <a:r>
              <a:rPr lang="pl-PL" dirty="0"/>
              <a:t> of </a:t>
            </a:r>
            <a:r>
              <a:rPr lang="pl-PL" dirty="0" err="1"/>
              <a:t>unionisation</a:t>
            </a:r>
            <a:r>
              <a:rPr lang="pl-PL" dirty="0"/>
              <a:t> in </a:t>
            </a:r>
            <a:r>
              <a:rPr lang="pl-PL" dirty="0" err="1"/>
              <a:t>many</a:t>
            </a:r>
            <a:r>
              <a:rPr lang="pl-PL" dirty="0"/>
              <a:t> big </a:t>
            </a:r>
            <a:r>
              <a:rPr lang="pl-PL" dirty="0" err="1"/>
              <a:t>banks</a:t>
            </a:r>
            <a:r>
              <a:rPr lang="pl-PL" dirty="0"/>
              <a:t> </a:t>
            </a:r>
          </a:p>
          <a:p>
            <a:r>
              <a:rPr lang="pl-PL" dirty="0" err="1"/>
              <a:t>Collective</a:t>
            </a:r>
            <a:r>
              <a:rPr lang="pl-PL" dirty="0"/>
              <a:t> </a:t>
            </a:r>
            <a:r>
              <a:rPr lang="pl-PL" dirty="0" err="1"/>
              <a:t>agreements</a:t>
            </a:r>
            <a:r>
              <a:rPr lang="pl-PL" dirty="0"/>
              <a:t> (</a:t>
            </a:r>
            <a:r>
              <a:rPr lang="pl-PL" dirty="0" err="1"/>
              <a:t>rarely</a:t>
            </a:r>
            <a:r>
              <a:rPr lang="pl-PL" dirty="0"/>
              <a:t>),</a:t>
            </a:r>
          </a:p>
          <a:p>
            <a:r>
              <a:rPr lang="pl-PL" dirty="0" err="1"/>
              <a:t>Strong</a:t>
            </a:r>
            <a:r>
              <a:rPr lang="pl-PL" dirty="0"/>
              <a:t> </a:t>
            </a:r>
            <a:r>
              <a:rPr lang="pl-PL" dirty="0" err="1"/>
              <a:t>unions</a:t>
            </a:r>
            <a:r>
              <a:rPr lang="pl-PL" dirty="0"/>
              <a:t> </a:t>
            </a:r>
            <a:r>
              <a:rPr lang="pl-PL" dirty="0" err="1"/>
              <a:t>competition</a:t>
            </a:r>
            <a:r>
              <a:rPr lang="pl-PL" dirty="0"/>
              <a:t> (in one of the bank </a:t>
            </a:r>
            <a:r>
              <a:rPr lang="pl-PL" dirty="0" err="1"/>
              <a:t>runs</a:t>
            </a:r>
            <a:r>
              <a:rPr lang="pl-PL" dirty="0"/>
              <a:t> 9 </a:t>
            </a:r>
            <a:r>
              <a:rPr lang="pl-PL" dirty="0" err="1"/>
              <a:t>separate</a:t>
            </a:r>
            <a:r>
              <a:rPr lang="pl-PL" dirty="0"/>
              <a:t> </a:t>
            </a:r>
            <a:r>
              <a:rPr lang="pl-PL" dirty="0" err="1"/>
              <a:t>unions</a:t>
            </a:r>
            <a:r>
              <a:rPr lang="pl-PL" dirty="0"/>
              <a:t>),</a:t>
            </a:r>
          </a:p>
        </p:txBody>
      </p:sp>
      <p:sp>
        <p:nvSpPr>
          <p:cNvPr id="4" name="Symbol zastępczy zawartości 3">
            <a:extLst>
              <a:ext uri="{FF2B5EF4-FFF2-40B4-BE49-F238E27FC236}">
                <a16:creationId xmlns:a16="http://schemas.microsoft.com/office/drawing/2014/main" id="{31E006F1-53D4-4124-BA2C-5BC3BFA5A1C6}"/>
              </a:ext>
            </a:extLst>
          </p:cNvPr>
          <p:cNvSpPr>
            <a:spLocks noGrp="1"/>
          </p:cNvSpPr>
          <p:nvPr>
            <p:ph sz="half" idx="2"/>
          </p:nvPr>
        </p:nvSpPr>
        <p:spPr>
          <a:solidFill>
            <a:schemeClr val="accent6">
              <a:lumMod val="40000"/>
              <a:lumOff val="60000"/>
            </a:schemeClr>
          </a:solidFill>
        </p:spPr>
        <p:txBody>
          <a:bodyPr/>
          <a:lstStyle/>
          <a:p>
            <a:r>
              <a:rPr lang="pl-PL" dirty="0"/>
              <a:t>The </a:t>
            </a:r>
            <a:r>
              <a:rPr lang="pl-PL" dirty="0" err="1"/>
              <a:t>structure</a:t>
            </a:r>
            <a:r>
              <a:rPr lang="pl-PL" dirty="0"/>
              <a:t> of </a:t>
            </a:r>
            <a:r>
              <a:rPr lang="pl-PL" dirty="0" err="1"/>
              <a:t>employment</a:t>
            </a:r>
            <a:r>
              <a:rPr lang="pl-PL" dirty="0"/>
              <a:t> (</a:t>
            </a:r>
            <a:r>
              <a:rPr lang="pl-PL" dirty="0" err="1"/>
              <a:t>many</a:t>
            </a:r>
            <a:r>
              <a:rPr lang="pl-PL" dirty="0"/>
              <a:t> banking </a:t>
            </a:r>
            <a:r>
              <a:rPr lang="pl-PL" dirty="0" err="1"/>
              <a:t>professions</a:t>
            </a:r>
            <a:r>
              <a:rPr lang="pl-PL" dirty="0"/>
              <a:t>).</a:t>
            </a:r>
          </a:p>
          <a:p>
            <a:r>
              <a:rPr lang="pl-PL" dirty="0"/>
              <a:t>The </a:t>
            </a:r>
            <a:r>
              <a:rPr lang="pl-PL" dirty="0" err="1"/>
              <a:t>members</a:t>
            </a:r>
            <a:r>
              <a:rPr lang="pl-PL" dirty="0"/>
              <a:t> of </a:t>
            </a:r>
            <a:r>
              <a:rPr lang="pl-PL" dirty="0" err="1"/>
              <a:t>unions</a:t>
            </a:r>
            <a:r>
              <a:rPr lang="pl-PL" dirty="0"/>
              <a:t> </a:t>
            </a:r>
            <a:r>
              <a:rPr lang="pl-PL" dirty="0" err="1"/>
              <a:t>derive</a:t>
            </a:r>
            <a:r>
              <a:rPr lang="pl-PL" dirty="0"/>
              <a:t> </a:t>
            </a:r>
            <a:r>
              <a:rPr lang="pl-PL" dirty="0" err="1"/>
              <a:t>mainly</a:t>
            </a:r>
            <a:r>
              <a:rPr lang="pl-PL" dirty="0"/>
              <a:t> from the </a:t>
            </a:r>
            <a:r>
              <a:rPr lang="pl-PL" dirty="0" err="1"/>
              <a:t>branch</a:t>
            </a:r>
            <a:r>
              <a:rPr lang="pl-PL" dirty="0"/>
              <a:t> </a:t>
            </a:r>
            <a:r>
              <a:rPr lang="pl-PL" dirty="0" err="1"/>
              <a:t>level</a:t>
            </a:r>
            <a:r>
              <a:rPr lang="pl-PL" dirty="0"/>
              <a:t>,</a:t>
            </a:r>
          </a:p>
          <a:p>
            <a:r>
              <a:rPr lang="pl-PL" dirty="0" err="1"/>
              <a:t>There</a:t>
            </a:r>
            <a:r>
              <a:rPr lang="pl-PL" dirty="0"/>
              <a:t> </a:t>
            </a:r>
            <a:r>
              <a:rPr lang="pl-PL" dirty="0" err="1"/>
              <a:t>is</a:t>
            </a:r>
            <a:r>
              <a:rPr lang="pl-PL" dirty="0"/>
              <a:t> a </a:t>
            </a:r>
            <a:r>
              <a:rPr lang="pl-PL" dirty="0" err="1"/>
              <a:t>tendency</a:t>
            </a:r>
            <a:r>
              <a:rPr lang="pl-PL" dirty="0"/>
              <a:t> -  </a:t>
            </a:r>
            <a:r>
              <a:rPr lang="pl-PL" dirty="0" err="1"/>
              <a:t>rather</a:t>
            </a:r>
            <a:r>
              <a:rPr lang="pl-PL" dirty="0"/>
              <a:t> </a:t>
            </a:r>
            <a:r>
              <a:rPr lang="pl-PL" dirty="0" err="1"/>
              <a:t>older</a:t>
            </a:r>
            <a:r>
              <a:rPr lang="pl-PL" dirty="0"/>
              <a:t> </a:t>
            </a:r>
            <a:r>
              <a:rPr lang="pl-PL" dirty="0" err="1"/>
              <a:t>employees</a:t>
            </a:r>
            <a:r>
              <a:rPr lang="pl-PL" dirty="0"/>
              <a:t> </a:t>
            </a:r>
            <a:r>
              <a:rPr lang="pl-PL" dirty="0" err="1"/>
              <a:t>belong</a:t>
            </a:r>
            <a:r>
              <a:rPr lang="pl-PL" dirty="0"/>
              <a:t> to </a:t>
            </a:r>
            <a:r>
              <a:rPr lang="pl-PL" dirty="0" err="1"/>
              <a:t>unions</a:t>
            </a:r>
            <a:r>
              <a:rPr lang="pl-PL" dirty="0"/>
              <a:t>.</a:t>
            </a:r>
          </a:p>
          <a:p>
            <a:endParaRPr lang="pl-PL" dirty="0"/>
          </a:p>
        </p:txBody>
      </p:sp>
      <p:sp>
        <p:nvSpPr>
          <p:cNvPr id="5" name="Symbol zastępczy numeru slajdu 4">
            <a:extLst>
              <a:ext uri="{FF2B5EF4-FFF2-40B4-BE49-F238E27FC236}">
                <a16:creationId xmlns:a16="http://schemas.microsoft.com/office/drawing/2014/main" id="{2E2AAC2B-A464-4386-9F65-F3EB2C26CFCC}"/>
              </a:ext>
            </a:extLst>
          </p:cNvPr>
          <p:cNvSpPr>
            <a:spLocks noGrp="1"/>
          </p:cNvSpPr>
          <p:nvPr>
            <p:ph type="sldNum" sz="quarter" idx="12"/>
          </p:nvPr>
        </p:nvSpPr>
        <p:spPr/>
        <p:txBody>
          <a:bodyPr/>
          <a:lstStyle/>
          <a:p>
            <a:fld id="{22A3CD34-43B8-483A-A026-25BE5CAF1D8A}" type="slidenum">
              <a:rPr lang="pl-PL" smtClean="0"/>
              <a:t>30</a:t>
            </a:fld>
            <a:endParaRPr lang="pl-PL"/>
          </a:p>
        </p:txBody>
      </p:sp>
    </p:spTree>
    <p:extLst>
      <p:ext uri="{BB962C8B-B14F-4D97-AF65-F5344CB8AC3E}">
        <p14:creationId xmlns:p14="http://schemas.microsoft.com/office/powerpoint/2010/main" val="33542511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276EC4B-93C8-484D-A066-27F0484A5F1E}"/>
              </a:ext>
            </a:extLst>
          </p:cNvPr>
          <p:cNvSpPr>
            <a:spLocks noGrp="1"/>
          </p:cNvSpPr>
          <p:nvPr>
            <p:ph type="title"/>
          </p:nvPr>
        </p:nvSpPr>
        <p:spPr>
          <a:solidFill>
            <a:schemeClr val="tx2">
              <a:lumMod val="40000"/>
              <a:lumOff val="60000"/>
            </a:schemeClr>
          </a:solidFill>
        </p:spPr>
        <p:txBody>
          <a:bodyPr>
            <a:normAutofit/>
          </a:bodyPr>
          <a:lstStyle/>
          <a:p>
            <a:pPr algn="ctr"/>
            <a:r>
              <a:rPr lang="pl-PL" b="1" dirty="0">
                <a:solidFill>
                  <a:srgbClr val="FF0000"/>
                </a:solidFill>
              </a:rPr>
              <a:t>Direct </a:t>
            </a:r>
            <a:r>
              <a:rPr lang="pl-PL" b="1" dirty="0" err="1">
                <a:solidFill>
                  <a:srgbClr val="FF0000"/>
                </a:solidFill>
              </a:rPr>
              <a:t>Participation</a:t>
            </a:r>
            <a:br>
              <a:rPr lang="pl-PL" b="1" dirty="0">
                <a:solidFill>
                  <a:srgbClr val="FF0000"/>
                </a:solidFill>
              </a:rPr>
            </a:br>
            <a:r>
              <a:rPr lang="pl-PL" b="1" dirty="0">
                <a:solidFill>
                  <a:srgbClr val="FF0000"/>
                </a:solidFill>
              </a:rPr>
              <a:t> in a banking </a:t>
            </a:r>
            <a:r>
              <a:rPr lang="pl-PL" b="1" dirty="0" err="1">
                <a:solidFill>
                  <a:srgbClr val="FF0000"/>
                </a:solidFill>
              </a:rPr>
              <a:t>sector</a:t>
            </a:r>
            <a:endParaRPr lang="pl-PL" dirty="0"/>
          </a:p>
        </p:txBody>
      </p:sp>
      <p:sp>
        <p:nvSpPr>
          <p:cNvPr id="3" name="Symbol zastępczy zawartości 2">
            <a:extLst>
              <a:ext uri="{FF2B5EF4-FFF2-40B4-BE49-F238E27FC236}">
                <a16:creationId xmlns:a16="http://schemas.microsoft.com/office/drawing/2014/main" id="{1BC1DCAE-00B5-42C9-837B-798C1C046BEE}"/>
              </a:ext>
            </a:extLst>
          </p:cNvPr>
          <p:cNvSpPr>
            <a:spLocks noGrp="1"/>
          </p:cNvSpPr>
          <p:nvPr>
            <p:ph sz="half" idx="1"/>
          </p:nvPr>
        </p:nvSpPr>
        <p:spPr>
          <a:solidFill>
            <a:schemeClr val="accent4">
              <a:lumMod val="40000"/>
              <a:lumOff val="60000"/>
            </a:schemeClr>
          </a:solidFill>
        </p:spPr>
        <p:txBody>
          <a:bodyPr>
            <a:normAutofit fontScale="92500" lnSpcReduction="10000"/>
          </a:bodyPr>
          <a:lstStyle/>
          <a:p>
            <a:pPr marL="0" indent="0">
              <a:buNone/>
            </a:pPr>
            <a:r>
              <a:rPr lang="pl-PL" b="1" dirty="0" err="1"/>
              <a:t>Factors</a:t>
            </a:r>
            <a:r>
              <a:rPr lang="pl-PL" b="1" dirty="0"/>
              <a:t> </a:t>
            </a:r>
            <a:r>
              <a:rPr lang="pl-PL" b="1" dirty="0" err="1"/>
              <a:t>conducive</a:t>
            </a:r>
            <a:r>
              <a:rPr lang="pl-PL" b="1" dirty="0"/>
              <a:t> to </a:t>
            </a:r>
            <a:r>
              <a:rPr lang="pl-PL" b="1" dirty="0" err="1"/>
              <a:t>participation</a:t>
            </a:r>
            <a:r>
              <a:rPr lang="pl-PL" dirty="0"/>
              <a:t>:</a:t>
            </a:r>
          </a:p>
          <a:p>
            <a:r>
              <a:rPr lang="pl-PL" dirty="0"/>
              <a:t>Banks in </a:t>
            </a:r>
            <a:r>
              <a:rPr lang="pl-PL" dirty="0" err="1"/>
              <a:t>need</a:t>
            </a:r>
            <a:r>
              <a:rPr lang="pl-PL" dirty="0"/>
              <a:t> of </a:t>
            </a:r>
            <a:r>
              <a:rPr lang="pl-PL" dirty="0" err="1"/>
              <a:t>adaptation</a:t>
            </a:r>
            <a:r>
              <a:rPr lang="pl-PL" dirty="0"/>
              <a:t> to </a:t>
            </a:r>
            <a:r>
              <a:rPr lang="pl-PL" dirty="0" err="1"/>
              <a:t>technological</a:t>
            </a:r>
            <a:r>
              <a:rPr lang="pl-PL" dirty="0"/>
              <a:t> </a:t>
            </a:r>
            <a:r>
              <a:rPr lang="pl-PL" dirty="0" err="1"/>
              <a:t>revolution</a:t>
            </a:r>
            <a:endParaRPr lang="pl-PL" dirty="0"/>
          </a:p>
          <a:p>
            <a:r>
              <a:rPr lang="pl-PL" dirty="0" err="1"/>
              <a:t>Rising</a:t>
            </a:r>
            <a:r>
              <a:rPr lang="pl-PL" dirty="0"/>
              <a:t> </a:t>
            </a:r>
            <a:r>
              <a:rPr lang="pl-PL" dirty="0" err="1"/>
              <a:t>demand</a:t>
            </a:r>
            <a:r>
              <a:rPr lang="pl-PL" dirty="0"/>
              <a:t> for </a:t>
            </a:r>
            <a:r>
              <a:rPr lang="pl-PL" dirty="0" err="1"/>
              <a:t>innovation</a:t>
            </a:r>
            <a:r>
              <a:rPr lang="pl-PL" dirty="0"/>
              <a:t>, </a:t>
            </a:r>
            <a:r>
              <a:rPr lang="pl-PL" dirty="0" err="1"/>
              <a:t>employee</a:t>
            </a:r>
            <a:r>
              <a:rPr lang="pl-PL" dirty="0"/>
              <a:t> engagement,</a:t>
            </a:r>
          </a:p>
          <a:p>
            <a:r>
              <a:rPr lang="pl-PL" dirty="0" err="1"/>
              <a:t>Strong</a:t>
            </a:r>
            <a:r>
              <a:rPr lang="pl-PL" dirty="0"/>
              <a:t> </a:t>
            </a:r>
            <a:r>
              <a:rPr lang="pl-PL" dirty="0" err="1"/>
              <a:t>competition</a:t>
            </a:r>
            <a:r>
              <a:rPr lang="pl-PL" dirty="0"/>
              <a:t> in </a:t>
            </a:r>
            <a:r>
              <a:rPr lang="pl-PL" dirty="0" err="1"/>
              <a:t>this</a:t>
            </a:r>
            <a:r>
              <a:rPr lang="pl-PL" dirty="0"/>
              <a:t> </a:t>
            </a:r>
            <a:r>
              <a:rPr lang="pl-PL" dirty="0" err="1"/>
              <a:t>sector</a:t>
            </a:r>
            <a:r>
              <a:rPr lang="pl-PL" dirty="0"/>
              <a:t>,</a:t>
            </a:r>
          </a:p>
          <a:p>
            <a:r>
              <a:rPr lang="pl-PL" dirty="0"/>
              <a:t>Banks </a:t>
            </a:r>
            <a:r>
              <a:rPr lang="pl-PL" dirty="0" err="1"/>
              <a:t>under</a:t>
            </a:r>
            <a:r>
              <a:rPr lang="pl-PL" dirty="0"/>
              <a:t> </a:t>
            </a:r>
            <a:r>
              <a:rPr lang="pl-PL" dirty="0" err="1"/>
              <a:t>competition</a:t>
            </a:r>
            <a:r>
              <a:rPr lang="pl-PL" dirty="0"/>
              <a:t> </a:t>
            </a:r>
            <a:r>
              <a:rPr lang="pl-PL" dirty="0" err="1"/>
              <a:t>also</a:t>
            </a:r>
            <a:r>
              <a:rPr lang="pl-PL" dirty="0"/>
              <a:t> from </a:t>
            </a:r>
            <a:r>
              <a:rPr lang="pl-PL" dirty="0" err="1"/>
              <a:t>other</a:t>
            </a:r>
            <a:r>
              <a:rPr lang="pl-PL" dirty="0"/>
              <a:t> </a:t>
            </a:r>
            <a:r>
              <a:rPr lang="pl-PL" dirty="0" err="1"/>
              <a:t>sectors</a:t>
            </a:r>
            <a:r>
              <a:rPr lang="pl-PL" dirty="0"/>
              <a:t> </a:t>
            </a:r>
            <a:r>
              <a:rPr lang="pl-PL" dirty="0" err="1"/>
              <a:t>which</a:t>
            </a:r>
            <a:r>
              <a:rPr lang="pl-PL" dirty="0"/>
              <a:t> </a:t>
            </a:r>
            <a:r>
              <a:rPr lang="pl-PL" dirty="0" err="1"/>
              <a:t>also</a:t>
            </a:r>
            <a:r>
              <a:rPr lang="pl-PL" dirty="0"/>
              <a:t> </a:t>
            </a:r>
            <a:r>
              <a:rPr lang="pl-PL" dirty="0" err="1"/>
              <a:t>offer</a:t>
            </a:r>
            <a:r>
              <a:rPr lang="pl-PL" dirty="0"/>
              <a:t> </a:t>
            </a:r>
            <a:r>
              <a:rPr lang="pl-PL" dirty="0" err="1"/>
              <a:t>financial</a:t>
            </a:r>
            <a:r>
              <a:rPr lang="pl-PL" dirty="0"/>
              <a:t> services,</a:t>
            </a:r>
          </a:p>
          <a:p>
            <a:r>
              <a:rPr lang="pl-PL" dirty="0" err="1"/>
              <a:t>Demand</a:t>
            </a:r>
            <a:r>
              <a:rPr lang="pl-PL" dirty="0"/>
              <a:t> for </a:t>
            </a:r>
            <a:r>
              <a:rPr lang="pl-PL" dirty="0" err="1"/>
              <a:t>talented</a:t>
            </a:r>
            <a:r>
              <a:rPr lang="pl-PL" dirty="0"/>
              <a:t> </a:t>
            </a:r>
            <a:r>
              <a:rPr lang="pl-PL" dirty="0" err="1"/>
              <a:t>people</a:t>
            </a:r>
            <a:r>
              <a:rPr lang="pl-PL" dirty="0"/>
              <a:t>, </a:t>
            </a:r>
            <a:r>
              <a:rPr lang="pl-PL" dirty="0" err="1"/>
              <a:t>new</a:t>
            </a:r>
            <a:r>
              <a:rPr lang="pl-PL" dirty="0"/>
              <a:t> </a:t>
            </a:r>
            <a:r>
              <a:rPr lang="pl-PL" dirty="0" err="1"/>
              <a:t>ideas</a:t>
            </a:r>
            <a:r>
              <a:rPr lang="pl-PL" dirty="0"/>
              <a:t>,</a:t>
            </a:r>
          </a:p>
          <a:p>
            <a:endParaRPr lang="pl-PL" dirty="0"/>
          </a:p>
          <a:p>
            <a:endParaRPr lang="pl-PL" dirty="0"/>
          </a:p>
        </p:txBody>
      </p:sp>
      <p:sp>
        <p:nvSpPr>
          <p:cNvPr id="4" name="Symbol zastępczy zawartości 3">
            <a:extLst>
              <a:ext uri="{FF2B5EF4-FFF2-40B4-BE49-F238E27FC236}">
                <a16:creationId xmlns:a16="http://schemas.microsoft.com/office/drawing/2014/main" id="{F9421B10-47DB-4439-A3C9-65E3CBEECC8B}"/>
              </a:ext>
            </a:extLst>
          </p:cNvPr>
          <p:cNvSpPr>
            <a:spLocks noGrp="1"/>
          </p:cNvSpPr>
          <p:nvPr>
            <p:ph sz="half" idx="2"/>
          </p:nvPr>
        </p:nvSpPr>
        <p:spPr>
          <a:solidFill>
            <a:schemeClr val="accent6">
              <a:lumMod val="40000"/>
              <a:lumOff val="60000"/>
            </a:schemeClr>
          </a:solidFill>
        </p:spPr>
        <p:txBody>
          <a:bodyPr>
            <a:normAutofit fontScale="92500" lnSpcReduction="10000"/>
          </a:bodyPr>
          <a:lstStyle/>
          <a:p>
            <a:pPr marL="0" indent="0">
              <a:buNone/>
            </a:pPr>
            <a:r>
              <a:rPr lang="pl-PL" b="1" dirty="0" err="1"/>
              <a:t>Factors</a:t>
            </a:r>
            <a:r>
              <a:rPr lang="pl-PL" b="1" dirty="0"/>
              <a:t> </a:t>
            </a:r>
            <a:r>
              <a:rPr lang="pl-PL" b="1" dirty="0" err="1"/>
              <a:t>which</a:t>
            </a:r>
            <a:r>
              <a:rPr lang="pl-PL" b="1" dirty="0"/>
              <a:t> </a:t>
            </a:r>
            <a:r>
              <a:rPr lang="pl-PL" b="1" dirty="0" err="1"/>
              <a:t>are</a:t>
            </a:r>
            <a:r>
              <a:rPr lang="pl-PL" b="1" dirty="0"/>
              <a:t> not </a:t>
            </a:r>
            <a:r>
              <a:rPr lang="pl-PL" b="1" dirty="0" err="1"/>
              <a:t>very</a:t>
            </a:r>
            <a:r>
              <a:rPr lang="pl-PL" b="1" dirty="0"/>
              <a:t> </a:t>
            </a:r>
            <a:r>
              <a:rPr lang="pl-PL" b="1" dirty="0" err="1"/>
              <a:t>conducive</a:t>
            </a:r>
            <a:r>
              <a:rPr lang="pl-PL" b="1" dirty="0"/>
              <a:t> to </a:t>
            </a:r>
            <a:r>
              <a:rPr lang="pl-PL" b="1" dirty="0" err="1"/>
              <a:t>participartion</a:t>
            </a:r>
            <a:r>
              <a:rPr lang="pl-PL" dirty="0"/>
              <a:t>:</a:t>
            </a:r>
          </a:p>
          <a:p>
            <a:r>
              <a:rPr lang="pl-PL" dirty="0" err="1"/>
              <a:t>Long</a:t>
            </a:r>
            <a:r>
              <a:rPr lang="pl-PL" dirty="0"/>
              <a:t> </a:t>
            </a:r>
            <a:r>
              <a:rPr lang="pl-PL" dirty="0" err="1"/>
              <a:t>tradition</a:t>
            </a:r>
            <a:r>
              <a:rPr lang="pl-PL" dirty="0"/>
              <a:t> of </a:t>
            </a:r>
            <a:r>
              <a:rPr lang="pl-PL" dirty="0" err="1"/>
              <a:t>hierachical</a:t>
            </a:r>
            <a:r>
              <a:rPr lang="pl-PL" dirty="0"/>
              <a:t> relations,</a:t>
            </a:r>
          </a:p>
          <a:p>
            <a:r>
              <a:rPr lang="pl-PL" dirty="0" err="1"/>
              <a:t>Long</a:t>
            </a:r>
            <a:r>
              <a:rPr lang="pl-PL" dirty="0"/>
              <a:t> </a:t>
            </a:r>
            <a:r>
              <a:rPr lang="pl-PL" dirty="0" err="1"/>
              <a:t>tradition</a:t>
            </a:r>
            <a:r>
              <a:rPr lang="pl-PL" dirty="0"/>
              <a:t> of </a:t>
            </a:r>
            <a:r>
              <a:rPr lang="pl-PL" dirty="0" err="1"/>
              <a:t>secrecy</a:t>
            </a:r>
            <a:r>
              <a:rPr lang="pl-PL" dirty="0"/>
              <a:t>, </a:t>
            </a:r>
          </a:p>
          <a:p>
            <a:r>
              <a:rPr lang="pl-PL" dirty="0"/>
              <a:t>Big </a:t>
            </a:r>
            <a:r>
              <a:rPr lang="pl-PL" dirty="0" err="1"/>
              <a:t>responsibility</a:t>
            </a:r>
            <a:r>
              <a:rPr lang="pl-PL" dirty="0"/>
              <a:t> for a </a:t>
            </a:r>
            <a:r>
              <a:rPr lang="pl-PL" dirty="0" err="1"/>
              <a:t>stability</a:t>
            </a:r>
            <a:r>
              <a:rPr lang="pl-PL" dirty="0"/>
              <a:t> of </a:t>
            </a:r>
            <a:r>
              <a:rPr lang="pl-PL" dirty="0" err="1"/>
              <a:t>financial</a:t>
            </a:r>
            <a:r>
              <a:rPr lang="pl-PL" dirty="0"/>
              <a:t> system and </a:t>
            </a:r>
            <a:r>
              <a:rPr lang="pl-PL" dirty="0" err="1"/>
              <a:t>money</a:t>
            </a:r>
            <a:r>
              <a:rPr lang="pl-PL" dirty="0"/>
              <a:t> of </a:t>
            </a:r>
            <a:r>
              <a:rPr lang="pl-PL" dirty="0" err="1"/>
              <a:t>citizens</a:t>
            </a:r>
            <a:r>
              <a:rPr lang="pl-PL" dirty="0"/>
              <a:t>.</a:t>
            </a:r>
          </a:p>
          <a:p>
            <a:endParaRPr lang="pl-PL" dirty="0"/>
          </a:p>
        </p:txBody>
      </p:sp>
      <p:sp>
        <p:nvSpPr>
          <p:cNvPr id="5" name="Symbol zastępczy numeru slajdu 4">
            <a:extLst>
              <a:ext uri="{FF2B5EF4-FFF2-40B4-BE49-F238E27FC236}">
                <a16:creationId xmlns:a16="http://schemas.microsoft.com/office/drawing/2014/main" id="{E30E8ECE-56E5-4E81-B07A-3F0049804081}"/>
              </a:ext>
            </a:extLst>
          </p:cNvPr>
          <p:cNvSpPr>
            <a:spLocks noGrp="1"/>
          </p:cNvSpPr>
          <p:nvPr>
            <p:ph type="sldNum" sz="quarter" idx="12"/>
          </p:nvPr>
        </p:nvSpPr>
        <p:spPr/>
        <p:txBody>
          <a:bodyPr/>
          <a:lstStyle/>
          <a:p>
            <a:fld id="{22A3CD34-43B8-483A-A026-25BE5CAF1D8A}" type="slidenum">
              <a:rPr lang="pl-PL" smtClean="0"/>
              <a:t>31</a:t>
            </a:fld>
            <a:endParaRPr lang="pl-PL"/>
          </a:p>
        </p:txBody>
      </p:sp>
    </p:spTree>
    <p:extLst>
      <p:ext uri="{BB962C8B-B14F-4D97-AF65-F5344CB8AC3E}">
        <p14:creationId xmlns:p14="http://schemas.microsoft.com/office/powerpoint/2010/main" val="12006777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9D9D5A6-BEB9-4A5D-8920-486A244EADBF}"/>
              </a:ext>
            </a:extLst>
          </p:cNvPr>
          <p:cNvSpPr>
            <a:spLocks noGrp="1"/>
          </p:cNvSpPr>
          <p:nvPr>
            <p:ph type="title"/>
          </p:nvPr>
        </p:nvSpPr>
        <p:spPr>
          <a:solidFill>
            <a:schemeClr val="accent1">
              <a:lumMod val="40000"/>
              <a:lumOff val="60000"/>
            </a:schemeClr>
          </a:solidFill>
        </p:spPr>
        <p:txBody>
          <a:bodyPr/>
          <a:lstStyle/>
          <a:p>
            <a:r>
              <a:rPr lang="pl-PL" dirty="0" err="1"/>
              <a:t>Tendencies</a:t>
            </a:r>
            <a:r>
              <a:rPr lang="pl-PL" dirty="0"/>
              <a:t> in DP</a:t>
            </a:r>
          </a:p>
        </p:txBody>
      </p:sp>
      <p:sp>
        <p:nvSpPr>
          <p:cNvPr id="3" name="Symbol zastępczy zawartości 2">
            <a:extLst>
              <a:ext uri="{FF2B5EF4-FFF2-40B4-BE49-F238E27FC236}">
                <a16:creationId xmlns:a16="http://schemas.microsoft.com/office/drawing/2014/main" id="{BDCD00D4-9457-43F9-8C59-94CE5BB1005D}"/>
              </a:ext>
            </a:extLst>
          </p:cNvPr>
          <p:cNvSpPr>
            <a:spLocks noGrp="1"/>
          </p:cNvSpPr>
          <p:nvPr>
            <p:ph sz="half" idx="1"/>
          </p:nvPr>
        </p:nvSpPr>
        <p:spPr>
          <a:solidFill>
            <a:schemeClr val="accent2">
              <a:lumMod val="40000"/>
              <a:lumOff val="60000"/>
            </a:schemeClr>
          </a:solidFill>
        </p:spPr>
        <p:txBody>
          <a:bodyPr>
            <a:normAutofit fontScale="92500" lnSpcReduction="10000"/>
          </a:bodyPr>
          <a:lstStyle/>
          <a:p>
            <a:r>
              <a:rPr lang="pl-PL" b="1" dirty="0"/>
              <a:t>DP </a:t>
            </a:r>
            <a:r>
              <a:rPr lang="pl-PL" b="1" dirty="0" err="1"/>
              <a:t>understanding</a:t>
            </a:r>
            <a:r>
              <a:rPr lang="pl-PL" dirty="0"/>
              <a:t> as </a:t>
            </a:r>
          </a:p>
          <a:p>
            <a:r>
              <a:rPr lang="pl-PL" dirty="0" err="1"/>
              <a:t>cooperation</a:t>
            </a:r>
            <a:r>
              <a:rPr lang="pl-PL" dirty="0"/>
              <a:t>, engagement, </a:t>
            </a:r>
            <a:r>
              <a:rPr lang="pl-PL" dirty="0" err="1"/>
              <a:t>partnership</a:t>
            </a:r>
            <a:r>
              <a:rPr lang="pl-PL" dirty="0"/>
              <a:t>,  </a:t>
            </a:r>
          </a:p>
          <a:p>
            <a:r>
              <a:rPr lang="pl-PL" dirty="0" err="1"/>
              <a:t>divided</a:t>
            </a:r>
            <a:r>
              <a:rPr lang="pl-PL" dirty="0"/>
              <a:t> </a:t>
            </a:r>
            <a:r>
              <a:rPr lang="pl-PL" dirty="0" err="1"/>
              <a:t>responsibility</a:t>
            </a:r>
            <a:r>
              <a:rPr lang="pl-PL" dirty="0"/>
              <a:t>, </a:t>
            </a:r>
          </a:p>
          <a:p>
            <a:r>
              <a:rPr lang="pl-PL" dirty="0" err="1"/>
              <a:t>owneship</a:t>
            </a:r>
            <a:r>
              <a:rPr lang="pl-PL" dirty="0"/>
              <a:t> of </a:t>
            </a:r>
            <a:r>
              <a:rPr lang="pl-PL" dirty="0" err="1"/>
              <a:t>goals</a:t>
            </a:r>
            <a:r>
              <a:rPr lang="pl-PL" dirty="0"/>
              <a:t>, </a:t>
            </a:r>
          </a:p>
          <a:p>
            <a:r>
              <a:rPr lang="pl-PL" dirty="0" err="1"/>
              <a:t>collective</a:t>
            </a:r>
            <a:r>
              <a:rPr lang="pl-PL" dirty="0"/>
              <a:t> </a:t>
            </a:r>
            <a:r>
              <a:rPr lang="pl-PL" dirty="0" err="1"/>
              <a:t>action</a:t>
            </a:r>
            <a:r>
              <a:rPr lang="pl-PL" dirty="0"/>
              <a:t>, </a:t>
            </a:r>
          </a:p>
          <a:p>
            <a:r>
              <a:rPr lang="pl-PL" dirty="0" err="1"/>
              <a:t>collective</a:t>
            </a:r>
            <a:r>
              <a:rPr lang="pl-PL" dirty="0"/>
              <a:t> </a:t>
            </a:r>
            <a:r>
              <a:rPr lang="pl-PL" dirty="0" err="1"/>
              <a:t>creation</a:t>
            </a:r>
            <a:r>
              <a:rPr lang="pl-PL" dirty="0"/>
              <a:t> of </a:t>
            </a:r>
            <a:r>
              <a:rPr lang="pl-PL" dirty="0" err="1"/>
              <a:t>ideas</a:t>
            </a:r>
            <a:r>
              <a:rPr lang="pl-PL" dirty="0"/>
              <a:t>, </a:t>
            </a:r>
          </a:p>
          <a:p>
            <a:r>
              <a:rPr lang="pl-PL" dirty="0" err="1"/>
              <a:t>working</a:t>
            </a:r>
            <a:r>
              <a:rPr lang="pl-PL" dirty="0"/>
              <a:t> </a:t>
            </a:r>
            <a:r>
              <a:rPr lang="pl-PL" dirty="0" err="1"/>
              <a:t>together</a:t>
            </a:r>
            <a:r>
              <a:rPr lang="pl-PL" dirty="0"/>
              <a:t> </a:t>
            </a:r>
          </a:p>
          <a:p>
            <a:endParaRPr lang="pl-PL" dirty="0"/>
          </a:p>
        </p:txBody>
      </p:sp>
      <p:sp>
        <p:nvSpPr>
          <p:cNvPr id="4" name="Symbol zastępczy zawartości 3">
            <a:extLst>
              <a:ext uri="{FF2B5EF4-FFF2-40B4-BE49-F238E27FC236}">
                <a16:creationId xmlns:a16="http://schemas.microsoft.com/office/drawing/2014/main" id="{5BD3CB65-0A0A-4F99-8AE2-276FB2261C35}"/>
              </a:ext>
            </a:extLst>
          </p:cNvPr>
          <p:cNvSpPr>
            <a:spLocks noGrp="1"/>
          </p:cNvSpPr>
          <p:nvPr>
            <p:ph sz="half" idx="2"/>
          </p:nvPr>
        </p:nvSpPr>
        <p:spPr>
          <a:solidFill>
            <a:schemeClr val="accent4">
              <a:lumMod val="40000"/>
              <a:lumOff val="60000"/>
            </a:schemeClr>
          </a:solidFill>
        </p:spPr>
        <p:txBody>
          <a:bodyPr>
            <a:normAutofit fontScale="92500" lnSpcReduction="10000"/>
          </a:bodyPr>
          <a:lstStyle/>
          <a:p>
            <a:r>
              <a:rPr lang="pl-PL" b="1" dirty="0"/>
              <a:t>The </a:t>
            </a:r>
            <a:r>
              <a:rPr lang="pl-PL" b="1" dirty="0" err="1"/>
              <a:t>Managers</a:t>
            </a:r>
            <a:r>
              <a:rPr lang="pl-PL" b="1" dirty="0"/>
              <a:t> and DP</a:t>
            </a:r>
          </a:p>
          <a:p>
            <a:r>
              <a:rPr lang="pl-PL" dirty="0"/>
              <a:t>The </a:t>
            </a:r>
            <a:r>
              <a:rPr lang="pl-PL" dirty="0" err="1"/>
              <a:t>managers</a:t>
            </a:r>
            <a:r>
              <a:rPr lang="pl-PL" dirty="0"/>
              <a:t> </a:t>
            </a:r>
            <a:r>
              <a:rPr lang="pl-PL" dirty="0" err="1"/>
              <a:t>tend</a:t>
            </a:r>
            <a:r>
              <a:rPr lang="pl-PL" dirty="0"/>
              <a:t> to </a:t>
            </a:r>
            <a:r>
              <a:rPr lang="pl-PL" dirty="0" err="1"/>
              <a:t>accept</a:t>
            </a:r>
            <a:r>
              <a:rPr lang="pl-PL" dirty="0"/>
              <a:t> </a:t>
            </a:r>
            <a:r>
              <a:rPr lang="pl-PL" dirty="0" err="1"/>
              <a:t>that</a:t>
            </a:r>
            <a:r>
              <a:rPr lang="pl-PL" dirty="0"/>
              <a:t> </a:t>
            </a:r>
            <a:r>
              <a:rPr lang="pl-PL" dirty="0" err="1"/>
              <a:t>participation</a:t>
            </a:r>
            <a:r>
              <a:rPr lang="pl-PL" dirty="0"/>
              <a:t> </a:t>
            </a:r>
            <a:r>
              <a:rPr lang="pl-PL" dirty="0" err="1"/>
              <a:t>is</a:t>
            </a:r>
            <a:r>
              <a:rPr lang="pl-PL" dirty="0"/>
              <a:t> </a:t>
            </a:r>
            <a:r>
              <a:rPr lang="pl-PL" dirty="0" err="1"/>
              <a:t>being</a:t>
            </a:r>
            <a:r>
              <a:rPr lang="pl-PL" dirty="0"/>
              <a:t> </a:t>
            </a:r>
            <a:r>
              <a:rPr lang="pl-PL" dirty="0" err="1"/>
              <a:t>praticed</a:t>
            </a:r>
            <a:r>
              <a:rPr lang="pl-PL" dirty="0"/>
              <a:t> and </a:t>
            </a:r>
            <a:r>
              <a:rPr lang="pl-PL" dirty="0" err="1"/>
              <a:t>see</a:t>
            </a:r>
            <a:r>
              <a:rPr lang="pl-PL" dirty="0"/>
              <a:t> </a:t>
            </a:r>
            <a:r>
              <a:rPr lang="pl-PL" dirty="0" err="1"/>
              <a:t>it</a:t>
            </a:r>
            <a:r>
              <a:rPr lang="pl-PL" dirty="0"/>
              <a:t> as </a:t>
            </a:r>
            <a:r>
              <a:rPr lang="pl-PL" dirty="0" err="1"/>
              <a:t>something</a:t>
            </a:r>
            <a:r>
              <a:rPr lang="pl-PL" dirty="0"/>
              <a:t> in the </a:t>
            </a:r>
            <a:r>
              <a:rPr lang="pl-PL" dirty="0" err="1"/>
              <a:t>making</a:t>
            </a:r>
            <a:r>
              <a:rPr lang="pl-PL" dirty="0"/>
              <a:t>, in </a:t>
            </a:r>
            <a:r>
              <a:rPr lang="pl-PL" dirty="0" err="1"/>
              <a:t>progress</a:t>
            </a:r>
            <a:r>
              <a:rPr lang="pl-PL" dirty="0"/>
              <a:t>.</a:t>
            </a:r>
          </a:p>
          <a:p>
            <a:r>
              <a:rPr lang="pl-PL" dirty="0"/>
              <a:t> </a:t>
            </a:r>
            <a:r>
              <a:rPr lang="pl-PL" dirty="0" err="1"/>
              <a:t>They</a:t>
            </a:r>
            <a:r>
              <a:rPr lang="pl-PL" dirty="0"/>
              <a:t> </a:t>
            </a:r>
            <a:r>
              <a:rPr lang="pl-PL" dirty="0" err="1"/>
              <a:t>tend</a:t>
            </a:r>
            <a:r>
              <a:rPr lang="pl-PL" dirty="0"/>
              <a:t> to </a:t>
            </a:r>
            <a:r>
              <a:rPr lang="pl-PL" dirty="0" err="1"/>
              <a:t>compare</a:t>
            </a:r>
            <a:r>
              <a:rPr lang="pl-PL" dirty="0"/>
              <a:t> the </a:t>
            </a:r>
            <a:r>
              <a:rPr lang="pl-PL" dirty="0" err="1"/>
              <a:t>current</a:t>
            </a:r>
            <a:r>
              <a:rPr lang="pl-PL" dirty="0"/>
              <a:t> </a:t>
            </a:r>
            <a:r>
              <a:rPr lang="pl-PL" dirty="0" err="1"/>
              <a:t>situation</a:t>
            </a:r>
            <a:r>
              <a:rPr lang="pl-PL" dirty="0"/>
              <a:t> with </a:t>
            </a:r>
            <a:r>
              <a:rPr lang="pl-PL" dirty="0" err="1"/>
              <a:t>that</a:t>
            </a:r>
            <a:r>
              <a:rPr lang="pl-PL" dirty="0"/>
              <a:t> one </a:t>
            </a:r>
            <a:r>
              <a:rPr lang="pl-PL" dirty="0" err="1"/>
              <a:t>at</a:t>
            </a:r>
            <a:r>
              <a:rPr lang="pl-PL" dirty="0"/>
              <a:t> the </a:t>
            </a:r>
            <a:r>
              <a:rPr lang="pl-PL" dirty="0" err="1"/>
              <a:t>beginning</a:t>
            </a:r>
            <a:r>
              <a:rPr lang="pl-PL" dirty="0"/>
              <a:t> of the 90. The </a:t>
            </a:r>
            <a:r>
              <a:rPr lang="pl-PL" dirty="0" err="1"/>
              <a:t>see</a:t>
            </a:r>
            <a:r>
              <a:rPr lang="pl-PL" dirty="0"/>
              <a:t> a </a:t>
            </a:r>
            <a:r>
              <a:rPr lang="pl-PL" dirty="0" err="1"/>
              <a:t>progress</a:t>
            </a:r>
            <a:r>
              <a:rPr lang="pl-PL" dirty="0"/>
              <a:t>.</a:t>
            </a:r>
          </a:p>
          <a:p>
            <a:r>
              <a:rPr lang="pl-PL" dirty="0"/>
              <a:t>But </a:t>
            </a:r>
            <a:r>
              <a:rPr lang="pl-PL" dirty="0" err="1"/>
              <a:t>they</a:t>
            </a:r>
            <a:r>
              <a:rPr lang="pl-PL" dirty="0"/>
              <a:t> </a:t>
            </a:r>
            <a:r>
              <a:rPr lang="pl-PL" dirty="0" err="1"/>
              <a:t>agree</a:t>
            </a:r>
            <a:r>
              <a:rPr lang="pl-PL" dirty="0"/>
              <a:t> </a:t>
            </a:r>
            <a:r>
              <a:rPr lang="pl-PL" dirty="0" err="1"/>
              <a:t>that</a:t>
            </a:r>
            <a:r>
              <a:rPr lang="pl-PL" dirty="0"/>
              <a:t> </a:t>
            </a:r>
            <a:r>
              <a:rPr lang="pl-PL" dirty="0" err="1"/>
              <a:t>some</a:t>
            </a:r>
            <a:r>
              <a:rPr lang="pl-PL" dirty="0"/>
              <a:t> part of </a:t>
            </a:r>
            <a:r>
              <a:rPr lang="pl-PL" dirty="0" err="1"/>
              <a:t>managers</a:t>
            </a:r>
            <a:r>
              <a:rPr lang="pl-PL" dirty="0"/>
              <a:t> </a:t>
            </a:r>
            <a:r>
              <a:rPr lang="pl-PL" dirty="0" err="1"/>
              <a:t>stuggle</a:t>
            </a:r>
            <a:r>
              <a:rPr lang="pl-PL" dirty="0"/>
              <a:t> to be </a:t>
            </a:r>
            <a:r>
              <a:rPr lang="pl-PL" dirty="0" err="1"/>
              <a:t>more</a:t>
            </a:r>
            <a:r>
              <a:rPr lang="pl-PL" dirty="0"/>
              <a:t> </a:t>
            </a:r>
            <a:r>
              <a:rPr lang="pl-PL" dirty="0" err="1"/>
              <a:t>participative</a:t>
            </a:r>
            <a:endParaRPr lang="pl-PL" dirty="0"/>
          </a:p>
        </p:txBody>
      </p:sp>
      <p:sp>
        <p:nvSpPr>
          <p:cNvPr id="5" name="Symbol zastępczy numeru slajdu 4">
            <a:extLst>
              <a:ext uri="{FF2B5EF4-FFF2-40B4-BE49-F238E27FC236}">
                <a16:creationId xmlns:a16="http://schemas.microsoft.com/office/drawing/2014/main" id="{F4039D8C-81D9-42D8-9D12-6147D4E533F3}"/>
              </a:ext>
            </a:extLst>
          </p:cNvPr>
          <p:cNvSpPr>
            <a:spLocks noGrp="1"/>
          </p:cNvSpPr>
          <p:nvPr>
            <p:ph type="sldNum" sz="quarter" idx="12"/>
          </p:nvPr>
        </p:nvSpPr>
        <p:spPr/>
        <p:txBody>
          <a:bodyPr/>
          <a:lstStyle/>
          <a:p>
            <a:fld id="{22A3CD34-43B8-483A-A026-25BE5CAF1D8A}" type="slidenum">
              <a:rPr lang="pl-PL" smtClean="0"/>
              <a:t>32</a:t>
            </a:fld>
            <a:endParaRPr lang="pl-PL"/>
          </a:p>
        </p:txBody>
      </p:sp>
    </p:spTree>
    <p:extLst>
      <p:ext uri="{BB962C8B-B14F-4D97-AF65-F5344CB8AC3E}">
        <p14:creationId xmlns:p14="http://schemas.microsoft.com/office/powerpoint/2010/main" val="19101517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F62EB36-A231-4EDE-9C60-0D8B6D66E8EA}"/>
              </a:ext>
            </a:extLst>
          </p:cNvPr>
          <p:cNvSpPr>
            <a:spLocks noGrp="1"/>
          </p:cNvSpPr>
          <p:nvPr>
            <p:ph type="title"/>
          </p:nvPr>
        </p:nvSpPr>
        <p:spPr>
          <a:solidFill>
            <a:schemeClr val="tx2">
              <a:lumMod val="40000"/>
              <a:lumOff val="60000"/>
            </a:schemeClr>
          </a:solidFill>
        </p:spPr>
        <p:txBody>
          <a:bodyPr/>
          <a:lstStyle/>
          <a:p>
            <a:r>
              <a:rPr lang="pl-PL" dirty="0"/>
              <a:t>cd</a:t>
            </a:r>
          </a:p>
        </p:txBody>
      </p:sp>
      <p:sp>
        <p:nvSpPr>
          <p:cNvPr id="3" name="Symbol zastępczy zawartości 2">
            <a:extLst>
              <a:ext uri="{FF2B5EF4-FFF2-40B4-BE49-F238E27FC236}">
                <a16:creationId xmlns:a16="http://schemas.microsoft.com/office/drawing/2014/main" id="{1C6675A5-14A8-4002-A7CD-B734FD3B24C2}"/>
              </a:ext>
            </a:extLst>
          </p:cNvPr>
          <p:cNvSpPr>
            <a:spLocks noGrp="1"/>
          </p:cNvSpPr>
          <p:nvPr>
            <p:ph sz="half" idx="1"/>
          </p:nvPr>
        </p:nvSpPr>
        <p:spPr>
          <a:solidFill>
            <a:schemeClr val="accent2">
              <a:lumMod val="40000"/>
              <a:lumOff val="60000"/>
            </a:schemeClr>
          </a:solidFill>
        </p:spPr>
        <p:txBody>
          <a:bodyPr>
            <a:normAutofit lnSpcReduction="10000"/>
          </a:bodyPr>
          <a:lstStyle/>
          <a:p>
            <a:r>
              <a:rPr lang="pl-PL" dirty="0" err="1"/>
              <a:t>They</a:t>
            </a:r>
            <a:r>
              <a:rPr lang="pl-PL" dirty="0"/>
              <a:t> </a:t>
            </a:r>
            <a:r>
              <a:rPr lang="pl-PL" dirty="0" err="1"/>
              <a:t>see</a:t>
            </a:r>
            <a:r>
              <a:rPr lang="pl-PL" dirty="0"/>
              <a:t> </a:t>
            </a:r>
            <a:r>
              <a:rPr lang="pl-PL" dirty="0" err="1"/>
              <a:t>it</a:t>
            </a:r>
            <a:r>
              <a:rPr lang="pl-PL" dirty="0"/>
              <a:t> as win-win </a:t>
            </a:r>
            <a:r>
              <a:rPr lang="pl-PL" dirty="0" err="1"/>
              <a:t>situation</a:t>
            </a:r>
            <a:r>
              <a:rPr lang="pl-PL" dirty="0"/>
              <a:t>,</a:t>
            </a:r>
          </a:p>
          <a:p>
            <a:endParaRPr lang="pl-PL" dirty="0"/>
          </a:p>
          <a:p>
            <a:r>
              <a:rPr lang="pl-PL" dirty="0" err="1"/>
              <a:t>They</a:t>
            </a:r>
            <a:r>
              <a:rPr lang="pl-PL" dirty="0"/>
              <a:t> </a:t>
            </a:r>
            <a:r>
              <a:rPr lang="pl-PL" dirty="0" err="1"/>
              <a:t>accept</a:t>
            </a:r>
            <a:r>
              <a:rPr lang="pl-PL" dirty="0"/>
              <a:t> </a:t>
            </a:r>
            <a:r>
              <a:rPr lang="pl-PL" dirty="0" err="1"/>
              <a:t>that</a:t>
            </a:r>
            <a:r>
              <a:rPr lang="pl-PL" dirty="0"/>
              <a:t> the </a:t>
            </a:r>
            <a:r>
              <a:rPr lang="pl-PL" dirty="0" err="1"/>
              <a:t>situation</a:t>
            </a:r>
            <a:r>
              <a:rPr lang="pl-PL" dirty="0"/>
              <a:t> </a:t>
            </a:r>
            <a:r>
              <a:rPr lang="pl-PL" dirty="0" err="1"/>
              <a:t>is</a:t>
            </a:r>
            <a:r>
              <a:rPr lang="pl-PL" dirty="0"/>
              <a:t> </a:t>
            </a:r>
            <a:r>
              <a:rPr lang="pl-PL" dirty="0" err="1"/>
              <a:t>complicated</a:t>
            </a:r>
            <a:r>
              <a:rPr lang="pl-PL" dirty="0"/>
              <a:t> as a </a:t>
            </a:r>
            <a:r>
              <a:rPr lang="pl-PL" dirty="0" err="1"/>
              <a:t>result</a:t>
            </a:r>
            <a:r>
              <a:rPr lang="pl-PL" dirty="0"/>
              <a:t> of </a:t>
            </a:r>
            <a:r>
              <a:rPr lang="pl-PL" dirty="0" err="1"/>
              <a:t>old</a:t>
            </a:r>
            <a:r>
              <a:rPr lang="pl-PL" dirty="0"/>
              <a:t> </a:t>
            </a:r>
            <a:r>
              <a:rPr lang="pl-PL" dirty="0" err="1"/>
              <a:t>approach</a:t>
            </a:r>
            <a:r>
              <a:rPr lang="pl-PL" dirty="0"/>
              <a:t>, </a:t>
            </a:r>
            <a:r>
              <a:rPr lang="pl-PL" dirty="0" err="1"/>
              <a:t>old</a:t>
            </a:r>
            <a:r>
              <a:rPr lang="pl-PL" dirty="0"/>
              <a:t> </a:t>
            </a:r>
            <a:r>
              <a:rPr lang="pl-PL" dirty="0" err="1"/>
              <a:t>school</a:t>
            </a:r>
            <a:r>
              <a:rPr lang="pl-PL" dirty="0"/>
              <a:t> of management,</a:t>
            </a:r>
          </a:p>
          <a:p>
            <a:r>
              <a:rPr lang="pl-PL" dirty="0" err="1"/>
              <a:t>They</a:t>
            </a:r>
            <a:r>
              <a:rPr lang="pl-PL" dirty="0"/>
              <a:t> </a:t>
            </a:r>
            <a:r>
              <a:rPr lang="pl-PL" dirty="0" err="1"/>
              <a:t>see</a:t>
            </a:r>
            <a:r>
              <a:rPr lang="pl-PL" dirty="0"/>
              <a:t> the </a:t>
            </a:r>
            <a:r>
              <a:rPr lang="pl-PL" dirty="0" err="1"/>
              <a:t>tendency</a:t>
            </a:r>
            <a:r>
              <a:rPr lang="pl-PL" dirty="0"/>
              <a:t> to </a:t>
            </a:r>
            <a:r>
              <a:rPr lang="pl-PL" dirty="0" err="1"/>
              <a:t>authoritiarian</a:t>
            </a:r>
            <a:r>
              <a:rPr lang="pl-PL" dirty="0"/>
              <a:t> style of management </a:t>
            </a:r>
            <a:r>
              <a:rPr lang="pl-PL" dirty="0" err="1"/>
              <a:t>meaning</a:t>
            </a:r>
            <a:r>
              <a:rPr lang="pl-PL" dirty="0"/>
              <a:t> a </a:t>
            </a:r>
            <a:r>
              <a:rPr lang="pl-PL" dirty="0" err="1"/>
              <a:t>lack</a:t>
            </a:r>
            <a:r>
              <a:rPr lang="pl-PL" dirty="0"/>
              <a:t> of </a:t>
            </a:r>
            <a:r>
              <a:rPr lang="pl-PL" dirty="0" err="1"/>
              <a:t>partnership</a:t>
            </a:r>
            <a:r>
              <a:rPr lang="pl-PL" dirty="0"/>
              <a:t>, </a:t>
            </a:r>
            <a:r>
              <a:rPr lang="pl-PL" dirty="0" err="1"/>
              <a:t>dialogue</a:t>
            </a:r>
            <a:r>
              <a:rPr lang="pl-PL" dirty="0"/>
              <a:t>, </a:t>
            </a:r>
            <a:r>
              <a:rPr lang="pl-PL" dirty="0" err="1"/>
              <a:t>cooperation</a:t>
            </a:r>
            <a:r>
              <a:rPr lang="pl-PL" dirty="0"/>
              <a:t>, (</a:t>
            </a:r>
            <a:r>
              <a:rPr lang="pl-PL" dirty="0" err="1"/>
              <a:t>disciplinarian</a:t>
            </a:r>
            <a:r>
              <a:rPr lang="pl-PL" dirty="0"/>
              <a:t>),</a:t>
            </a:r>
          </a:p>
        </p:txBody>
      </p:sp>
      <p:sp>
        <p:nvSpPr>
          <p:cNvPr id="4" name="Symbol zastępczy zawartości 3">
            <a:extLst>
              <a:ext uri="{FF2B5EF4-FFF2-40B4-BE49-F238E27FC236}">
                <a16:creationId xmlns:a16="http://schemas.microsoft.com/office/drawing/2014/main" id="{7C47AE34-09BA-4BD2-AF8A-3E53B65DC668}"/>
              </a:ext>
            </a:extLst>
          </p:cNvPr>
          <p:cNvSpPr>
            <a:spLocks noGrp="1"/>
          </p:cNvSpPr>
          <p:nvPr>
            <p:ph sz="half" idx="2"/>
          </p:nvPr>
        </p:nvSpPr>
        <p:spPr>
          <a:solidFill>
            <a:schemeClr val="accent6">
              <a:lumMod val="40000"/>
              <a:lumOff val="60000"/>
            </a:schemeClr>
          </a:solidFill>
        </p:spPr>
        <p:txBody>
          <a:bodyPr>
            <a:normAutofit lnSpcReduction="10000"/>
          </a:bodyPr>
          <a:lstStyle/>
          <a:p>
            <a:endParaRPr lang="pl-PL" dirty="0"/>
          </a:p>
        </p:txBody>
      </p:sp>
      <p:sp>
        <p:nvSpPr>
          <p:cNvPr id="5" name="Symbol zastępczy numeru slajdu 4">
            <a:extLst>
              <a:ext uri="{FF2B5EF4-FFF2-40B4-BE49-F238E27FC236}">
                <a16:creationId xmlns:a16="http://schemas.microsoft.com/office/drawing/2014/main" id="{5868A0C5-71AF-4BC1-A52C-7630B787600C}"/>
              </a:ext>
            </a:extLst>
          </p:cNvPr>
          <p:cNvSpPr>
            <a:spLocks noGrp="1"/>
          </p:cNvSpPr>
          <p:nvPr>
            <p:ph type="sldNum" sz="quarter" idx="12"/>
          </p:nvPr>
        </p:nvSpPr>
        <p:spPr/>
        <p:txBody>
          <a:bodyPr/>
          <a:lstStyle/>
          <a:p>
            <a:fld id="{22A3CD34-43B8-483A-A026-25BE5CAF1D8A}" type="slidenum">
              <a:rPr lang="pl-PL" smtClean="0"/>
              <a:t>33</a:t>
            </a:fld>
            <a:endParaRPr lang="pl-PL"/>
          </a:p>
        </p:txBody>
      </p:sp>
    </p:spTree>
    <p:extLst>
      <p:ext uri="{BB962C8B-B14F-4D97-AF65-F5344CB8AC3E}">
        <p14:creationId xmlns:p14="http://schemas.microsoft.com/office/powerpoint/2010/main" val="9773016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B9177FE-AF98-4A42-B024-B4B253B8852F}"/>
              </a:ext>
            </a:extLst>
          </p:cNvPr>
          <p:cNvSpPr>
            <a:spLocks noGrp="1"/>
          </p:cNvSpPr>
          <p:nvPr>
            <p:ph type="title"/>
          </p:nvPr>
        </p:nvSpPr>
        <p:spPr>
          <a:solidFill>
            <a:schemeClr val="tx2">
              <a:lumMod val="40000"/>
              <a:lumOff val="60000"/>
            </a:schemeClr>
          </a:solidFill>
        </p:spPr>
        <p:txBody>
          <a:bodyPr/>
          <a:lstStyle/>
          <a:p>
            <a:r>
              <a:rPr lang="pl-PL" b="1" dirty="0">
                <a:solidFill>
                  <a:srgbClr val="FF0000"/>
                </a:solidFill>
              </a:rPr>
              <a:t>On the </a:t>
            </a:r>
            <a:r>
              <a:rPr lang="pl-PL" b="1" dirty="0" err="1">
                <a:solidFill>
                  <a:srgbClr val="FF0000"/>
                </a:solidFill>
              </a:rPr>
              <a:t>side</a:t>
            </a:r>
            <a:r>
              <a:rPr lang="pl-PL" b="1" dirty="0">
                <a:solidFill>
                  <a:srgbClr val="FF0000"/>
                </a:solidFill>
              </a:rPr>
              <a:t> of </a:t>
            </a:r>
            <a:r>
              <a:rPr lang="pl-PL" b="1" dirty="0" err="1">
                <a:solidFill>
                  <a:srgbClr val="FF0000"/>
                </a:solidFill>
              </a:rPr>
              <a:t>employees</a:t>
            </a:r>
            <a:endParaRPr lang="pl-PL" dirty="0">
              <a:solidFill>
                <a:srgbClr val="FF0000"/>
              </a:solidFill>
            </a:endParaRPr>
          </a:p>
        </p:txBody>
      </p:sp>
      <p:sp>
        <p:nvSpPr>
          <p:cNvPr id="3" name="Symbol zastępczy zawartości 2">
            <a:extLst>
              <a:ext uri="{FF2B5EF4-FFF2-40B4-BE49-F238E27FC236}">
                <a16:creationId xmlns:a16="http://schemas.microsoft.com/office/drawing/2014/main" id="{D0DD0208-43F4-4953-90CC-05F48C41CB64}"/>
              </a:ext>
            </a:extLst>
          </p:cNvPr>
          <p:cNvSpPr>
            <a:spLocks noGrp="1"/>
          </p:cNvSpPr>
          <p:nvPr>
            <p:ph sz="half" idx="1"/>
          </p:nvPr>
        </p:nvSpPr>
        <p:spPr>
          <a:solidFill>
            <a:schemeClr val="accent2">
              <a:lumMod val="40000"/>
              <a:lumOff val="60000"/>
            </a:schemeClr>
          </a:solidFill>
        </p:spPr>
        <p:txBody>
          <a:bodyPr>
            <a:normAutofit fontScale="92500" lnSpcReduction="10000"/>
          </a:bodyPr>
          <a:lstStyle/>
          <a:p>
            <a:r>
              <a:rPr lang="pl-PL" dirty="0"/>
              <a:t>The </a:t>
            </a:r>
            <a:r>
              <a:rPr lang="pl-PL" dirty="0" err="1"/>
              <a:t>scope</a:t>
            </a:r>
            <a:r>
              <a:rPr lang="pl-PL" dirty="0"/>
              <a:t> of DP </a:t>
            </a:r>
            <a:r>
              <a:rPr lang="pl-PL" dirty="0" err="1"/>
              <a:t>is</a:t>
            </a:r>
            <a:r>
              <a:rPr lang="pl-PL" dirty="0"/>
              <a:t> not </a:t>
            </a:r>
            <a:r>
              <a:rPr lang="pl-PL" dirty="0" err="1"/>
              <a:t>significant</a:t>
            </a:r>
            <a:r>
              <a:rPr lang="pl-PL" dirty="0"/>
              <a:t>,</a:t>
            </a:r>
          </a:p>
          <a:p>
            <a:r>
              <a:rPr lang="pl-PL" dirty="0"/>
              <a:t>DP </a:t>
            </a:r>
            <a:r>
              <a:rPr lang="pl-PL" dirty="0" err="1"/>
              <a:t>is</a:t>
            </a:r>
            <a:r>
              <a:rPr lang="pl-PL" dirty="0"/>
              <a:t> </a:t>
            </a:r>
            <a:r>
              <a:rPr lang="pl-PL" dirty="0" err="1"/>
              <a:t>being</a:t>
            </a:r>
            <a:r>
              <a:rPr lang="pl-PL" dirty="0"/>
              <a:t> </a:t>
            </a:r>
            <a:r>
              <a:rPr lang="pl-PL" dirty="0" err="1"/>
              <a:t>blocked</a:t>
            </a:r>
            <a:r>
              <a:rPr lang="pl-PL" dirty="0"/>
              <a:t> </a:t>
            </a:r>
            <a:r>
              <a:rPr lang="pl-PL" dirty="0" err="1"/>
              <a:t>mainly</a:t>
            </a:r>
            <a:r>
              <a:rPr lang="pl-PL" dirty="0"/>
              <a:t> by </a:t>
            </a:r>
            <a:r>
              <a:rPr lang="pl-PL" dirty="0" err="1"/>
              <a:t>middle</a:t>
            </a:r>
            <a:r>
              <a:rPr lang="pl-PL" dirty="0"/>
              <a:t> </a:t>
            </a:r>
            <a:r>
              <a:rPr lang="pl-PL" dirty="0" err="1"/>
              <a:t>level</a:t>
            </a:r>
            <a:r>
              <a:rPr lang="pl-PL" dirty="0"/>
              <a:t> </a:t>
            </a:r>
            <a:r>
              <a:rPr lang="pl-PL" dirty="0" err="1"/>
              <a:t>managers</a:t>
            </a:r>
            <a:r>
              <a:rPr lang="pl-PL" dirty="0"/>
              <a:t>. </a:t>
            </a:r>
            <a:r>
              <a:rPr lang="pl-PL" dirty="0" err="1"/>
              <a:t>They</a:t>
            </a:r>
            <a:r>
              <a:rPr lang="pl-PL" dirty="0"/>
              <a:t> </a:t>
            </a:r>
            <a:r>
              <a:rPr lang="pl-PL" dirty="0" err="1"/>
              <a:t>are</a:t>
            </a:r>
            <a:r>
              <a:rPr lang="pl-PL" dirty="0"/>
              <a:t> </a:t>
            </a:r>
            <a:r>
              <a:rPr lang="pl-PL" dirty="0" err="1"/>
              <a:t>afraid</a:t>
            </a:r>
            <a:r>
              <a:rPr lang="pl-PL" dirty="0"/>
              <a:t> of </a:t>
            </a:r>
            <a:r>
              <a:rPr lang="pl-PL" dirty="0" err="1"/>
              <a:t>their</a:t>
            </a:r>
            <a:r>
              <a:rPr lang="pl-PL" dirty="0"/>
              <a:t> </a:t>
            </a:r>
            <a:r>
              <a:rPr lang="pl-PL" dirty="0" err="1"/>
              <a:t>subordinates</a:t>
            </a:r>
            <a:r>
              <a:rPr lang="pl-PL" dirty="0"/>
              <a:t> and </a:t>
            </a:r>
            <a:r>
              <a:rPr lang="pl-PL" dirty="0" err="1"/>
              <a:t>their</a:t>
            </a:r>
            <a:r>
              <a:rPr lang="pl-PL" dirty="0"/>
              <a:t> </a:t>
            </a:r>
            <a:r>
              <a:rPr lang="pl-PL" dirty="0" err="1"/>
              <a:t>expectations</a:t>
            </a:r>
            <a:r>
              <a:rPr lang="pl-PL" dirty="0"/>
              <a:t> to be </a:t>
            </a:r>
            <a:r>
              <a:rPr lang="pl-PL" dirty="0" err="1"/>
              <a:t>promoted</a:t>
            </a:r>
            <a:r>
              <a:rPr lang="pl-PL" dirty="0"/>
              <a:t> </a:t>
            </a:r>
            <a:r>
              <a:rPr lang="pl-PL" dirty="0" err="1"/>
              <a:t>or</a:t>
            </a:r>
            <a:r>
              <a:rPr lang="pl-PL" dirty="0"/>
              <a:t> </a:t>
            </a:r>
            <a:r>
              <a:rPr lang="pl-PL" dirty="0" err="1"/>
              <a:t>better</a:t>
            </a:r>
            <a:r>
              <a:rPr lang="pl-PL" dirty="0"/>
              <a:t> </a:t>
            </a:r>
            <a:r>
              <a:rPr lang="pl-PL" dirty="0" err="1"/>
              <a:t>payed</a:t>
            </a:r>
            <a:r>
              <a:rPr lang="pl-PL" dirty="0"/>
              <a:t>. </a:t>
            </a:r>
          </a:p>
          <a:p>
            <a:r>
              <a:rPr lang="pl-PL" dirty="0"/>
              <a:t>The </a:t>
            </a:r>
            <a:r>
              <a:rPr lang="pl-PL" dirty="0" err="1"/>
              <a:t>managers</a:t>
            </a:r>
            <a:r>
              <a:rPr lang="pl-PL" dirty="0"/>
              <a:t> </a:t>
            </a:r>
            <a:r>
              <a:rPr lang="pl-PL" dirty="0" err="1"/>
              <a:t>don’t</a:t>
            </a:r>
            <a:r>
              <a:rPr lang="pl-PL" dirty="0"/>
              <a:t> </a:t>
            </a:r>
            <a:r>
              <a:rPr lang="pl-PL" dirty="0" err="1"/>
              <a:t>seem</a:t>
            </a:r>
            <a:r>
              <a:rPr lang="pl-PL" dirty="0"/>
              <a:t> to </a:t>
            </a:r>
            <a:r>
              <a:rPr lang="pl-PL" dirty="0" err="1"/>
              <a:t>encourage</a:t>
            </a:r>
            <a:r>
              <a:rPr lang="pl-PL" dirty="0"/>
              <a:t> </a:t>
            </a:r>
            <a:r>
              <a:rPr lang="pl-PL" dirty="0" err="1"/>
              <a:t>their</a:t>
            </a:r>
            <a:r>
              <a:rPr lang="pl-PL" dirty="0"/>
              <a:t> </a:t>
            </a:r>
            <a:r>
              <a:rPr lang="pl-PL" dirty="0" err="1"/>
              <a:t>subordinantes</a:t>
            </a:r>
            <a:r>
              <a:rPr lang="pl-PL" dirty="0"/>
              <a:t> to </a:t>
            </a:r>
            <a:r>
              <a:rPr lang="pl-PL" dirty="0" err="1"/>
              <a:t>professional</a:t>
            </a:r>
            <a:r>
              <a:rPr lang="pl-PL" dirty="0"/>
              <a:t> development.</a:t>
            </a:r>
          </a:p>
          <a:p>
            <a:r>
              <a:rPr lang="pl-PL" dirty="0" err="1"/>
              <a:t>They</a:t>
            </a:r>
            <a:r>
              <a:rPr lang="pl-PL" dirty="0"/>
              <a:t> </a:t>
            </a:r>
            <a:r>
              <a:rPr lang="pl-PL" dirty="0" err="1"/>
              <a:t>care</a:t>
            </a:r>
            <a:r>
              <a:rPr lang="pl-PL" dirty="0"/>
              <a:t> </a:t>
            </a:r>
            <a:r>
              <a:rPr lang="pl-PL" dirty="0" err="1"/>
              <a:t>more</a:t>
            </a:r>
            <a:r>
              <a:rPr lang="pl-PL" dirty="0"/>
              <a:t> </a:t>
            </a:r>
            <a:r>
              <a:rPr lang="pl-PL" dirty="0" err="1"/>
              <a:t>about</a:t>
            </a:r>
            <a:r>
              <a:rPr lang="pl-PL" dirty="0"/>
              <a:t> </a:t>
            </a:r>
            <a:r>
              <a:rPr lang="pl-PL" dirty="0" err="1"/>
              <a:t>their</a:t>
            </a:r>
            <a:r>
              <a:rPr lang="pl-PL" dirty="0"/>
              <a:t> </a:t>
            </a:r>
            <a:r>
              <a:rPr lang="pl-PL" dirty="0" err="1"/>
              <a:t>own</a:t>
            </a:r>
            <a:r>
              <a:rPr lang="pl-PL" dirty="0"/>
              <a:t> </a:t>
            </a:r>
            <a:r>
              <a:rPr lang="pl-PL" dirty="0" err="1"/>
              <a:t>interests</a:t>
            </a:r>
            <a:r>
              <a:rPr lang="pl-PL" dirty="0"/>
              <a:t>. </a:t>
            </a:r>
          </a:p>
          <a:p>
            <a:endParaRPr lang="pl-PL" dirty="0"/>
          </a:p>
        </p:txBody>
      </p:sp>
      <p:sp>
        <p:nvSpPr>
          <p:cNvPr id="4" name="Symbol zastępczy zawartości 3">
            <a:extLst>
              <a:ext uri="{FF2B5EF4-FFF2-40B4-BE49-F238E27FC236}">
                <a16:creationId xmlns:a16="http://schemas.microsoft.com/office/drawing/2014/main" id="{2C847895-D15D-4C47-AA90-8C5B99309919}"/>
              </a:ext>
            </a:extLst>
          </p:cNvPr>
          <p:cNvSpPr>
            <a:spLocks noGrp="1"/>
          </p:cNvSpPr>
          <p:nvPr>
            <p:ph sz="half" idx="2"/>
          </p:nvPr>
        </p:nvSpPr>
        <p:spPr>
          <a:solidFill>
            <a:schemeClr val="accent6">
              <a:lumMod val="40000"/>
              <a:lumOff val="60000"/>
            </a:schemeClr>
          </a:solidFill>
        </p:spPr>
        <p:txBody>
          <a:bodyPr>
            <a:normAutofit fontScale="92500" lnSpcReduction="10000"/>
          </a:bodyPr>
          <a:lstStyle/>
          <a:p>
            <a:r>
              <a:rPr lang="pl-PL" dirty="0" err="1"/>
              <a:t>Unions</a:t>
            </a:r>
            <a:r>
              <a:rPr lang="pl-PL" dirty="0"/>
              <a:t> </a:t>
            </a:r>
            <a:r>
              <a:rPr lang="pl-PL" dirty="0" err="1"/>
              <a:t>don’t</a:t>
            </a:r>
            <a:r>
              <a:rPr lang="pl-PL" dirty="0"/>
              <a:t> </a:t>
            </a:r>
            <a:r>
              <a:rPr lang="pl-PL" dirty="0" err="1"/>
              <a:t>feel</a:t>
            </a:r>
            <a:r>
              <a:rPr lang="pl-PL" dirty="0"/>
              <a:t> „win-win </a:t>
            </a:r>
            <a:r>
              <a:rPr lang="pl-PL" dirty="0" err="1"/>
              <a:t>situation</a:t>
            </a:r>
            <a:r>
              <a:rPr lang="pl-PL" dirty="0"/>
              <a:t>”</a:t>
            </a:r>
          </a:p>
          <a:p>
            <a:endParaRPr lang="pl-PL" dirty="0"/>
          </a:p>
        </p:txBody>
      </p:sp>
      <p:sp>
        <p:nvSpPr>
          <p:cNvPr id="5" name="Symbol zastępczy numeru slajdu 4">
            <a:extLst>
              <a:ext uri="{FF2B5EF4-FFF2-40B4-BE49-F238E27FC236}">
                <a16:creationId xmlns:a16="http://schemas.microsoft.com/office/drawing/2014/main" id="{CB4E0C6C-9619-44C7-9A81-00A9CFF56689}"/>
              </a:ext>
            </a:extLst>
          </p:cNvPr>
          <p:cNvSpPr>
            <a:spLocks noGrp="1"/>
          </p:cNvSpPr>
          <p:nvPr>
            <p:ph type="sldNum" sz="quarter" idx="12"/>
          </p:nvPr>
        </p:nvSpPr>
        <p:spPr/>
        <p:txBody>
          <a:bodyPr/>
          <a:lstStyle/>
          <a:p>
            <a:fld id="{22A3CD34-43B8-483A-A026-25BE5CAF1D8A}" type="slidenum">
              <a:rPr lang="pl-PL" smtClean="0"/>
              <a:t>34</a:t>
            </a:fld>
            <a:endParaRPr lang="pl-PL"/>
          </a:p>
        </p:txBody>
      </p:sp>
    </p:spTree>
    <p:extLst>
      <p:ext uri="{BB962C8B-B14F-4D97-AF65-F5344CB8AC3E}">
        <p14:creationId xmlns:p14="http://schemas.microsoft.com/office/powerpoint/2010/main" val="39532486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CCF9250-16E9-4A58-B5E2-1F5F9C68A4DA}"/>
              </a:ext>
            </a:extLst>
          </p:cNvPr>
          <p:cNvSpPr>
            <a:spLocks noGrp="1"/>
          </p:cNvSpPr>
          <p:nvPr>
            <p:ph type="title"/>
          </p:nvPr>
        </p:nvSpPr>
        <p:spPr>
          <a:solidFill>
            <a:schemeClr val="tx2">
              <a:lumMod val="40000"/>
              <a:lumOff val="60000"/>
            </a:schemeClr>
          </a:solidFill>
        </p:spPr>
        <p:txBody>
          <a:bodyPr/>
          <a:lstStyle/>
          <a:p>
            <a:r>
              <a:rPr lang="pl-PL" b="1" dirty="0">
                <a:solidFill>
                  <a:srgbClr val="FF0000"/>
                </a:solidFill>
              </a:rPr>
              <a:t>The trade </a:t>
            </a:r>
            <a:r>
              <a:rPr lang="pl-PL" b="1" dirty="0" err="1">
                <a:solidFill>
                  <a:srgbClr val="FF0000"/>
                </a:solidFill>
              </a:rPr>
              <a:t>unions</a:t>
            </a:r>
            <a:r>
              <a:rPr lang="pl-PL" b="1" dirty="0">
                <a:solidFill>
                  <a:srgbClr val="FF0000"/>
                </a:solidFill>
              </a:rPr>
              <a:t> and DP</a:t>
            </a:r>
          </a:p>
        </p:txBody>
      </p:sp>
      <p:sp>
        <p:nvSpPr>
          <p:cNvPr id="3" name="Symbol zastępczy zawartości 2">
            <a:extLst>
              <a:ext uri="{FF2B5EF4-FFF2-40B4-BE49-F238E27FC236}">
                <a16:creationId xmlns:a16="http://schemas.microsoft.com/office/drawing/2014/main" id="{45631DFB-2A74-4203-9088-139E21419DD6}"/>
              </a:ext>
            </a:extLst>
          </p:cNvPr>
          <p:cNvSpPr>
            <a:spLocks noGrp="1"/>
          </p:cNvSpPr>
          <p:nvPr>
            <p:ph sz="half" idx="1"/>
          </p:nvPr>
        </p:nvSpPr>
        <p:spPr>
          <a:solidFill>
            <a:schemeClr val="accent2">
              <a:lumMod val="40000"/>
              <a:lumOff val="60000"/>
            </a:schemeClr>
          </a:solidFill>
        </p:spPr>
        <p:txBody>
          <a:bodyPr>
            <a:normAutofit fontScale="85000" lnSpcReduction="20000"/>
          </a:bodyPr>
          <a:lstStyle/>
          <a:p>
            <a:r>
              <a:rPr lang="pl-PL" dirty="0" err="1"/>
              <a:t>Respondents</a:t>
            </a:r>
            <a:r>
              <a:rPr lang="pl-PL" dirty="0"/>
              <a:t> </a:t>
            </a:r>
            <a:r>
              <a:rPr lang="pl-PL" dirty="0" err="1"/>
              <a:t>had</a:t>
            </a:r>
            <a:r>
              <a:rPr lang="pl-PL" dirty="0"/>
              <a:t> no </a:t>
            </a:r>
            <a:r>
              <a:rPr lang="pl-PL" dirty="0" err="1"/>
              <a:t>precise</a:t>
            </a:r>
            <a:r>
              <a:rPr lang="pl-PL" dirty="0"/>
              <a:t> </a:t>
            </a:r>
            <a:r>
              <a:rPr lang="pl-PL" dirty="0" err="1"/>
              <a:t>opinions</a:t>
            </a:r>
            <a:r>
              <a:rPr lang="pl-PL" dirty="0"/>
              <a:t> on the relations </a:t>
            </a:r>
            <a:r>
              <a:rPr lang="pl-PL" dirty="0" err="1"/>
              <a:t>between</a:t>
            </a:r>
            <a:r>
              <a:rPr lang="pl-PL" dirty="0"/>
              <a:t> DP and </a:t>
            </a:r>
            <a:r>
              <a:rPr lang="pl-PL" dirty="0" err="1"/>
              <a:t>unions</a:t>
            </a:r>
            <a:r>
              <a:rPr lang="pl-PL" dirty="0"/>
              <a:t>. </a:t>
            </a:r>
          </a:p>
          <a:p>
            <a:r>
              <a:rPr lang="pl-PL" dirty="0"/>
              <a:t>One of </a:t>
            </a:r>
            <a:r>
              <a:rPr lang="pl-PL" dirty="0" err="1"/>
              <a:t>them</a:t>
            </a:r>
            <a:r>
              <a:rPr lang="pl-PL" dirty="0"/>
              <a:t> </a:t>
            </a:r>
            <a:r>
              <a:rPr lang="pl-PL" dirty="0" err="1"/>
              <a:t>told</a:t>
            </a:r>
            <a:r>
              <a:rPr lang="pl-PL" dirty="0"/>
              <a:t> </a:t>
            </a:r>
            <a:r>
              <a:rPr lang="pl-PL" dirty="0" err="1"/>
              <a:t>that</a:t>
            </a:r>
            <a:r>
              <a:rPr lang="pl-PL" dirty="0"/>
              <a:t> </a:t>
            </a:r>
            <a:r>
              <a:rPr lang="pl-PL" dirty="0" err="1"/>
              <a:t>unions</a:t>
            </a:r>
            <a:r>
              <a:rPr lang="pl-PL" dirty="0"/>
              <a:t> </a:t>
            </a:r>
            <a:r>
              <a:rPr lang="pl-PL" dirty="0" err="1"/>
              <a:t>extort</a:t>
            </a:r>
            <a:r>
              <a:rPr lang="pl-PL" dirty="0"/>
              <a:t> DP from </a:t>
            </a:r>
            <a:r>
              <a:rPr lang="pl-PL" dirty="0" err="1"/>
              <a:t>managers</a:t>
            </a:r>
            <a:r>
              <a:rPr lang="pl-PL" dirty="0"/>
              <a:t> but </a:t>
            </a:r>
            <a:r>
              <a:rPr lang="pl-PL" dirty="0" err="1"/>
              <a:t>it</a:t>
            </a:r>
            <a:r>
              <a:rPr lang="pl-PL" dirty="0"/>
              <a:t> </a:t>
            </a:r>
            <a:r>
              <a:rPr lang="pl-PL" dirty="0" err="1"/>
              <a:t>is</a:t>
            </a:r>
            <a:r>
              <a:rPr lang="pl-PL" dirty="0"/>
              <a:t> </a:t>
            </a:r>
            <a:r>
              <a:rPr lang="pl-PL" dirty="0" err="1"/>
              <a:t>fragmentarily</a:t>
            </a:r>
            <a:r>
              <a:rPr lang="pl-PL" dirty="0"/>
              <a:t>, </a:t>
            </a:r>
            <a:r>
              <a:rPr lang="pl-PL" dirty="0" err="1"/>
              <a:t>it</a:t>
            </a:r>
            <a:r>
              <a:rPr lang="pl-PL" dirty="0"/>
              <a:t> </a:t>
            </a:r>
            <a:r>
              <a:rPr lang="pl-PL" dirty="0" err="1"/>
              <a:t>is</a:t>
            </a:r>
            <a:r>
              <a:rPr lang="pl-PL" dirty="0"/>
              <a:t> not </a:t>
            </a:r>
            <a:r>
              <a:rPr lang="pl-PL" dirty="0" err="1"/>
              <a:t>comprehensive</a:t>
            </a:r>
            <a:r>
              <a:rPr lang="pl-PL" dirty="0"/>
              <a:t>, </a:t>
            </a:r>
            <a:r>
              <a:rPr lang="pl-PL" dirty="0" err="1"/>
              <a:t>all-embracing</a:t>
            </a:r>
            <a:r>
              <a:rPr lang="pl-PL" dirty="0"/>
              <a:t>.</a:t>
            </a:r>
          </a:p>
          <a:p>
            <a:r>
              <a:rPr lang="pl-PL" dirty="0"/>
              <a:t>It </a:t>
            </a:r>
            <a:r>
              <a:rPr lang="pl-PL" dirty="0" err="1"/>
              <a:t>does</a:t>
            </a:r>
            <a:r>
              <a:rPr lang="pl-PL" dirty="0"/>
              <a:t> not </a:t>
            </a:r>
            <a:r>
              <a:rPr lang="pl-PL" dirty="0" err="1"/>
              <a:t>emprace</a:t>
            </a:r>
            <a:r>
              <a:rPr lang="pl-PL" dirty="0"/>
              <a:t> </a:t>
            </a:r>
            <a:r>
              <a:rPr lang="pl-PL" dirty="0" err="1"/>
              <a:t>all</a:t>
            </a:r>
            <a:r>
              <a:rPr lang="pl-PL" dirty="0"/>
              <a:t> </a:t>
            </a:r>
            <a:r>
              <a:rPr lang="pl-PL" dirty="0" err="1"/>
              <a:t>aspects</a:t>
            </a:r>
            <a:r>
              <a:rPr lang="pl-PL" dirty="0"/>
              <a:t> of banking </a:t>
            </a:r>
            <a:r>
              <a:rPr lang="pl-PL" dirty="0" err="1"/>
              <a:t>activity</a:t>
            </a:r>
            <a:r>
              <a:rPr lang="pl-PL" dirty="0"/>
              <a:t>.</a:t>
            </a:r>
          </a:p>
          <a:p>
            <a:endParaRPr lang="pl-PL" dirty="0"/>
          </a:p>
          <a:p>
            <a:r>
              <a:rPr lang="pl-PL" dirty="0" err="1"/>
              <a:t>Next</a:t>
            </a:r>
            <a:r>
              <a:rPr lang="pl-PL" dirty="0"/>
              <a:t> respondent </a:t>
            </a:r>
            <a:r>
              <a:rPr lang="pl-PL" dirty="0" err="1"/>
              <a:t>underlines</a:t>
            </a:r>
            <a:r>
              <a:rPr lang="pl-PL" dirty="0"/>
              <a:t> </a:t>
            </a:r>
            <a:r>
              <a:rPr lang="pl-PL" dirty="0" err="1"/>
              <a:t>that</a:t>
            </a:r>
            <a:r>
              <a:rPr lang="pl-PL" dirty="0"/>
              <a:t> </a:t>
            </a:r>
            <a:r>
              <a:rPr lang="pl-PL" dirty="0" err="1"/>
              <a:t>union</a:t>
            </a:r>
            <a:r>
              <a:rPr lang="pl-PL" dirty="0"/>
              <a:t> </a:t>
            </a:r>
            <a:r>
              <a:rPr lang="pl-PL" dirty="0" err="1"/>
              <a:t>activity</a:t>
            </a:r>
            <a:r>
              <a:rPr lang="pl-PL" dirty="0"/>
              <a:t> </a:t>
            </a:r>
            <a:r>
              <a:rPr lang="pl-PL" dirty="0" err="1"/>
              <a:t>is</a:t>
            </a:r>
            <a:r>
              <a:rPr lang="pl-PL" dirty="0"/>
              <a:t> </a:t>
            </a:r>
            <a:r>
              <a:rPr lang="pl-PL" dirty="0" err="1"/>
              <a:t>ussully</a:t>
            </a:r>
            <a:r>
              <a:rPr lang="pl-PL" dirty="0"/>
              <a:t> </a:t>
            </a:r>
            <a:r>
              <a:rPr lang="pl-PL" dirty="0" err="1"/>
              <a:t>restrained</a:t>
            </a:r>
            <a:r>
              <a:rPr lang="pl-PL" dirty="0"/>
              <a:t> to </a:t>
            </a:r>
            <a:r>
              <a:rPr lang="pl-PL" dirty="0" err="1"/>
              <a:t>wages</a:t>
            </a:r>
            <a:r>
              <a:rPr lang="pl-PL" dirty="0"/>
              <a:t> </a:t>
            </a:r>
            <a:r>
              <a:rPr lang="pl-PL" dirty="0" err="1"/>
              <a:t>ussues</a:t>
            </a:r>
            <a:r>
              <a:rPr lang="pl-PL" dirty="0"/>
              <a:t>, </a:t>
            </a:r>
            <a:r>
              <a:rPr lang="pl-PL" dirty="0" err="1"/>
              <a:t>motivational</a:t>
            </a:r>
            <a:r>
              <a:rPr lang="pl-PL" dirty="0"/>
              <a:t>  </a:t>
            </a:r>
            <a:r>
              <a:rPr lang="pl-PL" dirty="0" err="1"/>
              <a:t>solutions</a:t>
            </a:r>
            <a:r>
              <a:rPr lang="pl-PL" dirty="0"/>
              <a:t>, </a:t>
            </a:r>
            <a:r>
              <a:rPr lang="pl-PL" dirty="0" err="1"/>
              <a:t>incentive</a:t>
            </a:r>
            <a:r>
              <a:rPr lang="pl-PL" dirty="0"/>
              <a:t> bonus</a:t>
            </a:r>
          </a:p>
        </p:txBody>
      </p:sp>
      <p:sp>
        <p:nvSpPr>
          <p:cNvPr id="4" name="Symbol zastępczy zawartości 3">
            <a:extLst>
              <a:ext uri="{FF2B5EF4-FFF2-40B4-BE49-F238E27FC236}">
                <a16:creationId xmlns:a16="http://schemas.microsoft.com/office/drawing/2014/main" id="{908743E4-A43D-429D-BA7E-BF458A98C08E}"/>
              </a:ext>
            </a:extLst>
          </p:cNvPr>
          <p:cNvSpPr>
            <a:spLocks noGrp="1"/>
          </p:cNvSpPr>
          <p:nvPr>
            <p:ph sz="half" idx="2"/>
          </p:nvPr>
        </p:nvSpPr>
        <p:spPr>
          <a:solidFill>
            <a:schemeClr val="accent6">
              <a:lumMod val="40000"/>
              <a:lumOff val="60000"/>
            </a:schemeClr>
          </a:solidFill>
        </p:spPr>
        <p:txBody>
          <a:bodyPr>
            <a:normAutofit fontScale="85000" lnSpcReduction="20000"/>
          </a:bodyPr>
          <a:lstStyle/>
          <a:p>
            <a:r>
              <a:rPr lang="pl-PL" dirty="0" err="1"/>
              <a:t>Other</a:t>
            </a:r>
            <a:r>
              <a:rPr lang="pl-PL" dirty="0"/>
              <a:t> </a:t>
            </a:r>
            <a:r>
              <a:rPr lang="pl-PL" dirty="0" err="1"/>
              <a:t>respndents</a:t>
            </a:r>
            <a:r>
              <a:rPr lang="pl-PL" dirty="0"/>
              <a:t> </a:t>
            </a:r>
            <a:r>
              <a:rPr lang="pl-PL" dirty="0" err="1"/>
              <a:t>tend</a:t>
            </a:r>
            <a:r>
              <a:rPr lang="pl-PL" dirty="0"/>
              <a:t> to </a:t>
            </a:r>
            <a:r>
              <a:rPr lang="pl-PL" dirty="0" err="1"/>
              <a:t>think</a:t>
            </a:r>
            <a:r>
              <a:rPr lang="pl-PL" dirty="0"/>
              <a:t> </a:t>
            </a:r>
            <a:r>
              <a:rPr lang="pl-PL" dirty="0" err="1"/>
              <a:t>that</a:t>
            </a:r>
            <a:r>
              <a:rPr lang="pl-PL" dirty="0"/>
              <a:t> </a:t>
            </a:r>
            <a:r>
              <a:rPr lang="pl-PL" dirty="0" err="1"/>
              <a:t>unions</a:t>
            </a:r>
            <a:r>
              <a:rPr lang="pl-PL" dirty="0"/>
              <a:t> </a:t>
            </a:r>
            <a:r>
              <a:rPr lang="pl-PL" dirty="0" err="1"/>
              <a:t>are</a:t>
            </a:r>
            <a:r>
              <a:rPr lang="pl-PL" dirty="0"/>
              <a:t> not stron </a:t>
            </a:r>
            <a:r>
              <a:rPr lang="pl-PL" dirty="0" err="1"/>
              <a:t>enough</a:t>
            </a:r>
            <a:r>
              <a:rPr lang="pl-PL" dirty="0"/>
              <a:t> to </a:t>
            </a:r>
            <a:r>
              <a:rPr lang="pl-PL" dirty="0" err="1"/>
              <a:t>create</a:t>
            </a:r>
            <a:r>
              <a:rPr lang="pl-PL" dirty="0"/>
              <a:t> a </a:t>
            </a:r>
            <a:r>
              <a:rPr lang="pl-PL" dirty="0" err="1"/>
              <a:t>positive</a:t>
            </a:r>
            <a:r>
              <a:rPr lang="pl-PL" dirty="0"/>
              <a:t> </a:t>
            </a:r>
            <a:r>
              <a:rPr lang="pl-PL" dirty="0" err="1"/>
              <a:t>climate</a:t>
            </a:r>
            <a:r>
              <a:rPr lang="pl-PL" dirty="0"/>
              <a:t> to DP.</a:t>
            </a:r>
          </a:p>
          <a:p>
            <a:r>
              <a:rPr lang="pl-PL" dirty="0"/>
              <a:t>Trade </a:t>
            </a:r>
            <a:r>
              <a:rPr lang="pl-PL" dirty="0" err="1"/>
              <a:t>unionists</a:t>
            </a:r>
            <a:r>
              <a:rPr lang="pl-PL" dirty="0"/>
              <a:t> </a:t>
            </a:r>
            <a:r>
              <a:rPr lang="pl-PL" dirty="0" err="1"/>
              <a:t>claim</a:t>
            </a:r>
            <a:r>
              <a:rPr lang="pl-PL" dirty="0"/>
              <a:t> </a:t>
            </a:r>
            <a:r>
              <a:rPr lang="pl-PL" dirty="0" err="1"/>
              <a:t>its</a:t>
            </a:r>
            <a:r>
              <a:rPr lang="pl-PL" dirty="0"/>
              <a:t> engagement to DP.  But </a:t>
            </a:r>
            <a:r>
              <a:rPr lang="pl-PL" dirty="0" err="1"/>
              <a:t>it</a:t>
            </a:r>
            <a:r>
              <a:rPr lang="pl-PL" dirty="0"/>
              <a:t> </a:t>
            </a:r>
            <a:r>
              <a:rPr lang="pl-PL" dirty="0" err="1"/>
              <a:t>seems</a:t>
            </a:r>
            <a:r>
              <a:rPr lang="pl-PL" dirty="0"/>
              <a:t> </a:t>
            </a:r>
            <a:r>
              <a:rPr lang="pl-PL" dirty="0" err="1"/>
              <a:t>it</a:t>
            </a:r>
            <a:r>
              <a:rPr lang="pl-PL" dirty="0"/>
              <a:t> </a:t>
            </a:r>
            <a:r>
              <a:rPr lang="pl-PL" dirty="0" err="1"/>
              <a:t>is</a:t>
            </a:r>
            <a:r>
              <a:rPr lang="pl-PL" dirty="0"/>
              <a:t> not a </a:t>
            </a:r>
            <a:r>
              <a:rPr lang="pl-PL" dirty="0" err="1"/>
              <a:t>priority</a:t>
            </a:r>
            <a:r>
              <a:rPr lang="pl-PL" dirty="0"/>
              <a:t> to </a:t>
            </a:r>
            <a:r>
              <a:rPr lang="pl-PL" dirty="0" err="1"/>
              <a:t>them</a:t>
            </a:r>
            <a:r>
              <a:rPr lang="pl-PL" dirty="0"/>
              <a:t>.</a:t>
            </a:r>
          </a:p>
        </p:txBody>
      </p:sp>
      <p:sp>
        <p:nvSpPr>
          <p:cNvPr id="5" name="Symbol zastępczy numeru slajdu 4">
            <a:extLst>
              <a:ext uri="{FF2B5EF4-FFF2-40B4-BE49-F238E27FC236}">
                <a16:creationId xmlns:a16="http://schemas.microsoft.com/office/drawing/2014/main" id="{16AE183D-7120-4919-B65A-68E432FF84AA}"/>
              </a:ext>
            </a:extLst>
          </p:cNvPr>
          <p:cNvSpPr>
            <a:spLocks noGrp="1"/>
          </p:cNvSpPr>
          <p:nvPr>
            <p:ph type="sldNum" sz="quarter" idx="12"/>
          </p:nvPr>
        </p:nvSpPr>
        <p:spPr/>
        <p:txBody>
          <a:bodyPr/>
          <a:lstStyle/>
          <a:p>
            <a:fld id="{22A3CD34-43B8-483A-A026-25BE5CAF1D8A}" type="slidenum">
              <a:rPr lang="pl-PL" smtClean="0"/>
              <a:t>35</a:t>
            </a:fld>
            <a:endParaRPr lang="pl-PL"/>
          </a:p>
        </p:txBody>
      </p:sp>
    </p:spTree>
    <p:extLst>
      <p:ext uri="{BB962C8B-B14F-4D97-AF65-F5344CB8AC3E}">
        <p14:creationId xmlns:p14="http://schemas.microsoft.com/office/powerpoint/2010/main" val="42709684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BF5834E-16BE-4CF9-997F-A633F766AFA8}"/>
              </a:ext>
            </a:extLst>
          </p:cNvPr>
          <p:cNvSpPr>
            <a:spLocks noGrp="1"/>
          </p:cNvSpPr>
          <p:nvPr>
            <p:ph type="title"/>
          </p:nvPr>
        </p:nvSpPr>
        <p:spPr>
          <a:solidFill>
            <a:schemeClr val="tx2">
              <a:lumMod val="40000"/>
              <a:lumOff val="60000"/>
            </a:schemeClr>
          </a:solidFill>
        </p:spPr>
        <p:txBody>
          <a:bodyPr/>
          <a:lstStyle/>
          <a:p>
            <a:r>
              <a:rPr lang="pl-PL" dirty="0"/>
              <a:t>DP </a:t>
            </a:r>
            <a:r>
              <a:rPr lang="pl-PL" dirty="0" err="1"/>
              <a:t>instruments</a:t>
            </a:r>
            <a:endParaRPr lang="pl-PL" dirty="0"/>
          </a:p>
        </p:txBody>
      </p:sp>
      <p:sp>
        <p:nvSpPr>
          <p:cNvPr id="3" name="Symbol zastępczy zawartości 2">
            <a:extLst>
              <a:ext uri="{FF2B5EF4-FFF2-40B4-BE49-F238E27FC236}">
                <a16:creationId xmlns:a16="http://schemas.microsoft.com/office/drawing/2014/main" id="{A0C6BCB2-70FF-4080-951E-69B22CA99FBF}"/>
              </a:ext>
            </a:extLst>
          </p:cNvPr>
          <p:cNvSpPr>
            <a:spLocks noGrp="1"/>
          </p:cNvSpPr>
          <p:nvPr>
            <p:ph sz="half" idx="1"/>
          </p:nvPr>
        </p:nvSpPr>
        <p:spPr>
          <a:solidFill>
            <a:schemeClr val="accent2">
              <a:lumMod val="40000"/>
              <a:lumOff val="60000"/>
            </a:schemeClr>
          </a:solidFill>
        </p:spPr>
        <p:txBody>
          <a:bodyPr/>
          <a:lstStyle/>
          <a:p>
            <a:r>
              <a:rPr lang="pl-PL" dirty="0" err="1"/>
              <a:t>Relatively</a:t>
            </a:r>
            <a:r>
              <a:rPr lang="pl-PL" dirty="0"/>
              <a:t> </a:t>
            </a:r>
            <a:r>
              <a:rPr lang="pl-PL" dirty="0" err="1"/>
              <a:t>autonomous</a:t>
            </a:r>
            <a:r>
              <a:rPr lang="pl-PL" dirty="0"/>
              <a:t> </a:t>
            </a:r>
            <a:r>
              <a:rPr lang="pl-PL" dirty="0" err="1"/>
              <a:t>project</a:t>
            </a:r>
            <a:r>
              <a:rPr lang="pl-PL" dirty="0"/>
              <a:t> </a:t>
            </a:r>
            <a:r>
              <a:rPr lang="pl-PL" dirty="0" err="1"/>
              <a:t>teams</a:t>
            </a:r>
            <a:r>
              <a:rPr lang="pl-PL" dirty="0"/>
              <a:t>,</a:t>
            </a:r>
          </a:p>
          <a:p>
            <a:r>
              <a:rPr lang="pl-PL" dirty="0" err="1"/>
              <a:t>Collective</a:t>
            </a:r>
            <a:r>
              <a:rPr lang="pl-PL" dirty="0"/>
              <a:t> </a:t>
            </a:r>
            <a:r>
              <a:rPr lang="pl-PL" dirty="0" err="1"/>
              <a:t>meetings</a:t>
            </a:r>
            <a:r>
              <a:rPr lang="pl-PL" dirty="0"/>
              <a:t>, </a:t>
            </a:r>
            <a:r>
              <a:rPr lang="pl-PL" dirty="0" err="1"/>
              <a:t>more</a:t>
            </a:r>
            <a:r>
              <a:rPr lang="pl-PL" dirty="0"/>
              <a:t> </a:t>
            </a:r>
            <a:r>
              <a:rPr lang="pl-PL" dirty="0" err="1"/>
              <a:t>or</a:t>
            </a:r>
            <a:r>
              <a:rPr lang="pl-PL" dirty="0"/>
              <a:t> less </a:t>
            </a:r>
            <a:r>
              <a:rPr lang="pl-PL" dirty="0" err="1"/>
              <a:t>regular</a:t>
            </a:r>
            <a:r>
              <a:rPr lang="pl-PL" dirty="0"/>
              <a:t> (</a:t>
            </a:r>
            <a:r>
              <a:rPr lang="pl-PL" dirty="0" err="1"/>
              <a:t>sometimes</a:t>
            </a:r>
            <a:r>
              <a:rPr lang="pl-PL" dirty="0"/>
              <a:t> </a:t>
            </a:r>
            <a:r>
              <a:rPr lang="pl-PL" dirty="0" err="1"/>
              <a:t>weekly</a:t>
            </a:r>
            <a:r>
              <a:rPr lang="pl-PL" dirty="0"/>
              <a:t> </a:t>
            </a:r>
            <a:r>
              <a:rPr lang="pl-PL" dirty="0" err="1"/>
              <a:t>meetings</a:t>
            </a:r>
            <a:r>
              <a:rPr lang="pl-PL" dirty="0"/>
              <a:t> – </a:t>
            </a:r>
            <a:r>
              <a:rPr lang="pl-PL" dirty="0" err="1"/>
              <a:t>hour</a:t>
            </a:r>
            <a:r>
              <a:rPr lang="pl-PL" dirty="0"/>
              <a:t> to </a:t>
            </a:r>
            <a:r>
              <a:rPr lang="pl-PL" dirty="0" err="1"/>
              <a:t>search</a:t>
            </a:r>
            <a:r>
              <a:rPr lang="pl-PL" dirty="0"/>
              <a:t> for  </a:t>
            </a:r>
            <a:r>
              <a:rPr lang="pl-PL" dirty="0" err="1"/>
              <a:t>inspiration</a:t>
            </a:r>
            <a:r>
              <a:rPr lang="pl-PL" dirty="0"/>
              <a:t>),</a:t>
            </a:r>
          </a:p>
          <a:p>
            <a:r>
              <a:rPr lang="pl-PL" dirty="0" err="1"/>
              <a:t>Autonomous</a:t>
            </a:r>
            <a:r>
              <a:rPr lang="pl-PL" dirty="0"/>
              <a:t> </a:t>
            </a:r>
            <a:r>
              <a:rPr lang="pl-PL" dirty="0" err="1"/>
              <a:t>decisions</a:t>
            </a:r>
            <a:r>
              <a:rPr lang="pl-PL" dirty="0"/>
              <a:t> </a:t>
            </a:r>
            <a:r>
              <a:rPr lang="pl-PL" dirty="0" err="1"/>
              <a:t>relating</a:t>
            </a:r>
            <a:r>
              <a:rPr lang="pl-PL" dirty="0"/>
              <a:t> to </a:t>
            </a:r>
            <a:r>
              <a:rPr lang="pl-PL" dirty="0" err="1"/>
              <a:t>vocational</a:t>
            </a:r>
            <a:r>
              <a:rPr lang="pl-PL" dirty="0"/>
              <a:t> </a:t>
            </a:r>
            <a:r>
              <a:rPr lang="pl-PL" dirty="0" err="1"/>
              <a:t>training</a:t>
            </a:r>
            <a:r>
              <a:rPr lang="pl-PL" dirty="0"/>
              <a:t>,</a:t>
            </a:r>
          </a:p>
          <a:p>
            <a:endParaRPr lang="pl-PL" dirty="0"/>
          </a:p>
        </p:txBody>
      </p:sp>
      <p:sp>
        <p:nvSpPr>
          <p:cNvPr id="4" name="Symbol zastępczy zawartości 3">
            <a:extLst>
              <a:ext uri="{FF2B5EF4-FFF2-40B4-BE49-F238E27FC236}">
                <a16:creationId xmlns:a16="http://schemas.microsoft.com/office/drawing/2014/main" id="{97B649E8-6169-45B0-80F2-28EC27B08EC3}"/>
              </a:ext>
            </a:extLst>
          </p:cNvPr>
          <p:cNvSpPr>
            <a:spLocks noGrp="1"/>
          </p:cNvSpPr>
          <p:nvPr>
            <p:ph sz="half" idx="2"/>
          </p:nvPr>
        </p:nvSpPr>
        <p:spPr>
          <a:solidFill>
            <a:schemeClr val="accent5">
              <a:lumMod val="40000"/>
              <a:lumOff val="60000"/>
            </a:schemeClr>
          </a:solidFill>
        </p:spPr>
        <p:txBody>
          <a:bodyPr/>
          <a:lstStyle/>
          <a:p>
            <a:r>
              <a:rPr lang="pl-PL" dirty="0"/>
              <a:t>Star system – </a:t>
            </a:r>
            <a:r>
              <a:rPr lang="pl-PL" dirty="0" err="1"/>
              <a:t>employee</a:t>
            </a:r>
            <a:r>
              <a:rPr lang="pl-PL" dirty="0"/>
              <a:t> </a:t>
            </a:r>
            <a:r>
              <a:rPr lang="pl-PL" dirty="0" err="1"/>
              <a:t>decide</a:t>
            </a:r>
            <a:r>
              <a:rPr lang="pl-PL" dirty="0"/>
              <a:t> </a:t>
            </a:r>
            <a:r>
              <a:rPr lang="pl-PL" dirty="0" err="1"/>
              <a:t>who</a:t>
            </a:r>
            <a:r>
              <a:rPr lang="pl-PL" dirty="0"/>
              <a:t> </a:t>
            </a:r>
            <a:r>
              <a:rPr lang="pl-PL" dirty="0" err="1"/>
              <a:t>should</a:t>
            </a:r>
            <a:r>
              <a:rPr lang="pl-PL" dirty="0"/>
              <a:t> be </a:t>
            </a:r>
            <a:r>
              <a:rPr lang="pl-PL" dirty="0" err="1"/>
              <a:t>rewarded</a:t>
            </a:r>
            <a:r>
              <a:rPr lang="pl-PL" dirty="0"/>
              <a:t> for </a:t>
            </a:r>
            <a:r>
              <a:rPr lang="pl-PL" dirty="0" err="1"/>
              <a:t>excelent</a:t>
            </a:r>
            <a:r>
              <a:rPr lang="pl-PL" dirty="0"/>
              <a:t> </a:t>
            </a:r>
            <a:r>
              <a:rPr lang="pl-PL" dirty="0" err="1"/>
              <a:t>work</a:t>
            </a:r>
            <a:r>
              <a:rPr lang="pl-PL" dirty="0"/>
              <a:t> </a:t>
            </a:r>
            <a:r>
              <a:rPr lang="pl-PL" dirty="0" err="1"/>
              <a:t>within</a:t>
            </a:r>
            <a:r>
              <a:rPr lang="pl-PL" dirty="0"/>
              <a:t> </a:t>
            </a:r>
            <a:r>
              <a:rPr lang="pl-PL" dirty="0" err="1"/>
              <a:t>some</a:t>
            </a:r>
            <a:r>
              <a:rPr lang="pl-PL" dirty="0"/>
              <a:t> period of </a:t>
            </a:r>
            <a:r>
              <a:rPr lang="pl-PL" dirty="0" err="1"/>
              <a:t>time</a:t>
            </a:r>
            <a:r>
              <a:rPr lang="pl-PL" dirty="0"/>
              <a:t>, </a:t>
            </a:r>
          </a:p>
          <a:p>
            <a:endParaRPr lang="pl-PL" dirty="0"/>
          </a:p>
          <a:p>
            <a:r>
              <a:rPr lang="pl-PL" dirty="0" err="1"/>
              <a:t>Various</a:t>
            </a:r>
            <a:r>
              <a:rPr lang="pl-PL" dirty="0"/>
              <a:t> </a:t>
            </a:r>
            <a:r>
              <a:rPr lang="pl-PL" dirty="0" err="1"/>
              <a:t>forms</a:t>
            </a:r>
            <a:r>
              <a:rPr lang="pl-PL" dirty="0"/>
              <a:t> of DP </a:t>
            </a:r>
            <a:r>
              <a:rPr lang="pl-PL" dirty="0" err="1"/>
              <a:t>depending</a:t>
            </a:r>
            <a:r>
              <a:rPr lang="pl-PL" dirty="0"/>
              <a:t> on a </a:t>
            </a:r>
            <a:r>
              <a:rPr lang="pl-PL" dirty="0" err="1"/>
              <a:t>nature</a:t>
            </a:r>
            <a:r>
              <a:rPr lang="pl-PL" dirty="0"/>
              <a:t> of banking </a:t>
            </a:r>
            <a:r>
              <a:rPr lang="pl-PL" dirty="0" err="1"/>
              <a:t>professions</a:t>
            </a:r>
            <a:r>
              <a:rPr lang="pl-PL" dirty="0"/>
              <a:t>. </a:t>
            </a:r>
          </a:p>
        </p:txBody>
      </p:sp>
      <p:sp>
        <p:nvSpPr>
          <p:cNvPr id="5" name="Symbol zastępczy numeru slajdu 4">
            <a:extLst>
              <a:ext uri="{FF2B5EF4-FFF2-40B4-BE49-F238E27FC236}">
                <a16:creationId xmlns:a16="http://schemas.microsoft.com/office/drawing/2014/main" id="{0B7AD268-77C4-4F32-829D-E6CDAFFFCA06}"/>
              </a:ext>
            </a:extLst>
          </p:cNvPr>
          <p:cNvSpPr>
            <a:spLocks noGrp="1"/>
          </p:cNvSpPr>
          <p:nvPr>
            <p:ph type="sldNum" sz="quarter" idx="12"/>
          </p:nvPr>
        </p:nvSpPr>
        <p:spPr/>
        <p:txBody>
          <a:bodyPr/>
          <a:lstStyle/>
          <a:p>
            <a:fld id="{22A3CD34-43B8-483A-A026-25BE5CAF1D8A}" type="slidenum">
              <a:rPr lang="pl-PL" smtClean="0"/>
              <a:t>36</a:t>
            </a:fld>
            <a:endParaRPr lang="pl-PL"/>
          </a:p>
        </p:txBody>
      </p:sp>
    </p:spTree>
    <p:extLst>
      <p:ext uri="{BB962C8B-B14F-4D97-AF65-F5344CB8AC3E}">
        <p14:creationId xmlns:p14="http://schemas.microsoft.com/office/powerpoint/2010/main" val="419524973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69BF7DB-F2AE-4500-951E-CE126BA5F9D7}"/>
              </a:ext>
            </a:extLst>
          </p:cNvPr>
          <p:cNvSpPr>
            <a:spLocks noGrp="1"/>
          </p:cNvSpPr>
          <p:nvPr>
            <p:ph type="title"/>
          </p:nvPr>
        </p:nvSpPr>
        <p:spPr>
          <a:solidFill>
            <a:schemeClr val="tx2">
              <a:lumMod val="40000"/>
              <a:lumOff val="60000"/>
            </a:schemeClr>
          </a:solidFill>
        </p:spPr>
        <p:txBody>
          <a:bodyPr/>
          <a:lstStyle/>
          <a:p>
            <a:r>
              <a:rPr lang="pl-PL" dirty="0"/>
              <a:t>The </a:t>
            </a:r>
            <a:r>
              <a:rPr lang="pl-PL" dirty="0" err="1"/>
              <a:t>future</a:t>
            </a:r>
            <a:r>
              <a:rPr lang="pl-PL" dirty="0"/>
              <a:t> of DP</a:t>
            </a:r>
          </a:p>
        </p:txBody>
      </p:sp>
      <p:sp>
        <p:nvSpPr>
          <p:cNvPr id="3" name="Symbol zastępczy zawartości 2">
            <a:extLst>
              <a:ext uri="{FF2B5EF4-FFF2-40B4-BE49-F238E27FC236}">
                <a16:creationId xmlns:a16="http://schemas.microsoft.com/office/drawing/2014/main" id="{FBDF979E-7908-4FBA-8B78-E3F94AC09B78}"/>
              </a:ext>
            </a:extLst>
          </p:cNvPr>
          <p:cNvSpPr>
            <a:spLocks noGrp="1"/>
          </p:cNvSpPr>
          <p:nvPr>
            <p:ph sz="half" idx="1"/>
          </p:nvPr>
        </p:nvSpPr>
        <p:spPr>
          <a:solidFill>
            <a:schemeClr val="accent4">
              <a:lumMod val="40000"/>
              <a:lumOff val="60000"/>
            </a:schemeClr>
          </a:solidFill>
        </p:spPr>
        <p:txBody>
          <a:bodyPr/>
          <a:lstStyle/>
          <a:p>
            <a:r>
              <a:rPr lang="pl-PL" dirty="0"/>
              <a:t>Much </a:t>
            </a:r>
            <a:r>
              <a:rPr lang="pl-PL" dirty="0" err="1"/>
              <a:t>depends</a:t>
            </a:r>
            <a:r>
              <a:rPr lang="pl-PL" dirty="0"/>
              <a:t> on </a:t>
            </a:r>
            <a:r>
              <a:rPr lang="pl-PL" dirty="0" err="1"/>
              <a:t>managierial</a:t>
            </a:r>
            <a:r>
              <a:rPr lang="pl-PL" dirty="0"/>
              <a:t> </a:t>
            </a:r>
            <a:r>
              <a:rPr lang="pl-PL" dirty="0" err="1"/>
              <a:t>approach</a:t>
            </a:r>
            <a:r>
              <a:rPr lang="pl-PL" dirty="0"/>
              <a:t>, </a:t>
            </a:r>
            <a:r>
              <a:rPr lang="pl-PL" dirty="0" err="1"/>
              <a:t>capacity</a:t>
            </a:r>
            <a:r>
              <a:rPr lang="pl-PL" dirty="0"/>
              <a:t> to </a:t>
            </a:r>
            <a:r>
              <a:rPr lang="pl-PL" dirty="0" err="1"/>
              <a:t>create</a:t>
            </a:r>
            <a:r>
              <a:rPr lang="pl-PL" dirty="0"/>
              <a:t> </a:t>
            </a:r>
            <a:r>
              <a:rPr lang="pl-PL" dirty="0" err="1"/>
              <a:t>positive</a:t>
            </a:r>
            <a:r>
              <a:rPr lang="pl-PL" dirty="0"/>
              <a:t> </a:t>
            </a:r>
            <a:r>
              <a:rPr lang="pl-PL" dirty="0" err="1"/>
              <a:t>climate</a:t>
            </a:r>
            <a:r>
              <a:rPr lang="pl-PL" dirty="0"/>
              <a:t> by management,</a:t>
            </a:r>
          </a:p>
          <a:p>
            <a:r>
              <a:rPr lang="pl-PL" dirty="0" err="1"/>
              <a:t>Managers</a:t>
            </a:r>
            <a:r>
              <a:rPr lang="pl-PL" dirty="0"/>
              <a:t> mus </a:t>
            </a:r>
            <a:r>
              <a:rPr lang="pl-PL" dirty="0" err="1"/>
              <a:t>deeply</a:t>
            </a:r>
            <a:r>
              <a:rPr lang="pl-PL" dirty="0"/>
              <a:t> </a:t>
            </a:r>
            <a:r>
              <a:rPr lang="pl-PL" dirty="0" err="1"/>
              <a:t>understand</a:t>
            </a:r>
            <a:r>
              <a:rPr lang="pl-PL" dirty="0"/>
              <a:t>  the </a:t>
            </a:r>
            <a:r>
              <a:rPr lang="pl-PL" dirty="0" err="1"/>
              <a:t>true</a:t>
            </a:r>
            <a:r>
              <a:rPr lang="pl-PL" dirty="0"/>
              <a:t> </a:t>
            </a:r>
            <a:r>
              <a:rPr lang="pl-PL" dirty="0" err="1"/>
              <a:t>meaning</a:t>
            </a:r>
            <a:r>
              <a:rPr lang="pl-PL" dirty="0"/>
              <a:t> of DP and </a:t>
            </a:r>
            <a:r>
              <a:rPr lang="pl-PL" dirty="0" err="1"/>
              <a:t>that</a:t>
            </a:r>
            <a:r>
              <a:rPr lang="pl-PL" dirty="0"/>
              <a:t> </a:t>
            </a:r>
            <a:r>
              <a:rPr lang="pl-PL" dirty="0" err="1"/>
              <a:t>they</a:t>
            </a:r>
            <a:r>
              <a:rPr lang="pl-PL" dirty="0"/>
              <a:t> </a:t>
            </a:r>
            <a:r>
              <a:rPr lang="pl-PL" dirty="0" err="1"/>
              <a:t>have</a:t>
            </a:r>
            <a:r>
              <a:rPr lang="pl-PL" dirty="0"/>
              <a:t> to </a:t>
            </a:r>
            <a:r>
              <a:rPr lang="pl-PL" dirty="0" err="1"/>
              <a:t>inspire</a:t>
            </a:r>
            <a:r>
              <a:rPr lang="pl-PL" dirty="0"/>
              <a:t> </a:t>
            </a:r>
            <a:r>
              <a:rPr lang="pl-PL" dirty="0" err="1"/>
              <a:t>its</a:t>
            </a:r>
            <a:r>
              <a:rPr lang="pl-PL" dirty="0"/>
              <a:t> </a:t>
            </a:r>
            <a:r>
              <a:rPr lang="pl-PL" dirty="0" err="1"/>
              <a:t>subordinates</a:t>
            </a:r>
            <a:r>
              <a:rPr lang="pl-PL" dirty="0"/>
              <a:t> to be </a:t>
            </a:r>
            <a:r>
              <a:rPr lang="pl-PL" dirty="0" err="1"/>
              <a:t>innovative</a:t>
            </a:r>
            <a:r>
              <a:rPr lang="pl-PL" dirty="0"/>
              <a:t>, </a:t>
            </a:r>
          </a:p>
          <a:p>
            <a:r>
              <a:rPr lang="pl-PL" dirty="0"/>
              <a:t>The development on the market, </a:t>
            </a:r>
          </a:p>
          <a:p>
            <a:endParaRPr lang="pl-PL" dirty="0"/>
          </a:p>
        </p:txBody>
      </p:sp>
      <p:sp>
        <p:nvSpPr>
          <p:cNvPr id="4" name="Symbol zastępczy zawartości 3">
            <a:extLst>
              <a:ext uri="{FF2B5EF4-FFF2-40B4-BE49-F238E27FC236}">
                <a16:creationId xmlns:a16="http://schemas.microsoft.com/office/drawing/2014/main" id="{380DC5FA-0AD3-4FB9-9B18-18B735AD2910}"/>
              </a:ext>
            </a:extLst>
          </p:cNvPr>
          <p:cNvSpPr>
            <a:spLocks noGrp="1"/>
          </p:cNvSpPr>
          <p:nvPr>
            <p:ph sz="half" idx="2"/>
          </p:nvPr>
        </p:nvSpPr>
        <p:spPr>
          <a:solidFill>
            <a:schemeClr val="accent6">
              <a:lumMod val="60000"/>
              <a:lumOff val="40000"/>
            </a:schemeClr>
          </a:solidFill>
        </p:spPr>
        <p:txBody>
          <a:bodyPr/>
          <a:lstStyle/>
          <a:p>
            <a:endParaRPr lang="pl-PL" dirty="0"/>
          </a:p>
        </p:txBody>
      </p:sp>
      <p:sp>
        <p:nvSpPr>
          <p:cNvPr id="5" name="Symbol zastępczy numeru slajdu 4">
            <a:extLst>
              <a:ext uri="{FF2B5EF4-FFF2-40B4-BE49-F238E27FC236}">
                <a16:creationId xmlns:a16="http://schemas.microsoft.com/office/drawing/2014/main" id="{400EC2B2-03F7-4F78-ADA6-CF74384EC52E}"/>
              </a:ext>
            </a:extLst>
          </p:cNvPr>
          <p:cNvSpPr>
            <a:spLocks noGrp="1"/>
          </p:cNvSpPr>
          <p:nvPr>
            <p:ph type="sldNum" sz="quarter" idx="12"/>
          </p:nvPr>
        </p:nvSpPr>
        <p:spPr/>
        <p:txBody>
          <a:bodyPr/>
          <a:lstStyle/>
          <a:p>
            <a:fld id="{22A3CD34-43B8-483A-A026-25BE5CAF1D8A}" type="slidenum">
              <a:rPr lang="pl-PL" smtClean="0"/>
              <a:t>37</a:t>
            </a:fld>
            <a:endParaRPr lang="pl-PL"/>
          </a:p>
        </p:txBody>
      </p:sp>
    </p:spTree>
    <p:extLst>
      <p:ext uri="{BB962C8B-B14F-4D97-AF65-F5344CB8AC3E}">
        <p14:creationId xmlns:p14="http://schemas.microsoft.com/office/powerpoint/2010/main" val="32603389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a:extLst>
              <a:ext uri="{FF2B5EF4-FFF2-40B4-BE49-F238E27FC236}">
                <a16:creationId xmlns:a16="http://schemas.microsoft.com/office/drawing/2014/main" id="{05BBA825-FA45-41D0-AE22-4348C12FBC89}"/>
              </a:ext>
            </a:extLst>
          </p:cNvPr>
          <p:cNvSpPr>
            <a:spLocks noGrp="1"/>
          </p:cNvSpPr>
          <p:nvPr>
            <p:ph type="title"/>
          </p:nvPr>
        </p:nvSpPr>
        <p:spPr/>
        <p:txBody>
          <a:bodyPr/>
          <a:lstStyle/>
          <a:p>
            <a:endParaRPr lang="pl-PL"/>
          </a:p>
        </p:txBody>
      </p:sp>
      <p:sp>
        <p:nvSpPr>
          <p:cNvPr id="7" name="Symbol zastępczy zawartości 6">
            <a:extLst>
              <a:ext uri="{FF2B5EF4-FFF2-40B4-BE49-F238E27FC236}">
                <a16:creationId xmlns:a16="http://schemas.microsoft.com/office/drawing/2014/main" id="{83A2E5F9-9FE3-4926-AD1B-7B99DD06A524}"/>
              </a:ext>
            </a:extLst>
          </p:cNvPr>
          <p:cNvSpPr>
            <a:spLocks noGrp="1"/>
          </p:cNvSpPr>
          <p:nvPr>
            <p:ph idx="1"/>
          </p:nvPr>
        </p:nvSpPr>
        <p:spPr/>
        <p:txBody>
          <a:bodyPr>
            <a:normAutofit/>
          </a:bodyPr>
          <a:lstStyle/>
          <a:p>
            <a:pPr marL="0" indent="0" algn="ctr">
              <a:buNone/>
            </a:pPr>
            <a:r>
              <a:rPr lang="pl-PL" sz="6000" b="1" dirty="0">
                <a:solidFill>
                  <a:srgbClr val="FF0000"/>
                </a:solidFill>
              </a:rPr>
              <a:t>The food </a:t>
            </a:r>
            <a:r>
              <a:rPr lang="pl-PL" sz="6000" b="1" dirty="0" err="1">
                <a:solidFill>
                  <a:srgbClr val="FF0000"/>
                </a:solidFill>
              </a:rPr>
              <a:t>industry</a:t>
            </a:r>
            <a:endParaRPr lang="pl-PL" sz="6000" dirty="0"/>
          </a:p>
        </p:txBody>
      </p:sp>
      <p:sp>
        <p:nvSpPr>
          <p:cNvPr id="5" name="Symbol zastępczy numeru slajdu 4">
            <a:extLst>
              <a:ext uri="{FF2B5EF4-FFF2-40B4-BE49-F238E27FC236}">
                <a16:creationId xmlns:a16="http://schemas.microsoft.com/office/drawing/2014/main" id="{1AB1AC10-1FA3-4DC3-80F7-D52EF938812D}"/>
              </a:ext>
            </a:extLst>
          </p:cNvPr>
          <p:cNvSpPr>
            <a:spLocks noGrp="1"/>
          </p:cNvSpPr>
          <p:nvPr>
            <p:ph type="sldNum" sz="quarter" idx="12"/>
          </p:nvPr>
        </p:nvSpPr>
        <p:spPr/>
        <p:txBody>
          <a:bodyPr/>
          <a:lstStyle/>
          <a:p>
            <a:fld id="{22A3CD34-43B8-483A-A026-25BE5CAF1D8A}" type="slidenum">
              <a:rPr lang="pl-PL" smtClean="0"/>
              <a:t>38</a:t>
            </a:fld>
            <a:endParaRPr lang="pl-PL"/>
          </a:p>
        </p:txBody>
      </p:sp>
    </p:spTree>
    <p:extLst>
      <p:ext uri="{BB962C8B-B14F-4D97-AF65-F5344CB8AC3E}">
        <p14:creationId xmlns:p14="http://schemas.microsoft.com/office/powerpoint/2010/main" val="289271079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0542C10-6E8A-490C-8D96-2075A3C3B775}"/>
              </a:ext>
            </a:extLst>
          </p:cNvPr>
          <p:cNvSpPr>
            <a:spLocks noGrp="1"/>
          </p:cNvSpPr>
          <p:nvPr>
            <p:ph type="title"/>
          </p:nvPr>
        </p:nvSpPr>
        <p:spPr>
          <a:solidFill>
            <a:schemeClr val="tx2">
              <a:lumMod val="40000"/>
              <a:lumOff val="60000"/>
            </a:schemeClr>
          </a:solidFill>
        </p:spPr>
        <p:txBody>
          <a:bodyPr/>
          <a:lstStyle/>
          <a:p>
            <a:r>
              <a:rPr lang="pl-PL" b="1" dirty="0">
                <a:solidFill>
                  <a:srgbClr val="FF0000"/>
                </a:solidFill>
              </a:rPr>
              <a:t>The </a:t>
            </a:r>
            <a:r>
              <a:rPr lang="pl-PL" b="1" dirty="0" err="1">
                <a:solidFill>
                  <a:srgbClr val="FF0000"/>
                </a:solidFill>
              </a:rPr>
              <a:t>characteristics</a:t>
            </a:r>
            <a:r>
              <a:rPr lang="pl-PL" b="1" dirty="0">
                <a:solidFill>
                  <a:srgbClr val="FF0000"/>
                </a:solidFill>
              </a:rPr>
              <a:t> of </a:t>
            </a:r>
            <a:r>
              <a:rPr lang="pl-PL" b="1" dirty="0" err="1">
                <a:solidFill>
                  <a:srgbClr val="FF0000"/>
                </a:solidFill>
              </a:rPr>
              <a:t>this</a:t>
            </a:r>
            <a:r>
              <a:rPr lang="pl-PL" b="1" dirty="0">
                <a:solidFill>
                  <a:srgbClr val="FF0000"/>
                </a:solidFill>
              </a:rPr>
              <a:t> </a:t>
            </a:r>
            <a:r>
              <a:rPr lang="pl-PL" b="1" dirty="0" err="1">
                <a:solidFill>
                  <a:srgbClr val="FF0000"/>
                </a:solidFill>
              </a:rPr>
              <a:t>sector</a:t>
            </a:r>
            <a:endParaRPr lang="pl-PL" b="1" dirty="0">
              <a:solidFill>
                <a:srgbClr val="FF0000"/>
              </a:solidFill>
            </a:endParaRPr>
          </a:p>
        </p:txBody>
      </p:sp>
      <p:sp>
        <p:nvSpPr>
          <p:cNvPr id="3" name="Symbol zastępczy zawartości 2">
            <a:extLst>
              <a:ext uri="{FF2B5EF4-FFF2-40B4-BE49-F238E27FC236}">
                <a16:creationId xmlns:a16="http://schemas.microsoft.com/office/drawing/2014/main" id="{A8C4AF77-C2FD-4312-8076-15BA965E70BD}"/>
              </a:ext>
            </a:extLst>
          </p:cNvPr>
          <p:cNvSpPr>
            <a:spLocks noGrp="1"/>
          </p:cNvSpPr>
          <p:nvPr>
            <p:ph sz="half" idx="1"/>
          </p:nvPr>
        </p:nvSpPr>
        <p:spPr>
          <a:solidFill>
            <a:schemeClr val="accent4">
              <a:lumMod val="40000"/>
              <a:lumOff val="60000"/>
            </a:schemeClr>
          </a:solidFill>
        </p:spPr>
        <p:txBody>
          <a:bodyPr/>
          <a:lstStyle/>
          <a:p>
            <a:r>
              <a:rPr lang="pl-PL" dirty="0" err="1"/>
              <a:t>Dymanic</a:t>
            </a:r>
            <a:r>
              <a:rPr lang="pl-PL" dirty="0"/>
              <a:t> </a:t>
            </a:r>
            <a:r>
              <a:rPr lang="pl-PL" dirty="0" err="1"/>
              <a:t>economically</a:t>
            </a:r>
            <a:r>
              <a:rPr lang="pl-PL" dirty="0"/>
              <a:t>,</a:t>
            </a:r>
          </a:p>
          <a:p>
            <a:r>
              <a:rPr lang="pl-PL" dirty="0"/>
              <a:t>High </a:t>
            </a:r>
            <a:r>
              <a:rPr lang="pl-PL" dirty="0" err="1"/>
              <a:t>profits</a:t>
            </a:r>
            <a:r>
              <a:rPr lang="pl-PL" dirty="0"/>
              <a:t> from </a:t>
            </a:r>
            <a:r>
              <a:rPr lang="pl-PL" dirty="0" err="1"/>
              <a:t>an</a:t>
            </a:r>
            <a:r>
              <a:rPr lang="pl-PL" dirty="0"/>
              <a:t> export, </a:t>
            </a:r>
            <a:r>
              <a:rPr lang="pl-PL" dirty="0" err="1"/>
              <a:t>after</a:t>
            </a:r>
            <a:r>
              <a:rPr lang="pl-PL" dirty="0"/>
              <a:t> the UE </a:t>
            </a:r>
            <a:r>
              <a:rPr lang="pl-PL" dirty="0" err="1"/>
              <a:t>accession</a:t>
            </a:r>
            <a:r>
              <a:rPr lang="pl-PL" dirty="0"/>
              <a:t>,</a:t>
            </a:r>
          </a:p>
          <a:p>
            <a:r>
              <a:rPr lang="pl-PL" dirty="0" err="1"/>
              <a:t>Process</a:t>
            </a:r>
            <a:r>
              <a:rPr lang="pl-PL" dirty="0"/>
              <a:t> of </a:t>
            </a:r>
            <a:r>
              <a:rPr lang="pl-PL" dirty="0" err="1"/>
              <a:t>consolidation</a:t>
            </a:r>
            <a:r>
              <a:rPr lang="pl-PL" dirty="0"/>
              <a:t>,</a:t>
            </a:r>
          </a:p>
          <a:p>
            <a:r>
              <a:rPr lang="pl-PL" dirty="0" err="1"/>
              <a:t>Stable</a:t>
            </a:r>
            <a:r>
              <a:rPr lang="pl-PL" dirty="0"/>
              <a:t> </a:t>
            </a:r>
            <a:r>
              <a:rPr lang="pl-PL" dirty="0" err="1"/>
              <a:t>employment</a:t>
            </a:r>
            <a:r>
              <a:rPr lang="pl-PL" dirty="0"/>
              <a:t> for the </a:t>
            </a:r>
            <a:r>
              <a:rPr lang="pl-PL" dirty="0" err="1"/>
              <a:t>core</a:t>
            </a:r>
            <a:r>
              <a:rPr lang="pl-PL" dirty="0"/>
              <a:t> </a:t>
            </a:r>
            <a:r>
              <a:rPr lang="pl-PL" dirty="0" err="1"/>
              <a:t>staff</a:t>
            </a:r>
            <a:r>
              <a:rPr lang="pl-PL" dirty="0"/>
              <a:t>,</a:t>
            </a:r>
          </a:p>
          <a:p>
            <a:r>
              <a:rPr lang="pl-PL" dirty="0" err="1"/>
              <a:t>Ukrainian</a:t>
            </a:r>
            <a:r>
              <a:rPr lang="pl-PL" dirty="0"/>
              <a:t> </a:t>
            </a:r>
            <a:r>
              <a:rPr lang="pl-PL" dirty="0" err="1"/>
              <a:t>workforce</a:t>
            </a:r>
            <a:r>
              <a:rPr lang="pl-PL" dirty="0"/>
              <a:t> </a:t>
            </a:r>
          </a:p>
        </p:txBody>
      </p:sp>
      <p:sp>
        <p:nvSpPr>
          <p:cNvPr id="4" name="Symbol zastępczy zawartości 3">
            <a:extLst>
              <a:ext uri="{FF2B5EF4-FFF2-40B4-BE49-F238E27FC236}">
                <a16:creationId xmlns:a16="http://schemas.microsoft.com/office/drawing/2014/main" id="{594697C6-B9C6-4C6B-AFE7-F332187FBF05}"/>
              </a:ext>
            </a:extLst>
          </p:cNvPr>
          <p:cNvSpPr>
            <a:spLocks noGrp="1"/>
          </p:cNvSpPr>
          <p:nvPr>
            <p:ph sz="half" idx="2"/>
          </p:nvPr>
        </p:nvSpPr>
        <p:spPr>
          <a:solidFill>
            <a:schemeClr val="accent6">
              <a:lumMod val="40000"/>
              <a:lumOff val="60000"/>
            </a:schemeClr>
          </a:solidFill>
        </p:spPr>
        <p:txBody>
          <a:bodyPr/>
          <a:lstStyle/>
          <a:p>
            <a:endParaRPr lang="pl-PL" dirty="0"/>
          </a:p>
        </p:txBody>
      </p:sp>
      <p:sp>
        <p:nvSpPr>
          <p:cNvPr id="5" name="Symbol zastępczy numeru slajdu 4">
            <a:extLst>
              <a:ext uri="{FF2B5EF4-FFF2-40B4-BE49-F238E27FC236}">
                <a16:creationId xmlns:a16="http://schemas.microsoft.com/office/drawing/2014/main" id="{C99ACE47-245F-459B-9EE1-14B43F0FEF34}"/>
              </a:ext>
            </a:extLst>
          </p:cNvPr>
          <p:cNvSpPr>
            <a:spLocks noGrp="1"/>
          </p:cNvSpPr>
          <p:nvPr>
            <p:ph type="sldNum" sz="quarter" idx="12"/>
          </p:nvPr>
        </p:nvSpPr>
        <p:spPr/>
        <p:txBody>
          <a:bodyPr/>
          <a:lstStyle/>
          <a:p>
            <a:fld id="{22A3CD34-43B8-483A-A026-25BE5CAF1D8A}" type="slidenum">
              <a:rPr lang="pl-PL" smtClean="0"/>
              <a:t>39</a:t>
            </a:fld>
            <a:endParaRPr lang="pl-PL"/>
          </a:p>
        </p:txBody>
      </p:sp>
    </p:spTree>
    <p:extLst>
      <p:ext uri="{BB962C8B-B14F-4D97-AF65-F5344CB8AC3E}">
        <p14:creationId xmlns:p14="http://schemas.microsoft.com/office/powerpoint/2010/main" val="2861060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D5FF1F1-A504-4247-AD46-5DB7E4BAA4AA}"/>
              </a:ext>
            </a:extLst>
          </p:cNvPr>
          <p:cNvSpPr>
            <a:spLocks noGrp="1"/>
          </p:cNvSpPr>
          <p:nvPr>
            <p:ph type="title"/>
          </p:nvPr>
        </p:nvSpPr>
        <p:spPr>
          <a:solidFill>
            <a:schemeClr val="tx2">
              <a:lumMod val="40000"/>
              <a:lumOff val="60000"/>
            </a:schemeClr>
          </a:solidFill>
        </p:spPr>
        <p:txBody>
          <a:bodyPr/>
          <a:lstStyle/>
          <a:p>
            <a:r>
              <a:rPr lang="pl-PL" b="1" dirty="0" err="1">
                <a:solidFill>
                  <a:srgbClr val="FF0000"/>
                </a:solidFill>
              </a:rPr>
              <a:t>Reasons</a:t>
            </a:r>
            <a:r>
              <a:rPr lang="pl-PL" b="1" dirty="0">
                <a:solidFill>
                  <a:srgbClr val="FF0000"/>
                </a:solidFill>
              </a:rPr>
              <a:t> </a:t>
            </a:r>
            <a:r>
              <a:rPr lang="pl-PL" b="1" dirty="0" err="1">
                <a:solidFill>
                  <a:srgbClr val="FF0000"/>
                </a:solidFill>
              </a:rPr>
              <a:t>why</a:t>
            </a:r>
            <a:r>
              <a:rPr lang="pl-PL" b="1" dirty="0">
                <a:solidFill>
                  <a:srgbClr val="FF0000"/>
                </a:solidFill>
              </a:rPr>
              <a:t> </a:t>
            </a:r>
            <a:r>
              <a:rPr lang="pl-PL" b="1" dirty="0" err="1">
                <a:solidFill>
                  <a:srgbClr val="FF0000"/>
                </a:solidFill>
              </a:rPr>
              <a:t>did</a:t>
            </a:r>
            <a:r>
              <a:rPr lang="pl-PL" b="1" dirty="0">
                <a:solidFill>
                  <a:srgbClr val="FF0000"/>
                </a:solidFill>
              </a:rPr>
              <a:t> DP </a:t>
            </a:r>
            <a:r>
              <a:rPr lang="pl-PL" b="1" dirty="0" err="1">
                <a:solidFill>
                  <a:srgbClr val="FF0000"/>
                </a:solidFill>
              </a:rPr>
              <a:t>emerged</a:t>
            </a:r>
            <a:r>
              <a:rPr lang="pl-PL" b="1" dirty="0">
                <a:solidFill>
                  <a:srgbClr val="FF0000"/>
                </a:solidFill>
              </a:rPr>
              <a:t> (</a:t>
            </a:r>
            <a:r>
              <a:rPr lang="pl-PL" b="1" dirty="0" err="1">
                <a:solidFill>
                  <a:srgbClr val="FF0000"/>
                </a:solidFill>
              </a:rPr>
              <a:t>rationales</a:t>
            </a:r>
            <a:r>
              <a:rPr lang="pl-PL" b="1" dirty="0">
                <a:solidFill>
                  <a:srgbClr val="FF0000"/>
                </a:solidFill>
              </a:rPr>
              <a:t> for</a:t>
            </a:r>
            <a:br>
              <a:rPr lang="pl-PL" b="1" dirty="0">
                <a:solidFill>
                  <a:srgbClr val="FF0000"/>
                </a:solidFill>
              </a:rPr>
            </a:br>
            <a:r>
              <a:rPr lang="pl-PL" b="1" dirty="0" err="1">
                <a:solidFill>
                  <a:srgbClr val="FF0000"/>
                </a:solidFill>
              </a:rPr>
              <a:t>introducing</a:t>
            </a:r>
            <a:r>
              <a:rPr lang="pl-PL" b="1" dirty="0">
                <a:solidFill>
                  <a:srgbClr val="FF0000"/>
                </a:solidFill>
              </a:rPr>
              <a:t> </a:t>
            </a:r>
            <a:r>
              <a:rPr lang="pl-PL" b="1" dirty="0" err="1">
                <a:solidFill>
                  <a:srgbClr val="FF0000"/>
                </a:solidFill>
              </a:rPr>
              <a:t>employee</a:t>
            </a:r>
            <a:r>
              <a:rPr lang="pl-PL" b="1" dirty="0">
                <a:solidFill>
                  <a:srgbClr val="FF0000"/>
                </a:solidFill>
              </a:rPr>
              <a:t> </a:t>
            </a:r>
            <a:r>
              <a:rPr lang="pl-PL" b="1" dirty="0" err="1">
                <a:solidFill>
                  <a:srgbClr val="FF0000"/>
                </a:solidFill>
              </a:rPr>
              <a:t>participation</a:t>
            </a:r>
            <a:r>
              <a:rPr lang="pl-PL" b="1" dirty="0">
                <a:solidFill>
                  <a:srgbClr val="FF0000"/>
                </a:solidFill>
              </a:rPr>
              <a:t>)</a:t>
            </a:r>
          </a:p>
        </p:txBody>
      </p:sp>
      <p:sp>
        <p:nvSpPr>
          <p:cNvPr id="3" name="Symbol zastępczy zawartości 2">
            <a:extLst>
              <a:ext uri="{FF2B5EF4-FFF2-40B4-BE49-F238E27FC236}">
                <a16:creationId xmlns:a16="http://schemas.microsoft.com/office/drawing/2014/main" id="{7A9EB7B4-C4FA-4913-A7B1-2E83BB6809EE}"/>
              </a:ext>
            </a:extLst>
          </p:cNvPr>
          <p:cNvSpPr>
            <a:spLocks noGrp="1"/>
          </p:cNvSpPr>
          <p:nvPr>
            <p:ph idx="1"/>
          </p:nvPr>
        </p:nvSpPr>
        <p:spPr/>
        <p:txBody>
          <a:bodyPr>
            <a:normAutofit/>
          </a:bodyPr>
          <a:lstStyle/>
          <a:p>
            <a:pPr marL="0" indent="0">
              <a:buNone/>
            </a:pPr>
            <a:r>
              <a:rPr lang="pl-PL" b="1" dirty="0"/>
              <a:t>Three </a:t>
            </a:r>
            <a:r>
              <a:rPr lang="pl-PL" b="1" dirty="0" err="1"/>
              <a:t>sets</a:t>
            </a:r>
            <a:r>
              <a:rPr lang="pl-PL" b="1" dirty="0"/>
              <a:t> of </a:t>
            </a:r>
            <a:r>
              <a:rPr lang="pl-PL" b="1" dirty="0" err="1"/>
              <a:t>reasons</a:t>
            </a:r>
            <a:r>
              <a:rPr lang="pl-PL" b="1" dirty="0"/>
              <a:t> </a:t>
            </a:r>
            <a:r>
              <a:rPr lang="pl-PL" b="1" dirty="0" err="1"/>
              <a:t>or</a:t>
            </a:r>
            <a:r>
              <a:rPr lang="pl-PL" b="1" dirty="0"/>
              <a:t> </a:t>
            </a:r>
            <a:r>
              <a:rPr lang="pl-PL" b="1" dirty="0" err="1"/>
              <a:t>three</a:t>
            </a:r>
            <a:r>
              <a:rPr lang="pl-PL" b="1" dirty="0"/>
              <a:t> </a:t>
            </a:r>
            <a:r>
              <a:rPr lang="pl-PL" b="1" dirty="0" err="1"/>
              <a:t>kinds</a:t>
            </a:r>
            <a:r>
              <a:rPr lang="pl-PL" b="1" dirty="0"/>
              <a:t>  of </a:t>
            </a:r>
            <a:r>
              <a:rPr lang="pl-PL" b="1" dirty="0" err="1"/>
              <a:t>rationales</a:t>
            </a:r>
            <a:r>
              <a:rPr lang="pl-PL" b="1" dirty="0"/>
              <a:t>:</a:t>
            </a:r>
          </a:p>
          <a:p>
            <a:pPr marL="0" indent="0">
              <a:buNone/>
            </a:pPr>
            <a:r>
              <a:rPr lang="pl-PL" b="1" dirty="0"/>
              <a:t> </a:t>
            </a:r>
          </a:p>
          <a:p>
            <a:pPr>
              <a:spcAft>
                <a:spcPts val="1200"/>
              </a:spcAft>
            </a:pPr>
            <a:r>
              <a:rPr lang="pl-PL" b="1" dirty="0"/>
              <a:t>Economic </a:t>
            </a:r>
            <a:r>
              <a:rPr lang="pl-PL" b="1" dirty="0" err="1"/>
              <a:t>rationale</a:t>
            </a:r>
            <a:r>
              <a:rPr lang="pl-PL" dirty="0"/>
              <a:t> (</a:t>
            </a:r>
            <a:r>
              <a:rPr lang="pl-PL" dirty="0" err="1"/>
              <a:t>improved</a:t>
            </a:r>
            <a:r>
              <a:rPr lang="pl-PL" dirty="0"/>
              <a:t> </a:t>
            </a:r>
            <a:r>
              <a:rPr lang="pl-PL" dirty="0" err="1"/>
              <a:t>overall</a:t>
            </a:r>
            <a:r>
              <a:rPr lang="pl-PL" dirty="0"/>
              <a:t> </a:t>
            </a:r>
            <a:r>
              <a:rPr lang="pl-PL" dirty="0" err="1"/>
              <a:t>company</a:t>
            </a:r>
            <a:r>
              <a:rPr lang="pl-PL" dirty="0"/>
              <a:t> performance [</a:t>
            </a:r>
            <a:r>
              <a:rPr lang="pl-PL" dirty="0" err="1"/>
              <a:t>greater</a:t>
            </a:r>
            <a:r>
              <a:rPr lang="pl-PL" dirty="0"/>
              <a:t> </a:t>
            </a:r>
            <a:r>
              <a:rPr lang="pl-PL" dirty="0" err="1"/>
              <a:t>worker</a:t>
            </a:r>
            <a:r>
              <a:rPr lang="pl-PL" dirty="0"/>
              <a:t> </a:t>
            </a:r>
            <a:r>
              <a:rPr lang="pl-PL" dirty="0" err="1"/>
              <a:t>flexibility</a:t>
            </a:r>
            <a:r>
              <a:rPr lang="pl-PL" dirty="0"/>
              <a:t> and </a:t>
            </a:r>
            <a:r>
              <a:rPr lang="pl-PL" dirty="0" err="1"/>
              <a:t>quality</a:t>
            </a:r>
            <a:r>
              <a:rPr lang="pl-PL" dirty="0"/>
              <a:t> of </a:t>
            </a:r>
            <a:r>
              <a:rPr lang="pl-PL" dirty="0" err="1"/>
              <a:t>output</a:t>
            </a:r>
            <a:r>
              <a:rPr lang="pl-PL" dirty="0"/>
              <a:t>],</a:t>
            </a:r>
            <a:r>
              <a:rPr lang="pl-PL" dirty="0" err="1"/>
              <a:t>reduces</a:t>
            </a:r>
            <a:r>
              <a:rPr lang="pl-PL" dirty="0"/>
              <a:t> </a:t>
            </a:r>
            <a:r>
              <a:rPr lang="pl-PL" dirty="0" err="1"/>
              <a:t>company</a:t>
            </a:r>
            <a:r>
              <a:rPr lang="pl-PL" dirty="0"/>
              <a:t> </a:t>
            </a:r>
            <a:r>
              <a:rPr lang="pl-PL" dirty="0" err="1"/>
              <a:t>costs</a:t>
            </a:r>
            <a:r>
              <a:rPr lang="pl-PL" dirty="0"/>
              <a:t> </a:t>
            </a:r>
            <a:r>
              <a:rPr lang="pl-PL" dirty="0" err="1"/>
              <a:t>resulting</a:t>
            </a:r>
            <a:r>
              <a:rPr lang="pl-PL" dirty="0"/>
              <a:t> from </a:t>
            </a:r>
            <a:r>
              <a:rPr lang="pl-PL" dirty="0" err="1"/>
              <a:t>lesser</a:t>
            </a:r>
            <a:r>
              <a:rPr lang="pl-PL" dirty="0"/>
              <a:t> </a:t>
            </a:r>
            <a:r>
              <a:rPr lang="pl-PL" dirty="0" err="1"/>
              <a:t>absentism</a:t>
            </a:r>
            <a:r>
              <a:rPr lang="pl-PL" dirty="0"/>
              <a:t>), </a:t>
            </a:r>
          </a:p>
          <a:p>
            <a:pPr>
              <a:spcAft>
                <a:spcPts val="1200"/>
              </a:spcAft>
            </a:pPr>
            <a:r>
              <a:rPr lang="pl-PL" b="1" dirty="0" err="1"/>
              <a:t>Social</a:t>
            </a:r>
            <a:r>
              <a:rPr lang="pl-PL" b="1" dirty="0"/>
              <a:t> </a:t>
            </a:r>
            <a:r>
              <a:rPr lang="pl-PL" b="1" dirty="0" err="1"/>
              <a:t>rationale</a:t>
            </a:r>
            <a:r>
              <a:rPr lang="pl-PL" dirty="0"/>
              <a:t> (</a:t>
            </a:r>
            <a:r>
              <a:rPr lang="pl-PL" dirty="0" err="1"/>
              <a:t>equal</a:t>
            </a:r>
            <a:r>
              <a:rPr lang="pl-PL" dirty="0"/>
              <a:t> </a:t>
            </a:r>
            <a:r>
              <a:rPr lang="pl-PL" dirty="0" err="1"/>
              <a:t>opportunities</a:t>
            </a:r>
            <a:r>
              <a:rPr lang="pl-PL" dirty="0"/>
              <a:t>, role of the </a:t>
            </a:r>
            <a:r>
              <a:rPr lang="pl-PL" dirty="0" err="1"/>
              <a:t>unions</a:t>
            </a:r>
            <a:r>
              <a:rPr lang="pl-PL" dirty="0"/>
              <a:t>, idea of </a:t>
            </a:r>
            <a:r>
              <a:rPr lang="pl-PL" dirty="0" err="1"/>
              <a:t>industrial</a:t>
            </a:r>
            <a:r>
              <a:rPr lang="pl-PL" dirty="0"/>
              <a:t> </a:t>
            </a:r>
            <a:r>
              <a:rPr lang="pl-PL" dirty="0" err="1"/>
              <a:t>democracy</a:t>
            </a:r>
            <a:r>
              <a:rPr lang="pl-PL" dirty="0"/>
              <a:t>,</a:t>
            </a:r>
          </a:p>
          <a:p>
            <a:pPr>
              <a:spcAft>
                <a:spcPts val="1200"/>
              </a:spcAft>
            </a:pPr>
            <a:r>
              <a:rPr lang="pl-PL" b="1" dirty="0" err="1"/>
              <a:t>Governmental</a:t>
            </a:r>
            <a:r>
              <a:rPr lang="pl-PL" b="1" dirty="0"/>
              <a:t> </a:t>
            </a:r>
            <a:r>
              <a:rPr lang="pl-PL" b="1" dirty="0" err="1"/>
              <a:t>rationale</a:t>
            </a:r>
            <a:r>
              <a:rPr lang="pl-PL" dirty="0"/>
              <a:t> (</a:t>
            </a:r>
            <a:r>
              <a:rPr lang="pl-PL" dirty="0" err="1"/>
              <a:t>higher</a:t>
            </a:r>
            <a:r>
              <a:rPr lang="pl-PL" dirty="0"/>
              <a:t> </a:t>
            </a:r>
            <a:r>
              <a:rPr lang="pl-PL" dirty="0" err="1"/>
              <a:t>national</a:t>
            </a:r>
            <a:r>
              <a:rPr lang="pl-PL" dirty="0"/>
              <a:t> </a:t>
            </a:r>
            <a:r>
              <a:rPr lang="pl-PL" dirty="0" err="1"/>
              <a:t>economic</a:t>
            </a:r>
            <a:r>
              <a:rPr lang="pl-PL" dirty="0"/>
              <a:t> </a:t>
            </a:r>
            <a:r>
              <a:rPr lang="pl-PL" dirty="0" err="1"/>
              <a:t>efficiency</a:t>
            </a:r>
            <a:r>
              <a:rPr lang="pl-PL" dirty="0"/>
              <a:t>). </a:t>
            </a:r>
          </a:p>
          <a:p>
            <a:endParaRPr lang="pl-PL" dirty="0"/>
          </a:p>
          <a:p>
            <a:endParaRPr lang="pl-PL" dirty="0"/>
          </a:p>
        </p:txBody>
      </p:sp>
      <p:sp>
        <p:nvSpPr>
          <p:cNvPr id="4" name="Prostokąt 3">
            <a:extLst>
              <a:ext uri="{FF2B5EF4-FFF2-40B4-BE49-F238E27FC236}">
                <a16:creationId xmlns:a16="http://schemas.microsoft.com/office/drawing/2014/main" id="{29BBAC8E-5BBD-4EF5-96F4-990328996452}"/>
              </a:ext>
            </a:extLst>
          </p:cNvPr>
          <p:cNvSpPr/>
          <p:nvPr/>
        </p:nvSpPr>
        <p:spPr>
          <a:xfrm>
            <a:off x="0" y="6211669"/>
            <a:ext cx="12192000" cy="646331"/>
          </a:xfrm>
          <a:prstGeom prst="rect">
            <a:avLst/>
          </a:prstGeom>
        </p:spPr>
        <p:txBody>
          <a:bodyPr wrap="square">
            <a:spAutoFit/>
          </a:bodyPr>
          <a:lstStyle/>
          <a:p>
            <a:pPr algn="just">
              <a:spcAft>
                <a:spcPts val="600"/>
              </a:spcAft>
            </a:pPr>
            <a:r>
              <a:rPr lang="pl-PL" dirty="0">
                <a:latin typeface="Times New Roman" panose="02020603050405020304" pitchFamily="18" charset="0"/>
                <a:ea typeface="Times New Roman" panose="02020603050405020304" pitchFamily="18" charset="0"/>
              </a:rPr>
              <a:t>Summers J., </a:t>
            </a:r>
            <a:r>
              <a:rPr lang="pl-PL" dirty="0" err="1">
                <a:latin typeface="Times New Roman" panose="02020603050405020304" pitchFamily="18" charset="0"/>
                <a:ea typeface="Times New Roman" panose="02020603050405020304" pitchFamily="18" charset="0"/>
              </a:rPr>
              <a:t>Hyman</a:t>
            </a:r>
            <a:r>
              <a:rPr lang="pl-PL" dirty="0">
                <a:latin typeface="Times New Roman" panose="02020603050405020304" pitchFamily="18" charset="0"/>
                <a:ea typeface="Times New Roman" panose="02020603050405020304" pitchFamily="18" charset="0"/>
              </a:rPr>
              <a:t> J. 2005. </a:t>
            </a:r>
            <a:r>
              <a:rPr lang="pl-PL" dirty="0" err="1">
                <a:latin typeface="Times New Roman" panose="02020603050405020304" pitchFamily="18" charset="0"/>
                <a:ea typeface="Times New Roman" panose="02020603050405020304" pitchFamily="18" charset="0"/>
              </a:rPr>
              <a:t>Employee</a:t>
            </a:r>
            <a:r>
              <a:rPr lang="pl-PL" dirty="0">
                <a:latin typeface="Times New Roman" panose="02020603050405020304" pitchFamily="18" charset="0"/>
                <a:ea typeface="Times New Roman" panose="02020603050405020304" pitchFamily="18" charset="0"/>
              </a:rPr>
              <a:t> </a:t>
            </a:r>
            <a:r>
              <a:rPr lang="pl-PL" dirty="0" err="1">
                <a:latin typeface="Times New Roman" panose="02020603050405020304" pitchFamily="18" charset="0"/>
                <a:ea typeface="Times New Roman" panose="02020603050405020304" pitchFamily="18" charset="0"/>
              </a:rPr>
              <a:t>participation</a:t>
            </a:r>
            <a:r>
              <a:rPr lang="pl-PL" dirty="0">
                <a:latin typeface="Times New Roman" panose="02020603050405020304" pitchFamily="18" charset="0"/>
                <a:ea typeface="Times New Roman" panose="02020603050405020304" pitchFamily="18" charset="0"/>
              </a:rPr>
              <a:t> and </a:t>
            </a:r>
            <a:r>
              <a:rPr lang="pl-PL" dirty="0" err="1">
                <a:latin typeface="Times New Roman" panose="02020603050405020304" pitchFamily="18" charset="0"/>
                <a:ea typeface="Times New Roman" panose="02020603050405020304" pitchFamily="18" charset="0"/>
              </a:rPr>
              <a:t>company</a:t>
            </a:r>
            <a:r>
              <a:rPr lang="pl-PL" dirty="0">
                <a:latin typeface="Times New Roman" panose="02020603050405020304" pitchFamily="18" charset="0"/>
                <a:ea typeface="Times New Roman" panose="02020603050405020304" pitchFamily="18" charset="0"/>
              </a:rPr>
              <a:t> performance. A </a:t>
            </a:r>
            <a:r>
              <a:rPr lang="pl-PL" dirty="0" err="1">
                <a:latin typeface="Times New Roman" panose="02020603050405020304" pitchFamily="18" charset="0"/>
                <a:ea typeface="Times New Roman" panose="02020603050405020304" pitchFamily="18" charset="0"/>
              </a:rPr>
              <a:t>review</a:t>
            </a:r>
            <a:r>
              <a:rPr lang="pl-PL" dirty="0">
                <a:latin typeface="Times New Roman" panose="02020603050405020304" pitchFamily="18" charset="0"/>
                <a:ea typeface="Times New Roman" panose="02020603050405020304" pitchFamily="18" charset="0"/>
              </a:rPr>
              <a:t> of the literaturę, Joseph </a:t>
            </a:r>
            <a:r>
              <a:rPr lang="pl-PL" dirty="0" err="1">
                <a:latin typeface="Times New Roman" panose="02020603050405020304" pitchFamily="18" charset="0"/>
                <a:ea typeface="Times New Roman" panose="02020603050405020304" pitchFamily="18" charset="0"/>
              </a:rPr>
              <a:t>Rowntree</a:t>
            </a:r>
            <a:r>
              <a:rPr lang="pl-PL" dirty="0">
                <a:latin typeface="Times New Roman" panose="02020603050405020304" pitchFamily="18" charset="0"/>
                <a:ea typeface="Times New Roman" panose="02020603050405020304" pitchFamily="18" charset="0"/>
              </a:rPr>
              <a:t> Foundation, University of Aberdeen. </a:t>
            </a:r>
          </a:p>
        </p:txBody>
      </p:sp>
      <p:sp>
        <p:nvSpPr>
          <p:cNvPr id="5" name="Symbol zastępczy numeru slajdu 4">
            <a:extLst>
              <a:ext uri="{FF2B5EF4-FFF2-40B4-BE49-F238E27FC236}">
                <a16:creationId xmlns:a16="http://schemas.microsoft.com/office/drawing/2014/main" id="{EDB7621C-61E9-4919-A3BE-F4D47E786631}"/>
              </a:ext>
            </a:extLst>
          </p:cNvPr>
          <p:cNvSpPr>
            <a:spLocks noGrp="1"/>
          </p:cNvSpPr>
          <p:nvPr>
            <p:ph type="sldNum" sz="quarter" idx="12"/>
          </p:nvPr>
        </p:nvSpPr>
        <p:spPr/>
        <p:txBody>
          <a:bodyPr/>
          <a:lstStyle/>
          <a:p>
            <a:fld id="{22A3CD34-43B8-483A-A026-25BE5CAF1D8A}" type="slidenum">
              <a:rPr lang="pl-PL" smtClean="0"/>
              <a:t>4</a:t>
            </a:fld>
            <a:endParaRPr lang="pl-PL"/>
          </a:p>
        </p:txBody>
      </p:sp>
    </p:spTree>
    <p:extLst>
      <p:ext uri="{BB962C8B-B14F-4D97-AF65-F5344CB8AC3E}">
        <p14:creationId xmlns:p14="http://schemas.microsoft.com/office/powerpoint/2010/main" val="192376380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0542C10-6E8A-490C-8D96-2075A3C3B775}"/>
              </a:ext>
            </a:extLst>
          </p:cNvPr>
          <p:cNvSpPr>
            <a:spLocks noGrp="1"/>
          </p:cNvSpPr>
          <p:nvPr>
            <p:ph type="title"/>
          </p:nvPr>
        </p:nvSpPr>
        <p:spPr>
          <a:xfrm>
            <a:off x="838200" y="365125"/>
            <a:ext cx="10515600" cy="1325563"/>
          </a:xfrm>
          <a:solidFill>
            <a:schemeClr val="tx2">
              <a:lumMod val="40000"/>
              <a:lumOff val="60000"/>
            </a:schemeClr>
          </a:solidFill>
        </p:spPr>
        <p:txBody>
          <a:bodyPr/>
          <a:lstStyle/>
          <a:p>
            <a:r>
              <a:rPr lang="pl-PL" b="1" dirty="0">
                <a:solidFill>
                  <a:srgbClr val="FF0000"/>
                </a:solidFill>
              </a:rPr>
              <a:t>The </a:t>
            </a:r>
            <a:r>
              <a:rPr lang="pl-PL" b="1" dirty="0" err="1">
                <a:solidFill>
                  <a:srgbClr val="FF0000"/>
                </a:solidFill>
              </a:rPr>
              <a:t>industrial</a:t>
            </a:r>
            <a:r>
              <a:rPr lang="pl-PL" b="1" dirty="0">
                <a:solidFill>
                  <a:srgbClr val="FF0000"/>
                </a:solidFill>
              </a:rPr>
              <a:t> relations</a:t>
            </a:r>
          </a:p>
        </p:txBody>
      </p:sp>
      <p:sp>
        <p:nvSpPr>
          <p:cNvPr id="3" name="Symbol zastępczy zawartości 2">
            <a:extLst>
              <a:ext uri="{FF2B5EF4-FFF2-40B4-BE49-F238E27FC236}">
                <a16:creationId xmlns:a16="http://schemas.microsoft.com/office/drawing/2014/main" id="{A8C4AF77-C2FD-4312-8076-15BA965E70BD}"/>
              </a:ext>
            </a:extLst>
          </p:cNvPr>
          <p:cNvSpPr>
            <a:spLocks noGrp="1"/>
          </p:cNvSpPr>
          <p:nvPr>
            <p:ph sz="half" idx="1"/>
          </p:nvPr>
        </p:nvSpPr>
        <p:spPr>
          <a:solidFill>
            <a:schemeClr val="accent4">
              <a:lumMod val="40000"/>
              <a:lumOff val="60000"/>
            </a:schemeClr>
          </a:solidFill>
        </p:spPr>
        <p:txBody>
          <a:bodyPr>
            <a:normAutofit fontScale="92500" lnSpcReduction="10000"/>
          </a:bodyPr>
          <a:lstStyle/>
          <a:p>
            <a:r>
              <a:rPr lang="pl-PL" dirty="0"/>
              <a:t>No </a:t>
            </a:r>
            <a:r>
              <a:rPr lang="pl-PL" dirty="0" err="1"/>
              <a:t>sectoral</a:t>
            </a:r>
            <a:r>
              <a:rPr lang="pl-PL" dirty="0"/>
              <a:t> </a:t>
            </a:r>
            <a:r>
              <a:rPr lang="pl-PL" dirty="0" err="1"/>
              <a:t>collective</a:t>
            </a:r>
            <a:r>
              <a:rPr lang="pl-PL" dirty="0"/>
              <a:t> </a:t>
            </a:r>
            <a:r>
              <a:rPr lang="pl-PL" dirty="0" err="1"/>
              <a:t>agrements</a:t>
            </a:r>
            <a:r>
              <a:rPr lang="pl-PL" dirty="0"/>
              <a:t>,</a:t>
            </a:r>
          </a:p>
          <a:p>
            <a:r>
              <a:rPr lang="pl-PL" dirty="0" err="1"/>
              <a:t>Unionisation</a:t>
            </a:r>
            <a:r>
              <a:rPr lang="pl-PL" dirty="0"/>
              <a:t> </a:t>
            </a:r>
            <a:r>
              <a:rPr lang="pl-PL" dirty="0" err="1"/>
              <a:t>rate</a:t>
            </a:r>
            <a:r>
              <a:rPr lang="pl-PL" dirty="0"/>
              <a:t> - 40 proc. </a:t>
            </a:r>
            <a:r>
              <a:rPr lang="pl-PL" dirty="0" err="1"/>
              <a:t>relatively</a:t>
            </a:r>
            <a:r>
              <a:rPr lang="pl-PL" dirty="0"/>
              <a:t> high,</a:t>
            </a:r>
          </a:p>
          <a:p>
            <a:r>
              <a:rPr lang="pl-PL" dirty="0" err="1"/>
              <a:t>Low</a:t>
            </a:r>
            <a:r>
              <a:rPr lang="pl-PL" dirty="0"/>
              <a:t> </a:t>
            </a:r>
            <a:r>
              <a:rPr lang="pl-PL" dirty="0" err="1"/>
              <a:t>incidence</a:t>
            </a:r>
            <a:r>
              <a:rPr lang="pl-PL" dirty="0"/>
              <a:t> of </a:t>
            </a:r>
            <a:r>
              <a:rPr lang="pl-PL" dirty="0" err="1"/>
              <a:t>collective</a:t>
            </a:r>
            <a:r>
              <a:rPr lang="pl-PL" dirty="0"/>
              <a:t> </a:t>
            </a:r>
            <a:r>
              <a:rPr lang="pl-PL" dirty="0" err="1"/>
              <a:t>agreemnts</a:t>
            </a:r>
            <a:r>
              <a:rPr lang="pl-PL" dirty="0"/>
              <a:t> on the </a:t>
            </a:r>
            <a:r>
              <a:rPr lang="pl-PL" dirty="0" err="1"/>
              <a:t>company</a:t>
            </a:r>
            <a:r>
              <a:rPr lang="pl-PL" dirty="0"/>
              <a:t> </a:t>
            </a:r>
            <a:r>
              <a:rPr lang="pl-PL" dirty="0" err="1"/>
              <a:t>level</a:t>
            </a:r>
            <a:r>
              <a:rPr lang="pl-PL" dirty="0"/>
              <a:t>,</a:t>
            </a:r>
          </a:p>
          <a:p>
            <a:r>
              <a:rPr lang="pl-PL" dirty="0"/>
              <a:t>Many </a:t>
            </a:r>
            <a:r>
              <a:rPr lang="pl-PL" dirty="0" err="1"/>
              <a:t>companies</a:t>
            </a:r>
            <a:r>
              <a:rPr lang="pl-PL" dirty="0"/>
              <a:t> </a:t>
            </a:r>
            <a:r>
              <a:rPr lang="pl-PL" dirty="0" err="1"/>
              <a:t>without</a:t>
            </a:r>
            <a:r>
              <a:rPr lang="pl-PL" dirty="0"/>
              <a:t> </a:t>
            </a:r>
            <a:r>
              <a:rPr lang="pl-PL" dirty="0" err="1"/>
              <a:t>any</a:t>
            </a:r>
            <a:r>
              <a:rPr lang="pl-PL" dirty="0"/>
              <a:t> </a:t>
            </a:r>
            <a:r>
              <a:rPr lang="pl-PL" dirty="0" err="1"/>
              <a:t>unions</a:t>
            </a:r>
            <a:r>
              <a:rPr lang="pl-PL" dirty="0"/>
              <a:t> and </a:t>
            </a:r>
            <a:r>
              <a:rPr lang="pl-PL" dirty="0" err="1"/>
              <a:t>employee</a:t>
            </a:r>
            <a:r>
              <a:rPr lang="pl-PL" dirty="0"/>
              <a:t> </a:t>
            </a:r>
            <a:r>
              <a:rPr lang="pl-PL" dirty="0" err="1"/>
              <a:t>represenation</a:t>
            </a:r>
            <a:r>
              <a:rPr lang="pl-PL" dirty="0"/>
              <a:t>, </a:t>
            </a:r>
            <a:r>
              <a:rPr lang="pl-PL" dirty="0" err="1"/>
              <a:t>accept</a:t>
            </a:r>
            <a:r>
              <a:rPr lang="pl-PL" dirty="0"/>
              <a:t> the </a:t>
            </a:r>
            <a:r>
              <a:rPr lang="pl-PL" dirty="0" err="1"/>
              <a:t>companies</a:t>
            </a:r>
            <a:r>
              <a:rPr lang="pl-PL" dirty="0"/>
              <a:t> with a </a:t>
            </a:r>
            <a:r>
              <a:rPr lang="pl-PL" dirty="0" err="1"/>
              <a:t>long</a:t>
            </a:r>
            <a:r>
              <a:rPr lang="pl-PL" dirty="0"/>
              <a:t> </a:t>
            </a:r>
            <a:r>
              <a:rPr lang="pl-PL"/>
              <a:t>history</a:t>
            </a:r>
            <a:endParaRPr lang="pl-PL" dirty="0"/>
          </a:p>
          <a:p>
            <a:r>
              <a:rPr lang="pl-PL" dirty="0"/>
              <a:t> </a:t>
            </a:r>
            <a:r>
              <a:rPr lang="pl-PL" dirty="0" err="1"/>
              <a:t>Conflicts</a:t>
            </a:r>
            <a:r>
              <a:rPr lang="pl-PL" dirty="0"/>
              <a:t> </a:t>
            </a:r>
            <a:r>
              <a:rPr lang="pl-PL" dirty="0" err="1"/>
              <a:t>break</a:t>
            </a:r>
            <a:r>
              <a:rPr lang="pl-PL" dirty="0"/>
              <a:t> out </a:t>
            </a:r>
            <a:r>
              <a:rPr lang="pl-PL" dirty="0" err="1"/>
              <a:t>while</a:t>
            </a:r>
            <a:r>
              <a:rPr lang="pl-PL" dirty="0"/>
              <a:t> the </a:t>
            </a:r>
            <a:r>
              <a:rPr lang="pl-PL" dirty="0" err="1"/>
              <a:t>initiative</a:t>
            </a:r>
            <a:r>
              <a:rPr lang="pl-PL" dirty="0"/>
              <a:t> to set </a:t>
            </a:r>
            <a:r>
              <a:rPr lang="pl-PL" dirty="0" err="1"/>
              <a:t>up</a:t>
            </a:r>
            <a:r>
              <a:rPr lang="pl-PL" dirty="0"/>
              <a:t> a </a:t>
            </a:r>
            <a:r>
              <a:rPr lang="pl-PL" dirty="0" err="1"/>
              <a:t>union</a:t>
            </a:r>
            <a:r>
              <a:rPr lang="pl-PL" dirty="0"/>
              <a:t> </a:t>
            </a:r>
            <a:r>
              <a:rPr lang="pl-PL" dirty="0" err="1"/>
              <a:t>branch</a:t>
            </a:r>
            <a:endParaRPr lang="pl-PL" dirty="0"/>
          </a:p>
        </p:txBody>
      </p:sp>
      <p:sp>
        <p:nvSpPr>
          <p:cNvPr id="4" name="Symbol zastępczy zawartości 3">
            <a:extLst>
              <a:ext uri="{FF2B5EF4-FFF2-40B4-BE49-F238E27FC236}">
                <a16:creationId xmlns:a16="http://schemas.microsoft.com/office/drawing/2014/main" id="{594697C6-B9C6-4C6B-AFE7-F332187FBF05}"/>
              </a:ext>
            </a:extLst>
          </p:cNvPr>
          <p:cNvSpPr>
            <a:spLocks noGrp="1"/>
          </p:cNvSpPr>
          <p:nvPr>
            <p:ph sz="half" idx="2"/>
          </p:nvPr>
        </p:nvSpPr>
        <p:spPr>
          <a:solidFill>
            <a:schemeClr val="accent6">
              <a:lumMod val="40000"/>
              <a:lumOff val="60000"/>
            </a:schemeClr>
          </a:solidFill>
        </p:spPr>
        <p:txBody>
          <a:bodyPr>
            <a:normAutofit fontScale="92500" lnSpcReduction="10000"/>
          </a:bodyPr>
          <a:lstStyle/>
          <a:p>
            <a:endParaRPr lang="pl-PL" dirty="0"/>
          </a:p>
        </p:txBody>
      </p:sp>
      <p:sp>
        <p:nvSpPr>
          <p:cNvPr id="5" name="Symbol zastępczy numeru slajdu 4">
            <a:extLst>
              <a:ext uri="{FF2B5EF4-FFF2-40B4-BE49-F238E27FC236}">
                <a16:creationId xmlns:a16="http://schemas.microsoft.com/office/drawing/2014/main" id="{C99ACE47-245F-459B-9EE1-14B43F0FEF34}"/>
              </a:ext>
            </a:extLst>
          </p:cNvPr>
          <p:cNvSpPr>
            <a:spLocks noGrp="1"/>
          </p:cNvSpPr>
          <p:nvPr>
            <p:ph type="sldNum" sz="quarter" idx="12"/>
          </p:nvPr>
        </p:nvSpPr>
        <p:spPr/>
        <p:txBody>
          <a:bodyPr/>
          <a:lstStyle/>
          <a:p>
            <a:fld id="{22A3CD34-43B8-483A-A026-25BE5CAF1D8A}" type="slidenum">
              <a:rPr lang="pl-PL" smtClean="0"/>
              <a:t>40</a:t>
            </a:fld>
            <a:endParaRPr lang="pl-PL"/>
          </a:p>
        </p:txBody>
      </p:sp>
    </p:spTree>
    <p:extLst>
      <p:ext uri="{BB962C8B-B14F-4D97-AF65-F5344CB8AC3E}">
        <p14:creationId xmlns:p14="http://schemas.microsoft.com/office/powerpoint/2010/main" val="20220189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0542C10-6E8A-490C-8D96-2075A3C3B775}"/>
              </a:ext>
            </a:extLst>
          </p:cNvPr>
          <p:cNvSpPr>
            <a:spLocks noGrp="1"/>
          </p:cNvSpPr>
          <p:nvPr>
            <p:ph type="title"/>
          </p:nvPr>
        </p:nvSpPr>
        <p:spPr>
          <a:solidFill>
            <a:schemeClr val="tx2">
              <a:lumMod val="40000"/>
              <a:lumOff val="60000"/>
            </a:schemeClr>
          </a:solidFill>
        </p:spPr>
        <p:txBody>
          <a:bodyPr/>
          <a:lstStyle/>
          <a:p>
            <a:r>
              <a:rPr lang="pl-PL" b="1" dirty="0">
                <a:solidFill>
                  <a:srgbClr val="FF0000"/>
                </a:solidFill>
              </a:rPr>
              <a:t>DP in the food </a:t>
            </a:r>
            <a:r>
              <a:rPr lang="pl-PL" b="1" dirty="0" err="1">
                <a:solidFill>
                  <a:srgbClr val="FF0000"/>
                </a:solidFill>
              </a:rPr>
              <a:t>industry</a:t>
            </a:r>
            <a:endParaRPr lang="pl-PL" b="1" dirty="0">
              <a:solidFill>
                <a:srgbClr val="FF0000"/>
              </a:solidFill>
            </a:endParaRPr>
          </a:p>
        </p:txBody>
      </p:sp>
      <p:sp>
        <p:nvSpPr>
          <p:cNvPr id="3" name="Symbol zastępczy zawartości 2">
            <a:extLst>
              <a:ext uri="{FF2B5EF4-FFF2-40B4-BE49-F238E27FC236}">
                <a16:creationId xmlns:a16="http://schemas.microsoft.com/office/drawing/2014/main" id="{A8C4AF77-C2FD-4312-8076-15BA965E70BD}"/>
              </a:ext>
            </a:extLst>
          </p:cNvPr>
          <p:cNvSpPr>
            <a:spLocks noGrp="1"/>
          </p:cNvSpPr>
          <p:nvPr>
            <p:ph sz="half" idx="1"/>
          </p:nvPr>
        </p:nvSpPr>
        <p:spPr>
          <a:solidFill>
            <a:schemeClr val="accent4">
              <a:lumMod val="40000"/>
              <a:lumOff val="60000"/>
            </a:schemeClr>
          </a:solidFill>
        </p:spPr>
        <p:txBody>
          <a:bodyPr>
            <a:normAutofit fontScale="85000" lnSpcReduction="10000"/>
          </a:bodyPr>
          <a:lstStyle/>
          <a:p>
            <a:r>
              <a:rPr lang="pl-PL" dirty="0"/>
              <a:t>High </a:t>
            </a:r>
            <a:r>
              <a:rPr lang="pl-PL" dirty="0" err="1"/>
              <a:t>level</a:t>
            </a:r>
            <a:r>
              <a:rPr lang="pl-PL" dirty="0"/>
              <a:t> of </a:t>
            </a:r>
            <a:r>
              <a:rPr lang="pl-PL" dirty="0" err="1"/>
              <a:t>production</a:t>
            </a:r>
            <a:r>
              <a:rPr lang="pl-PL" dirty="0"/>
              <a:t> automation </a:t>
            </a:r>
            <a:r>
              <a:rPr lang="pl-PL" dirty="0" err="1"/>
              <a:t>which</a:t>
            </a:r>
            <a:r>
              <a:rPr lang="pl-PL" dirty="0"/>
              <a:t> </a:t>
            </a:r>
            <a:r>
              <a:rPr lang="pl-PL" dirty="0" err="1"/>
              <a:t>makes</a:t>
            </a:r>
            <a:r>
              <a:rPr lang="pl-PL" dirty="0"/>
              <a:t> DP </a:t>
            </a:r>
            <a:r>
              <a:rPr lang="pl-PL" dirty="0" err="1"/>
              <a:t>difficult</a:t>
            </a:r>
            <a:r>
              <a:rPr lang="pl-PL" dirty="0"/>
              <a:t>,</a:t>
            </a:r>
          </a:p>
          <a:p>
            <a:r>
              <a:rPr lang="pl-PL" dirty="0"/>
              <a:t>Many </a:t>
            </a:r>
            <a:r>
              <a:rPr lang="pl-PL" dirty="0" err="1"/>
              <a:t>low</a:t>
            </a:r>
            <a:r>
              <a:rPr lang="pl-PL" dirty="0"/>
              <a:t> </a:t>
            </a:r>
            <a:r>
              <a:rPr lang="pl-PL" dirty="0" err="1"/>
              <a:t>skilled</a:t>
            </a:r>
            <a:r>
              <a:rPr lang="pl-PL" dirty="0"/>
              <a:t> </a:t>
            </a:r>
            <a:r>
              <a:rPr lang="pl-PL" dirty="0" err="1"/>
              <a:t>workers</a:t>
            </a:r>
            <a:r>
              <a:rPr lang="pl-PL" dirty="0"/>
              <a:t>,</a:t>
            </a:r>
          </a:p>
          <a:p>
            <a:r>
              <a:rPr lang="pl-PL" dirty="0" err="1"/>
              <a:t>Low</a:t>
            </a:r>
            <a:r>
              <a:rPr lang="pl-PL" dirty="0"/>
              <a:t> </a:t>
            </a:r>
            <a:r>
              <a:rPr lang="pl-PL" dirty="0" err="1"/>
              <a:t>level</a:t>
            </a:r>
            <a:r>
              <a:rPr lang="pl-PL" dirty="0"/>
              <a:t> of </a:t>
            </a:r>
            <a:r>
              <a:rPr lang="pl-PL" dirty="0" err="1"/>
              <a:t>human</a:t>
            </a:r>
            <a:r>
              <a:rPr lang="pl-PL" dirty="0"/>
              <a:t> </a:t>
            </a:r>
            <a:r>
              <a:rPr lang="pl-PL" dirty="0" err="1"/>
              <a:t>capital</a:t>
            </a:r>
            <a:r>
              <a:rPr lang="pl-PL" dirty="0"/>
              <a:t> on the </a:t>
            </a:r>
            <a:r>
              <a:rPr lang="pl-PL" dirty="0" err="1"/>
              <a:t>side</a:t>
            </a:r>
            <a:r>
              <a:rPr lang="pl-PL" dirty="0"/>
              <a:t> of </a:t>
            </a:r>
            <a:r>
              <a:rPr lang="pl-PL" dirty="0" err="1"/>
              <a:t>significant</a:t>
            </a:r>
            <a:r>
              <a:rPr lang="pl-PL" dirty="0"/>
              <a:t> </a:t>
            </a:r>
            <a:r>
              <a:rPr lang="pl-PL" dirty="0" err="1"/>
              <a:t>section</a:t>
            </a:r>
            <a:r>
              <a:rPr lang="pl-PL" dirty="0"/>
              <a:t> of </a:t>
            </a:r>
            <a:r>
              <a:rPr lang="pl-PL" dirty="0" err="1"/>
              <a:t>local</a:t>
            </a:r>
            <a:r>
              <a:rPr lang="pl-PL" dirty="0"/>
              <a:t> </a:t>
            </a:r>
            <a:r>
              <a:rPr lang="pl-PL" dirty="0" err="1"/>
              <a:t>employers</a:t>
            </a:r>
            <a:r>
              <a:rPr lang="pl-PL" dirty="0"/>
              <a:t>.  </a:t>
            </a:r>
          </a:p>
        </p:txBody>
      </p:sp>
      <p:sp>
        <p:nvSpPr>
          <p:cNvPr id="4" name="Symbol zastępczy zawartości 3">
            <a:extLst>
              <a:ext uri="{FF2B5EF4-FFF2-40B4-BE49-F238E27FC236}">
                <a16:creationId xmlns:a16="http://schemas.microsoft.com/office/drawing/2014/main" id="{594697C6-B9C6-4C6B-AFE7-F332187FBF05}"/>
              </a:ext>
            </a:extLst>
          </p:cNvPr>
          <p:cNvSpPr>
            <a:spLocks noGrp="1"/>
          </p:cNvSpPr>
          <p:nvPr>
            <p:ph sz="half" idx="2"/>
          </p:nvPr>
        </p:nvSpPr>
        <p:spPr>
          <a:solidFill>
            <a:schemeClr val="accent6">
              <a:lumMod val="40000"/>
              <a:lumOff val="60000"/>
            </a:schemeClr>
          </a:solidFill>
        </p:spPr>
        <p:txBody>
          <a:bodyPr>
            <a:normAutofit fontScale="85000" lnSpcReduction="10000"/>
          </a:bodyPr>
          <a:lstStyle/>
          <a:p>
            <a:r>
              <a:rPr lang="pl-PL" dirty="0"/>
              <a:t>The manager </a:t>
            </a:r>
            <a:r>
              <a:rPr lang="pl-PL" dirty="0" err="1"/>
              <a:t>underlines</a:t>
            </a:r>
            <a:r>
              <a:rPr lang="pl-PL" dirty="0"/>
              <a:t> the </a:t>
            </a:r>
            <a:r>
              <a:rPr lang="pl-PL" dirty="0" err="1"/>
              <a:t>general</a:t>
            </a:r>
            <a:r>
              <a:rPr lang="pl-PL" dirty="0"/>
              <a:t>  </a:t>
            </a:r>
            <a:r>
              <a:rPr lang="pl-PL" dirty="0" err="1"/>
              <a:t>aversion</a:t>
            </a:r>
            <a:r>
              <a:rPr lang="pl-PL" dirty="0"/>
              <a:t> </a:t>
            </a:r>
            <a:r>
              <a:rPr lang="pl-PL" dirty="0" err="1"/>
              <a:t>among</a:t>
            </a:r>
            <a:r>
              <a:rPr lang="pl-PL" dirty="0"/>
              <a:t> </a:t>
            </a:r>
            <a:r>
              <a:rPr lang="pl-PL" dirty="0" err="1"/>
              <a:t>many</a:t>
            </a:r>
            <a:r>
              <a:rPr lang="pl-PL" dirty="0"/>
              <a:t> </a:t>
            </a:r>
            <a:r>
              <a:rPr lang="pl-PL" dirty="0" err="1"/>
              <a:t>managers</a:t>
            </a:r>
            <a:r>
              <a:rPr lang="pl-PL" dirty="0"/>
              <a:t> to </a:t>
            </a:r>
            <a:r>
              <a:rPr lang="pl-PL" dirty="0" err="1"/>
              <a:t>participation</a:t>
            </a:r>
            <a:r>
              <a:rPr lang="pl-PL" dirty="0"/>
              <a:t> as a </a:t>
            </a:r>
            <a:r>
              <a:rPr lang="pl-PL" dirty="0" err="1"/>
              <a:t>result</a:t>
            </a:r>
            <a:r>
              <a:rPr lang="pl-PL" dirty="0"/>
              <a:t> of </a:t>
            </a:r>
            <a:r>
              <a:rPr lang="pl-PL" dirty="0" err="1"/>
              <a:t>historical</a:t>
            </a:r>
            <a:r>
              <a:rPr lang="pl-PL" dirty="0"/>
              <a:t> </a:t>
            </a:r>
            <a:r>
              <a:rPr lang="pl-PL" dirty="0" err="1"/>
              <a:t>heritage</a:t>
            </a:r>
            <a:r>
              <a:rPr lang="pl-PL" dirty="0"/>
              <a:t>. </a:t>
            </a:r>
          </a:p>
          <a:p>
            <a:r>
              <a:rPr lang="pl-PL" dirty="0"/>
              <a:t>He </a:t>
            </a:r>
            <a:r>
              <a:rPr lang="pl-PL" dirty="0" err="1"/>
              <a:t>said</a:t>
            </a:r>
            <a:r>
              <a:rPr lang="pl-PL" dirty="0"/>
              <a:t> </a:t>
            </a:r>
            <a:r>
              <a:rPr lang="pl-PL" dirty="0" err="1"/>
              <a:t>that</a:t>
            </a:r>
            <a:r>
              <a:rPr lang="pl-PL" dirty="0"/>
              <a:t> the </a:t>
            </a:r>
            <a:r>
              <a:rPr lang="pl-PL" dirty="0" err="1"/>
              <a:t>owner</a:t>
            </a:r>
            <a:r>
              <a:rPr lang="pl-PL" dirty="0"/>
              <a:t> of a </a:t>
            </a:r>
            <a:r>
              <a:rPr lang="pl-PL" dirty="0" err="1"/>
              <a:t>company</a:t>
            </a:r>
            <a:r>
              <a:rPr lang="pl-PL" dirty="0"/>
              <a:t> he </a:t>
            </a:r>
            <a:r>
              <a:rPr lang="pl-PL" dirty="0" err="1"/>
              <a:t>uesed</a:t>
            </a:r>
            <a:r>
              <a:rPr lang="pl-PL" dirty="0"/>
              <a:t> to wark </a:t>
            </a:r>
            <a:r>
              <a:rPr lang="pl-PL" dirty="0" err="1"/>
              <a:t>treats</a:t>
            </a:r>
            <a:r>
              <a:rPr lang="pl-PL" dirty="0"/>
              <a:t> </a:t>
            </a:r>
            <a:r>
              <a:rPr lang="pl-PL" dirty="0" err="1"/>
              <a:t>his</a:t>
            </a:r>
            <a:r>
              <a:rPr lang="pl-PL" dirty="0"/>
              <a:t> </a:t>
            </a:r>
            <a:r>
              <a:rPr lang="pl-PL" dirty="0" err="1"/>
              <a:t>company</a:t>
            </a:r>
            <a:r>
              <a:rPr lang="pl-PL" dirty="0"/>
              <a:t> as </a:t>
            </a:r>
            <a:r>
              <a:rPr lang="pl-PL" dirty="0" err="1"/>
              <a:t>her</a:t>
            </a:r>
            <a:r>
              <a:rPr lang="pl-PL" dirty="0"/>
              <a:t> </a:t>
            </a:r>
            <a:r>
              <a:rPr lang="pl-PL" dirty="0" err="1"/>
              <a:t>own</a:t>
            </a:r>
            <a:r>
              <a:rPr lang="pl-PL" dirty="0"/>
              <a:t> family but no one </a:t>
            </a:r>
            <a:r>
              <a:rPr lang="pl-PL" dirty="0" err="1"/>
              <a:t>can</a:t>
            </a:r>
            <a:r>
              <a:rPr lang="pl-PL" dirty="0"/>
              <a:t> </a:t>
            </a:r>
            <a:r>
              <a:rPr lang="pl-PL" dirty="0" err="1"/>
              <a:t>have</a:t>
            </a:r>
            <a:r>
              <a:rPr lang="pl-PL" dirty="0"/>
              <a:t> the independent </a:t>
            </a:r>
            <a:r>
              <a:rPr lang="pl-PL" dirty="0" err="1"/>
              <a:t>voice</a:t>
            </a:r>
            <a:r>
              <a:rPr lang="pl-PL" dirty="0"/>
              <a:t>.</a:t>
            </a:r>
          </a:p>
          <a:p>
            <a:endParaRPr lang="pl-PL" dirty="0"/>
          </a:p>
          <a:p>
            <a:r>
              <a:rPr lang="pl-PL" dirty="0"/>
              <a:t>The </a:t>
            </a:r>
            <a:r>
              <a:rPr lang="pl-PL" dirty="0" err="1"/>
              <a:t>employees</a:t>
            </a:r>
            <a:r>
              <a:rPr lang="pl-PL" dirty="0"/>
              <a:t> </a:t>
            </a:r>
            <a:r>
              <a:rPr lang="pl-PL" dirty="0" err="1"/>
              <a:t>underlines</a:t>
            </a:r>
            <a:r>
              <a:rPr lang="pl-PL" dirty="0"/>
              <a:t> the </a:t>
            </a:r>
            <a:r>
              <a:rPr lang="pl-PL" dirty="0" err="1"/>
              <a:t>harmful</a:t>
            </a:r>
            <a:r>
              <a:rPr lang="pl-PL" dirty="0"/>
              <a:t> role of </a:t>
            </a:r>
            <a:r>
              <a:rPr lang="pl-PL" dirty="0" err="1"/>
              <a:t>middle</a:t>
            </a:r>
            <a:r>
              <a:rPr lang="pl-PL" dirty="0"/>
              <a:t> </a:t>
            </a:r>
            <a:r>
              <a:rPr lang="pl-PL" dirty="0" err="1"/>
              <a:t>level</a:t>
            </a:r>
            <a:r>
              <a:rPr lang="pl-PL" dirty="0"/>
              <a:t> </a:t>
            </a:r>
            <a:r>
              <a:rPr lang="pl-PL" dirty="0" err="1"/>
              <a:t>managers</a:t>
            </a:r>
            <a:r>
              <a:rPr lang="pl-PL" dirty="0"/>
              <a:t>. </a:t>
            </a:r>
            <a:r>
              <a:rPr lang="pl-PL" dirty="0" err="1"/>
              <a:t>They</a:t>
            </a:r>
            <a:r>
              <a:rPr lang="pl-PL" dirty="0"/>
              <a:t> </a:t>
            </a:r>
            <a:r>
              <a:rPr lang="pl-PL" dirty="0" err="1"/>
              <a:t>care</a:t>
            </a:r>
            <a:r>
              <a:rPr lang="pl-PL" dirty="0"/>
              <a:t> </a:t>
            </a:r>
            <a:r>
              <a:rPr lang="pl-PL" dirty="0" err="1"/>
              <a:t>about</a:t>
            </a:r>
            <a:r>
              <a:rPr lang="pl-PL" dirty="0"/>
              <a:t> </a:t>
            </a:r>
            <a:r>
              <a:rPr lang="pl-PL" dirty="0" err="1"/>
              <a:t>its</a:t>
            </a:r>
            <a:r>
              <a:rPr lang="pl-PL" dirty="0"/>
              <a:t> one </a:t>
            </a:r>
            <a:r>
              <a:rPr lang="pl-PL" dirty="0" err="1"/>
              <a:t>profits</a:t>
            </a:r>
            <a:r>
              <a:rPr lang="pl-PL" dirty="0"/>
              <a:t> on the </a:t>
            </a:r>
            <a:r>
              <a:rPr lang="pl-PL" dirty="0" err="1"/>
              <a:t>expense</a:t>
            </a:r>
            <a:r>
              <a:rPr lang="pl-PL" dirty="0"/>
              <a:t> of </a:t>
            </a:r>
            <a:r>
              <a:rPr lang="pl-PL" dirty="0" err="1"/>
              <a:t>workers</a:t>
            </a:r>
            <a:r>
              <a:rPr lang="pl-PL" dirty="0"/>
              <a:t>.</a:t>
            </a:r>
          </a:p>
        </p:txBody>
      </p:sp>
      <p:sp>
        <p:nvSpPr>
          <p:cNvPr id="5" name="Symbol zastępczy numeru slajdu 4">
            <a:extLst>
              <a:ext uri="{FF2B5EF4-FFF2-40B4-BE49-F238E27FC236}">
                <a16:creationId xmlns:a16="http://schemas.microsoft.com/office/drawing/2014/main" id="{C99ACE47-245F-459B-9EE1-14B43F0FEF34}"/>
              </a:ext>
            </a:extLst>
          </p:cNvPr>
          <p:cNvSpPr>
            <a:spLocks noGrp="1"/>
          </p:cNvSpPr>
          <p:nvPr>
            <p:ph type="sldNum" sz="quarter" idx="12"/>
          </p:nvPr>
        </p:nvSpPr>
        <p:spPr/>
        <p:txBody>
          <a:bodyPr/>
          <a:lstStyle/>
          <a:p>
            <a:fld id="{22A3CD34-43B8-483A-A026-25BE5CAF1D8A}" type="slidenum">
              <a:rPr lang="pl-PL" smtClean="0"/>
              <a:t>41</a:t>
            </a:fld>
            <a:endParaRPr lang="pl-PL"/>
          </a:p>
        </p:txBody>
      </p:sp>
    </p:spTree>
    <p:extLst>
      <p:ext uri="{BB962C8B-B14F-4D97-AF65-F5344CB8AC3E}">
        <p14:creationId xmlns:p14="http://schemas.microsoft.com/office/powerpoint/2010/main" val="2489774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D0ED9AA-404A-4C74-8F37-28E78934171C}"/>
              </a:ext>
            </a:extLst>
          </p:cNvPr>
          <p:cNvSpPr>
            <a:spLocks noGrp="1"/>
          </p:cNvSpPr>
          <p:nvPr>
            <p:ph type="title"/>
          </p:nvPr>
        </p:nvSpPr>
        <p:spPr>
          <a:solidFill>
            <a:schemeClr val="tx2">
              <a:lumMod val="40000"/>
              <a:lumOff val="60000"/>
            </a:schemeClr>
          </a:solidFill>
        </p:spPr>
        <p:txBody>
          <a:bodyPr/>
          <a:lstStyle/>
          <a:p>
            <a:r>
              <a:rPr lang="pl-PL" b="1" dirty="0" err="1">
                <a:solidFill>
                  <a:srgbClr val="FF0000"/>
                </a:solidFill>
              </a:rPr>
              <a:t>Theoretical</a:t>
            </a:r>
            <a:r>
              <a:rPr lang="pl-PL" b="1" dirty="0">
                <a:solidFill>
                  <a:srgbClr val="FF0000"/>
                </a:solidFill>
              </a:rPr>
              <a:t> </a:t>
            </a:r>
            <a:r>
              <a:rPr lang="pl-PL" b="1" dirty="0" err="1">
                <a:solidFill>
                  <a:srgbClr val="FF0000"/>
                </a:solidFill>
              </a:rPr>
              <a:t>assumptians</a:t>
            </a:r>
            <a:r>
              <a:rPr lang="pl-PL" b="1" dirty="0">
                <a:solidFill>
                  <a:srgbClr val="FF0000"/>
                </a:solidFill>
              </a:rPr>
              <a:t> (</a:t>
            </a:r>
            <a:r>
              <a:rPr lang="pl-PL" b="1" dirty="0" err="1">
                <a:solidFill>
                  <a:srgbClr val="FF0000"/>
                </a:solidFill>
              </a:rPr>
              <a:t>framework</a:t>
            </a:r>
            <a:r>
              <a:rPr lang="pl-PL" b="1" dirty="0">
                <a:solidFill>
                  <a:srgbClr val="FF0000"/>
                </a:solidFill>
              </a:rPr>
              <a:t>)</a:t>
            </a:r>
          </a:p>
        </p:txBody>
      </p:sp>
      <p:sp>
        <p:nvSpPr>
          <p:cNvPr id="3" name="Symbol zastępczy zawartości 2">
            <a:extLst>
              <a:ext uri="{FF2B5EF4-FFF2-40B4-BE49-F238E27FC236}">
                <a16:creationId xmlns:a16="http://schemas.microsoft.com/office/drawing/2014/main" id="{11A1B77D-55CD-4240-9B84-EA180E155243}"/>
              </a:ext>
            </a:extLst>
          </p:cNvPr>
          <p:cNvSpPr>
            <a:spLocks noGrp="1"/>
          </p:cNvSpPr>
          <p:nvPr>
            <p:ph sz="half" idx="1"/>
          </p:nvPr>
        </p:nvSpPr>
        <p:spPr>
          <a:solidFill>
            <a:schemeClr val="accent4">
              <a:lumMod val="40000"/>
              <a:lumOff val="60000"/>
            </a:schemeClr>
          </a:solidFill>
        </p:spPr>
        <p:txBody>
          <a:bodyPr/>
          <a:lstStyle/>
          <a:p>
            <a:r>
              <a:rPr lang="pl-PL" dirty="0"/>
              <a:t>The </a:t>
            </a:r>
            <a:r>
              <a:rPr lang="pl-PL" dirty="0" err="1"/>
              <a:t>pluralist</a:t>
            </a:r>
            <a:r>
              <a:rPr lang="pl-PL" dirty="0"/>
              <a:t> </a:t>
            </a:r>
            <a:r>
              <a:rPr lang="pl-PL" dirty="0" err="1"/>
              <a:t>approach</a:t>
            </a:r>
            <a:r>
              <a:rPr lang="pl-PL" dirty="0"/>
              <a:t> </a:t>
            </a:r>
            <a:r>
              <a:rPr lang="pl-PL" dirty="0" err="1"/>
              <a:t>assuming</a:t>
            </a:r>
            <a:r>
              <a:rPr lang="pl-PL" dirty="0"/>
              <a:t> </a:t>
            </a:r>
            <a:r>
              <a:rPr lang="pl-PL" dirty="0" err="1"/>
              <a:t>that</a:t>
            </a:r>
            <a:r>
              <a:rPr lang="pl-PL" dirty="0"/>
              <a:t> DP </a:t>
            </a:r>
            <a:r>
              <a:rPr lang="pl-PL" dirty="0" err="1"/>
              <a:t>contains</a:t>
            </a:r>
            <a:r>
              <a:rPr lang="pl-PL" dirty="0"/>
              <a:t> the </a:t>
            </a:r>
            <a:r>
              <a:rPr lang="pl-PL" dirty="0" err="1"/>
              <a:t>patterns</a:t>
            </a:r>
            <a:r>
              <a:rPr lang="pl-PL" dirty="0"/>
              <a:t> of </a:t>
            </a:r>
            <a:r>
              <a:rPr lang="pl-PL" dirty="0" err="1"/>
              <a:t>industrial</a:t>
            </a:r>
            <a:r>
              <a:rPr lang="pl-PL" dirty="0"/>
              <a:t> </a:t>
            </a:r>
            <a:r>
              <a:rPr lang="pl-PL" dirty="0" err="1"/>
              <a:t>conflicts</a:t>
            </a:r>
            <a:r>
              <a:rPr lang="pl-PL" dirty="0"/>
              <a:t> and </a:t>
            </a:r>
            <a:r>
              <a:rPr lang="pl-PL" dirty="0" err="1"/>
              <a:t>collective</a:t>
            </a:r>
            <a:r>
              <a:rPr lang="pl-PL" dirty="0"/>
              <a:t> </a:t>
            </a:r>
            <a:r>
              <a:rPr lang="pl-PL" dirty="0" err="1"/>
              <a:t>interests</a:t>
            </a:r>
            <a:r>
              <a:rPr lang="pl-PL" dirty="0"/>
              <a:t> (</a:t>
            </a:r>
            <a:r>
              <a:rPr lang="pl-PL" dirty="0" err="1"/>
              <a:t>consensual</a:t>
            </a:r>
            <a:r>
              <a:rPr lang="pl-PL" dirty="0"/>
              <a:t> </a:t>
            </a:r>
            <a:r>
              <a:rPr lang="pl-PL" dirty="0" err="1"/>
              <a:t>tendencies</a:t>
            </a:r>
            <a:r>
              <a:rPr lang="pl-PL" dirty="0"/>
              <a:t>).</a:t>
            </a:r>
          </a:p>
        </p:txBody>
      </p:sp>
      <p:sp>
        <p:nvSpPr>
          <p:cNvPr id="4" name="Symbol zastępczy zawartości 3">
            <a:extLst>
              <a:ext uri="{FF2B5EF4-FFF2-40B4-BE49-F238E27FC236}">
                <a16:creationId xmlns:a16="http://schemas.microsoft.com/office/drawing/2014/main" id="{9FF5F822-2761-482B-AB4D-54621D04F61D}"/>
              </a:ext>
            </a:extLst>
          </p:cNvPr>
          <p:cNvSpPr>
            <a:spLocks noGrp="1"/>
          </p:cNvSpPr>
          <p:nvPr>
            <p:ph sz="half" idx="2"/>
          </p:nvPr>
        </p:nvSpPr>
        <p:spPr>
          <a:solidFill>
            <a:schemeClr val="accent6">
              <a:lumMod val="40000"/>
              <a:lumOff val="60000"/>
            </a:schemeClr>
          </a:solidFill>
        </p:spPr>
        <p:txBody>
          <a:bodyPr/>
          <a:lstStyle/>
          <a:p>
            <a:endParaRPr lang="pl-PL" dirty="0"/>
          </a:p>
        </p:txBody>
      </p:sp>
      <p:sp>
        <p:nvSpPr>
          <p:cNvPr id="5" name="Symbol zastępczy numeru slajdu 4">
            <a:extLst>
              <a:ext uri="{FF2B5EF4-FFF2-40B4-BE49-F238E27FC236}">
                <a16:creationId xmlns:a16="http://schemas.microsoft.com/office/drawing/2014/main" id="{EE7671D7-79BF-4D3E-9B8A-2B46C6432B4F}"/>
              </a:ext>
            </a:extLst>
          </p:cNvPr>
          <p:cNvSpPr>
            <a:spLocks noGrp="1"/>
          </p:cNvSpPr>
          <p:nvPr>
            <p:ph type="sldNum" sz="quarter" idx="12"/>
          </p:nvPr>
        </p:nvSpPr>
        <p:spPr/>
        <p:txBody>
          <a:bodyPr/>
          <a:lstStyle/>
          <a:p>
            <a:fld id="{22A3CD34-43B8-483A-A026-25BE5CAF1D8A}" type="slidenum">
              <a:rPr lang="pl-PL" smtClean="0"/>
              <a:t>5</a:t>
            </a:fld>
            <a:endParaRPr lang="pl-PL"/>
          </a:p>
        </p:txBody>
      </p:sp>
    </p:spTree>
    <p:extLst>
      <p:ext uri="{BB962C8B-B14F-4D97-AF65-F5344CB8AC3E}">
        <p14:creationId xmlns:p14="http://schemas.microsoft.com/office/powerpoint/2010/main" val="7236538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B6F4CAD-F736-41AF-94A8-81FBD371B67B}"/>
              </a:ext>
            </a:extLst>
          </p:cNvPr>
          <p:cNvSpPr>
            <a:spLocks noGrp="1"/>
          </p:cNvSpPr>
          <p:nvPr>
            <p:ph type="title"/>
          </p:nvPr>
        </p:nvSpPr>
        <p:spPr>
          <a:solidFill>
            <a:schemeClr val="tx2">
              <a:lumMod val="40000"/>
              <a:lumOff val="60000"/>
            </a:schemeClr>
          </a:solidFill>
        </p:spPr>
        <p:txBody>
          <a:bodyPr/>
          <a:lstStyle/>
          <a:p>
            <a:r>
              <a:rPr lang="pl-PL" b="1" dirty="0">
                <a:solidFill>
                  <a:srgbClr val="FF0000"/>
                </a:solidFill>
              </a:rPr>
              <a:t>The </a:t>
            </a:r>
            <a:r>
              <a:rPr lang="pl-PL" b="1" dirty="0" err="1">
                <a:solidFill>
                  <a:srgbClr val="FF0000"/>
                </a:solidFill>
              </a:rPr>
              <a:t>concept</a:t>
            </a:r>
            <a:r>
              <a:rPr lang="pl-PL" b="1" dirty="0">
                <a:solidFill>
                  <a:srgbClr val="FF0000"/>
                </a:solidFill>
              </a:rPr>
              <a:t> of </a:t>
            </a:r>
            <a:r>
              <a:rPr lang="pl-PL" b="1" dirty="0" err="1">
                <a:solidFill>
                  <a:srgbClr val="FF0000"/>
                </a:solidFill>
              </a:rPr>
              <a:t>workplace</a:t>
            </a:r>
            <a:r>
              <a:rPr lang="pl-PL" b="1" dirty="0">
                <a:solidFill>
                  <a:srgbClr val="FF0000"/>
                </a:solidFill>
              </a:rPr>
              <a:t> regime </a:t>
            </a:r>
            <a:br>
              <a:rPr lang="pl-PL" b="1" dirty="0">
                <a:solidFill>
                  <a:srgbClr val="FF0000"/>
                </a:solidFill>
              </a:rPr>
            </a:br>
            <a:r>
              <a:rPr lang="pl-PL" b="1" dirty="0">
                <a:solidFill>
                  <a:srgbClr val="FF0000"/>
                </a:solidFill>
              </a:rPr>
              <a:t>as a </a:t>
            </a:r>
            <a:r>
              <a:rPr lang="pl-PL" b="1" dirty="0" err="1">
                <a:solidFill>
                  <a:srgbClr val="FF0000"/>
                </a:solidFill>
              </a:rPr>
              <a:t>analytical</a:t>
            </a:r>
            <a:r>
              <a:rPr lang="pl-PL" b="1" dirty="0">
                <a:solidFill>
                  <a:srgbClr val="FF0000"/>
                </a:solidFill>
              </a:rPr>
              <a:t> </a:t>
            </a:r>
            <a:r>
              <a:rPr lang="pl-PL" b="1" dirty="0" err="1">
                <a:solidFill>
                  <a:srgbClr val="FF0000"/>
                </a:solidFill>
              </a:rPr>
              <a:t>tool</a:t>
            </a:r>
            <a:r>
              <a:rPr lang="pl-PL" b="1" dirty="0">
                <a:solidFill>
                  <a:srgbClr val="FF0000"/>
                </a:solidFill>
              </a:rPr>
              <a:t>, </a:t>
            </a:r>
            <a:r>
              <a:rPr lang="pl-PL" b="1" dirty="0" err="1">
                <a:solidFill>
                  <a:srgbClr val="FF0000"/>
                </a:solidFill>
              </a:rPr>
              <a:t>Knudsen</a:t>
            </a:r>
            <a:r>
              <a:rPr lang="pl-PL" b="1" dirty="0">
                <a:solidFill>
                  <a:srgbClr val="FF0000"/>
                </a:solidFill>
              </a:rPr>
              <a:t> 1995</a:t>
            </a:r>
          </a:p>
        </p:txBody>
      </p:sp>
      <p:sp>
        <p:nvSpPr>
          <p:cNvPr id="3" name="Symbol zastępczy zawartości 2">
            <a:extLst>
              <a:ext uri="{FF2B5EF4-FFF2-40B4-BE49-F238E27FC236}">
                <a16:creationId xmlns:a16="http://schemas.microsoft.com/office/drawing/2014/main" id="{276AD871-70F5-4125-9E18-1CC59E4B4F41}"/>
              </a:ext>
            </a:extLst>
          </p:cNvPr>
          <p:cNvSpPr>
            <a:spLocks noGrp="1"/>
          </p:cNvSpPr>
          <p:nvPr>
            <p:ph sz="half" idx="1"/>
          </p:nvPr>
        </p:nvSpPr>
        <p:spPr>
          <a:solidFill>
            <a:schemeClr val="accent2">
              <a:lumMod val="40000"/>
              <a:lumOff val="60000"/>
            </a:schemeClr>
          </a:solidFill>
        </p:spPr>
        <p:txBody>
          <a:bodyPr>
            <a:normAutofit fontScale="92500" lnSpcReduction="10000"/>
          </a:bodyPr>
          <a:lstStyle/>
          <a:p>
            <a:pPr marL="0" indent="0">
              <a:buNone/>
            </a:pPr>
            <a:r>
              <a:rPr lang="pl-PL" b="1" dirty="0" err="1"/>
              <a:t>Different</a:t>
            </a:r>
            <a:r>
              <a:rPr lang="pl-PL" b="1" dirty="0"/>
              <a:t> </a:t>
            </a:r>
            <a:r>
              <a:rPr lang="pl-PL" b="1" dirty="0" err="1"/>
              <a:t>types</a:t>
            </a:r>
            <a:r>
              <a:rPr lang="pl-PL" b="1" dirty="0"/>
              <a:t> of </a:t>
            </a:r>
            <a:r>
              <a:rPr lang="pl-PL" b="1" dirty="0" err="1"/>
              <a:t>workplace</a:t>
            </a:r>
            <a:r>
              <a:rPr lang="pl-PL" b="1" dirty="0"/>
              <a:t> </a:t>
            </a:r>
            <a:r>
              <a:rPr lang="pl-PL" b="1" dirty="0" err="1"/>
              <a:t>regimes</a:t>
            </a:r>
            <a:r>
              <a:rPr lang="pl-PL" b="1" dirty="0"/>
              <a:t> </a:t>
            </a:r>
            <a:r>
              <a:rPr lang="pl-PL" b="1" dirty="0" err="1"/>
              <a:t>which</a:t>
            </a:r>
            <a:r>
              <a:rPr lang="pl-PL" b="1" dirty="0"/>
              <a:t> </a:t>
            </a:r>
            <a:r>
              <a:rPr lang="pl-PL" b="1" dirty="0" err="1"/>
              <a:t>depend</a:t>
            </a:r>
            <a:r>
              <a:rPr lang="pl-PL" b="1" dirty="0"/>
              <a:t> on a </a:t>
            </a:r>
            <a:r>
              <a:rPr lang="pl-PL" b="1" dirty="0" err="1"/>
              <a:t>proportion</a:t>
            </a:r>
            <a:r>
              <a:rPr lang="pl-PL" b="1" dirty="0"/>
              <a:t> </a:t>
            </a:r>
            <a:r>
              <a:rPr lang="pl-PL" b="1" dirty="0" err="1"/>
              <a:t>between</a:t>
            </a:r>
            <a:r>
              <a:rPr lang="pl-PL" b="1" dirty="0"/>
              <a:t> </a:t>
            </a:r>
          </a:p>
          <a:p>
            <a:r>
              <a:rPr lang="pl-PL" dirty="0" err="1"/>
              <a:t>unilateral</a:t>
            </a:r>
            <a:r>
              <a:rPr lang="pl-PL" dirty="0"/>
              <a:t> </a:t>
            </a:r>
            <a:r>
              <a:rPr lang="pl-PL" dirty="0" err="1"/>
              <a:t>employer</a:t>
            </a:r>
            <a:r>
              <a:rPr lang="pl-PL" dirty="0"/>
              <a:t> </a:t>
            </a:r>
            <a:r>
              <a:rPr lang="pl-PL" dirty="0" err="1"/>
              <a:t>decisions</a:t>
            </a:r>
            <a:r>
              <a:rPr lang="pl-PL" dirty="0"/>
              <a:t> , </a:t>
            </a:r>
          </a:p>
          <a:p>
            <a:r>
              <a:rPr lang="pl-PL" dirty="0" err="1"/>
              <a:t>participatory</a:t>
            </a:r>
            <a:r>
              <a:rPr lang="pl-PL" dirty="0"/>
              <a:t> </a:t>
            </a:r>
            <a:r>
              <a:rPr lang="pl-PL" dirty="0" err="1"/>
              <a:t>practices</a:t>
            </a:r>
            <a:r>
              <a:rPr lang="pl-PL" dirty="0"/>
              <a:t>, </a:t>
            </a:r>
          </a:p>
          <a:p>
            <a:r>
              <a:rPr lang="pl-PL" dirty="0" err="1"/>
              <a:t>collective</a:t>
            </a:r>
            <a:r>
              <a:rPr lang="pl-PL" dirty="0"/>
              <a:t> </a:t>
            </a:r>
            <a:r>
              <a:rPr lang="pl-PL" dirty="0" err="1"/>
              <a:t>bargainings</a:t>
            </a:r>
            <a:r>
              <a:rPr lang="pl-PL" dirty="0"/>
              <a:t>  and </a:t>
            </a:r>
          </a:p>
          <a:p>
            <a:r>
              <a:rPr lang="pl-PL" dirty="0" err="1"/>
              <a:t>industrial</a:t>
            </a:r>
            <a:r>
              <a:rPr lang="pl-PL" dirty="0"/>
              <a:t> </a:t>
            </a:r>
            <a:r>
              <a:rPr lang="pl-PL" dirty="0" err="1"/>
              <a:t>conflict</a:t>
            </a:r>
            <a:r>
              <a:rPr lang="pl-PL" dirty="0"/>
              <a:t> and </a:t>
            </a:r>
            <a:r>
              <a:rPr lang="pl-PL" dirty="0" err="1"/>
              <a:t>state</a:t>
            </a:r>
            <a:r>
              <a:rPr lang="pl-PL" dirty="0"/>
              <a:t> </a:t>
            </a:r>
            <a:r>
              <a:rPr lang="pl-PL" dirty="0" err="1"/>
              <a:t>intervention</a:t>
            </a:r>
            <a:r>
              <a:rPr lang="pl-PL" dirty="0"/>
              <a:t> </a:t>
            </a:r>
          </a:p>
          <a:p>
            <a:endParaRPr lang="pl-PL" dirty="0"/>
          </a:p>
          <a:p>
            <a:endParaRPr lang="pl-PL" dirty="0"/>
          </a:p>
        </p:txBody>
      </p:sp>
      <p:sp>
        <p:nvSpPr>
          <p:cNvPr id="5" name="Symbol zastępczy zawartości 4">
            <a:extLst>
              <a:ext uri="{FF2B5EF4-FFF2-40B4-BE49-F238E27FC236}">
                <a16:creationId xmlns:a16="http://schemas.microsoft.com/office/drawing/2014/main" id="{21B63058-D38C-4B70-B07B-BE4E63069946}"/>
              </a:ext>
            </a:extLst>
          </p:cNvPr>
          <p:cNvSpPr>
            <a:spLocks noGrp="1"/>
          </p:cNvSpPr>
          <p:nvPr>
            <p:ph sz="half" idx="2"/>
          </p:nvPr>
        </p:nvSpPr>
        <p:spPr>
          <a:solidFill>
            <a:schemeClr val="accent4">
              <a:lumMod val="40000"/>
              <a:lumOff val="60000"/>
            </a:schemeClr>
          </a:solidFill>
        </p:spPr>
        <p:txBody>
          <a:bodyPr>
            <a:normAutofit fontScale="92500" lnSpcReduction="10000"/>
          </a:bodyPr>
          <a:lstStyle/>
          <a:p>
            <a:r>
              <a:rPr lang="pl-PL" dirty="0" err="1"/>
              <a:t>Four</a:t>
            </a:r>
            <a:r>
              <a:rPr lang="pl-PL" dirty="0"/>
              <a:t> </a:t>
            </a:r>
            <a:r>
              <a:rPr lang="pl-PL" dirty="0" err="1"/>
              <a:t>types</a:t>
            </a:r>
            <a:r>
              <a:rPr lang="pl-PL" dirty="0"/>
              <a:t> of </a:t>
            </a:r>
            <a:r>
              <a:rPr lang="pl-PL" dirty="0" err="1"/>
              <a:t>workplace</a:t>
            </a:r>
            <a:r>
              <a:rPr lang="pl-PL" dirty="0"/>
              <a:t> </a:t>
            </a:r>
            <a:r>
              <a:rPr lang="pl-PL" dirty="0" err="1"/>
              <a:t>regimes</a:t>
            </a:r>
            <a:r>
              <a:rPr lang="pl-PL" dirty="0"/>
              <a:t> </a:t>
            </a:r>
            <a:r>
              <a:rPr lang="pl-PL" dirty="0" err="1"/>
              <a:t>depending</a:t>
            </a:r>
            <a:r>
              <a:rPr lang="pl-PL" dirty="0"/>
              <a:t> on the </a:t>
            </a:r>
            <a:r>
              <a:rPr lang="pl-PL" dirty="0" err="1"/>
              <a:t>intensity</a:t>
            </a:r>
            <a:r>
              <a:rPr lang="pl-PL" dirty="0"/>
              <a:t>  of </a:t>
            </a:r>
            <a:r>
              <a:rPr lang="pl-PL" dirty="0" err="1"/>
              <a:t>unilateral</a:t>
            </a:r>
            <a:r>
              <a:rPr lang="pl-PL" dirty="0"/>
              <a:t> </a:t>
            </a:r>
            <a:r>
              <a:rPr lang="pl-PL" dirty="0" err="1"/>
              <a:t>decisions</a:t>
            </a:r>
            <a:r>
              <a:rPr lang="pl-PL" dirty="0"/>
              <a:t> by </a:t>
            </a:r>
            <a:r>
              <a:rPr lang="pl-PL" dirty="0" err="1"/>
              <a:t>employers</a:t>
            </a:r>
            <a:r>
              <a:rPr lang="pl-PL" dirty="0"/>
              <a:t>,</a:t>
            </a:r>
          </a:p>
          <a:p>
            <a:r>
              <a:rPr lang="pl-PL" dirty="0"/>
              <a:t>First one – </a:t>
            </a:r>
            <a:r>
              <a:rPr lang="pl-PL" dirty="0" err="1"/>
              <a:t>domination</a:t>
            </a:r>
            <a:r>
              <a:rPr lang="pl-PL" dirty="0"/>
              <a:t> of </a:t>
            </a:r>
            <a:r>
              <a:rPr lang="pl-PL" dirty="0" err="1"/>
              <a:t>unilateral</a:t>
            </a:r>
            <a:r>
              <a:rPr lang="pl-PL" dirty="0"/>
              <a:t> </a:t>
            </a:r>
            <a:r>
              <a:rPr lang="pl-PL" dirty="0" err="1"/>
              <a:t>power</a:t>
            </a:r>
            <a:r>
              <a:rPr lang="pl-PL" dirty="0"/>
              <a:t> of management, </a:t>
            </a:r>
          </a:p>
          <a:p>
            <a:r>
              <a:rPr lang="pl-PL" dirty="0"/>
              <a:t>Second one – management </a:t>
            </a:r>
            <a:r>
              <a:rPr lang="pl-PL" dirty="0" err="1"/>
              <a:t>rights</a:t>
            </a:r>
            <a:r>
              <a:rPr lang="pl-PL" dirty="0"/>
              <a:t> </a:t>
            </a:r>
            <a:r>
              <a:rPr lang="pl-PL" dirty="0" err="1"/>
              <a:t>are</a:t>
            </a:r>
            <a:r>
              <a:rPr lang="pl-PL" dirty="0"/>
              <a:t> </a:t>
            </a:r>
            <a:r>
              <a:rPr lang="pl-PL" dirty="0" err="1"/>
              <a:t>limited</a:t>
            </a:r>
            <a:r>
              <a:rPr lang="pl-PL" dirty="0"/>
              <a:t> by </a:t>
            </a:r>
            <a:r>
              <a:rPr lang="pl-PL" dirty="0" err="1"/>
              <a:t>collective</a:t>
            </a:r>
            <a:r>
              <a:rPr lang="pl-PL" dirty="0"/>
              <a:t> </a:t>
            </a:r>
            <a:r>
              <a:rPr lang="pl-PL" dirty="0" err="1"/>
              <a:t>agreements</a:t>
            </a:r>
            <a:r>
              <a:rPr lang="pl-PL" dirty="0"/>
              <a:t>,</a:t>
            </a:r>
          </a:p>
          <a:p>
            <a:r>
              <a:rPr lang="pl-PL" dirty="0"/>
              <a:t>Third one - management </a:t>
            </a:r>
            <a:r>
              <a:rPr lang="pl-PL" dirty="0" err="1"/>
              <a:t>rights</a:t>
            </a:r>
            <a:r>
              <a:rPr lang="pl-PL" dirty="0"/>
              <a:t> </a:t>
            </a:r>
            <a:r>
              <a:rPr lang="pl-PL" dirty="0" err="1"/>
              <a:t>are</a:t>
            </a:r>
            <a:r>
              <a:rPr lang="pl-PL" dirty="0"/>
              <a:t> </a:t>
            </a:r>
            <a:r>
              <a:rPr lang="pl-PL" dirty="0" err="1"/>
              <a:t>limited</a:t>
            </a:r>
            <a:r>
              <a:rPr lang="pl-PL" dirty="0"/>
              <a:t> by </a:t>
            </a:r>
            <a:r>
              <a:rPr lang="pl-PL" dirty="0" err="1"/>
              <a:t>paticipatory</a:t>
            </a:r>
            <a:r>
              <a:rPr lang="pl-PL" dirty="0"/>
              <a:t> </a:t>
            </a:r>
            <a:r>
              <a:rPr lang="pl-PL" dirty="0" err="1"/>
              <a:t>practices</a:t>
            </a:r>
            <a:r>
              <a:rPr lang="pl-PL" dirty="0"/>
              <a:t> as a </a:t>
            </a:r>
            <a:r>
              <a:rPr lang="pl-PL" dirty="0" err="1"/>
              <a:t>competing</a:t>
            </a:r>
            <a:r>
              <a:rPr lang="pl-PL" dirty="0"/>
              <a:t> </a:t>
            </a:r>
            <a:r>
              <a:rPr lang="pl-PL" dirty="0" err="1"/>
              <a:t>way</a:t>
            </a:r>
            <a:r>
              <a:rPr lang="pl-PL" dirty="0"/>
              <a:t> of </a:t>
            </a:r>
            <a:r>
              <a:rPr lang="pl-PL" dirty="0" err="1"/>
              <a:t>regulating</a:t>
            </a:r>
            <a:r>
              <a:rPr lang="pl-PL" dirty="0"/>
              <a:t> </a:t>
            </a:r>
            <a:r>
              <a:rPr lang="pl-PL" dirty="0" err="1"/>
              <a:t>workplace</a:t>
            </a:r>
            <a:r>
              <a:rPr lang="pl-PL" dirty="0"/>
              <a:t> </a:t>
            </a:r>
            <a:r>
              <a:rPr lang="pl-PL" dirty="0" err="1"/>
              <a:t>issues</a:t>
            </a:r>
            <a:r>
              <a:rPr lang="pl-PL" dirty="0"/>
              <a:t>. </a:t>
            </a:r>
          </a:p>
          <a:p>
            <a:endParaRPr lang="pl-PL" dirty="0"/>
          </a:p>
        </p:txBody>
      </p:sp>
      <p:sp>
        <p:nvSpPr>
          <p:cNvPr id="4" name="Symbol zastępczy numeru slajdu 3">
            <a:extLst>
              <a:ext uri="{FF2B5EF4-FFF2-40B4-BE49-F238E27FC236}">
                <a16:creationId xmlns:a16="http://schemas.microsoft.com/office/drawing/2014/main" id="{8E9A0B05-1A78-4BE2-81FE-C55F06B7B872}"/>
              </a:ext>
            </a:extLst>
          </p:cNvPr>
          <p:cNvSpPr>
            <a:spLocks noGrp="1"/>
          </p:cNvSpPr>
          <p:nvPr>
            <p:ph type="sldNum" sz="quarter" idx="12"/>
          </p:nvPr>
        </p:nvSpPr>
        <p:spPr/>
        <p:txBody>
          <a:bodyPr/>
          <a:lstStyle/>
          <a:p>
            <a:fld id="{22A3CD34-43B8-483A-A026-25BE5CAF1D8A}" type="slidenum">
              <a:rPr lang="pl-PL" smtClean="0"/>
              <a:t>6</a:t>
            </a:fld>
            <a:endParaRPr lang="pl-PL" dirty="0"/>
          </a:p>
        </p:txBody>
      </p:sp>
      <p:sp>
        <p:nvSpPr>
          <p:cNvPr id="6" name="Prostokąt 5">
            <a:extLst>
              <a:ext uri="{FF2B5EF4-FFF2-40B4-BE49-F238E27FC236}">
                <a16:creationId xmlns:a16="http://schemas.microsoft.com/office/drawing/2014/main" id="{3FD6B984-3C1E-4DA7-886B-A552C05BE238}"/>
              </a:ext>
            </a:extLst>
          </p:cNvPr>
          <p:cNvSpPr/>
          <p:nvPr/>
        </p:nvSpPr>
        <p:spPr>
          <a:xfrm>
            <a:off x="901578" y="6311900"/>
            <a:ext cx="7861422" cy="369332"/>
          </a:xfrm>
          <a:prstGeom prst="rect">
            <a:avLst/>
          </a:prstGeom>
        </p:spPr>
        <p:txBody>
          <a:bodyPr wrap="square">
            <a:spAutoFit/>
          </a:bodyPr>
          <a:lstStyle/>
          <a:p>
            <a:r>
              <a:rPr lang="pl-PL" dirty="0" err="1"/>
              <a:t>Knudsen</a:t>
            </a:r>
            <a:r>
              <a:rPr lang="pl-PL" dirty="0"/>
              <a:t>: </a:t>
            </a:r>
            <a:r>
              <a:rPr lang="pl-PL" dirty="0" err="1"/>
              <a:t>convergence</a:t>
            </a:r>
            <a:r>
              <a:rPr lang="pl-PL" dirty="0"/>
              <a:t> </a:t>
            </a:r>
            <a:r>
              <a:rPr lang="pl-PL" dirty="0" err="1"/>
              <a:t>between</a:t>
            </a:r>
            <a:r>
              <a:rPr lang="pl-PL" dirty="0"/>
              <a:t> </a:t>
            </a:r>
            <a:r>
              <a:rPr lang="pl-PL" dirty="0" err="1"/>
              <a:t>national</a:t>
            </a:r>
            <a:r>
              <a:rPr lang="pl-PL" dirty="0"/>
              <a:t> </a:t>
            </a:r>
            <a:r>
              <a:rPr lang="pl-PL" dirty="0" err="1"/>
              <a:t>participation</a:t>
            </a:r>
            <a:r>
              <a:rPr lang="pl-PL" dirty="0"/>
              <a:t> </a:t>
            </a:r>
            <a:r>
              <a:rPr lang="pl-PL" dirty="0" err="1"/>
              <a:t>systems</a:t>
            </a:r>
            <a:r>
              <a:rPr lang="pl-PL" dirty="0"/>
              <a:t>?</a:t>
            </a:r>
          </a:p>
        </p:txBody>
      </p:sp>
      <p:sp>
        <p:nvSpPr>
          <p:cNvPr id="7" name="Prostokąt 6">
            <a:extLst>
              <a:ext uri="{FF2B5EF4-FFF2-40B4-BE49-F238E27FC236}">
                <a16:creationId xmlns:a16="http://schemas.microsoft.com/office/drawing/2014/main" id="{131FF57F-DF0E-46FE-9190-91C49A995A56}"/>
              </a:ext>
            </a:extLst>
          </p:cNvPr>
          <p:cNvSpPr/>
          <p:nvPr/>
        </p:nvSpPr>
        <p:spPr>
          <a:xfrm>
            <a:off x="7469034" y="6311900"/>
            <a:ext cx="1881349" cy="369332"/>
          </a:xfrm>
          <a:prstGeom prst="rect">
            <a:avLst/>
          </a:prstGeom>
        </p:spPr>
        <p:txBody>
          <a:bodyPr wrap="none">
            <a:spAutoFit/>
          </a:bodyPr>
          <a:lstStyle/>
          <a:p>
            <a:r>
              <a:rPr lang="pl-PL" dirty="0" err="1"/>
              <a:t>Knudsen</a:t>
            </a:r>
            <a:r>
              <a:rPr lang="pl-PL" dirty="0"/>
              <a:t> 1995: 23</a:t>
            </a:r>
          </a:p>
        </p:txBody>
      </p:sp>
    </p:spTree>
    <p:extLst>
      <p:ext uri="{BB962C8B-B14F-4D97-AF65-F5344CB8AC3E}">
        <p14:creationId xmlns:p14="http://schemas.microsoft.com/office/powerpoint/2010/main" val="36518261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414633B-0B0A-47B3-B829-CA6CA9F78A9B}"/>
              </a:ext>
            </a:extLst>
          </p:cNvPr>
          <p:cNvSpPr>
            <a:spLocks noGrp="1"/>
          </p:cNvSpPr>
          <p:nvPr>
            <p:ph type="title"/>
          </p:nvPr>
        </p:nvSpPr>
        <p:spPr>
          <a:solidFill>
            <a:schemeClr val="tx2">
              <a:lumMod val="40000"/>
              <a:lumOff val="60000"/>
            </a:schemeClr>
          </a:solidFill>
        </p:spPr>
        <p:txBody>
          <a:bodyPr/>
          <a:lstStyle/>
          <a:p>
            <a:r>
              <a:rPr lang="pl-PL" dirty="0"/>
              <a:t>cd</a:t>
            </a:r>
          </a:p>
        </p:txBody>
      </p:sp>
      <p:sp>
        <p:nvSpPr>
          <p:cNvPr id="3" name="Symbol zastępczy zawartości 2">
            <a:extLst>
              <a:ext uri="{FF2B5EF4-FFF2-40B4-BE49-F238E27FC236}">
                <a16:creationId xmlns:a16="http://schemas.microsoft.com/office/drawing/2014/main" id="{6CD645A0-5E81-4985-869E-4FC3B001C114}"/>
              </a:ext>
            </a:extLst>
          </p:cNvPr>
          <p:cNvSpPr>
            <a:spLocks noGrp="1"/>
          </p:cNvSpPr>
          <p:nvPr>
            <p:ph idx="1"/>
          </p:nvPr>
        </p:nvSpPr>
        <p:spPr/>
        <p:txBody>
          <a:bodyPr/>
          <a:lstStyle/>
          <a:p>
            <a:r>
              <a:rPr lang="pl-PL" b="1" dirty="0" err="1"/>
              <a:t>Forms</a:t>
            </a:r>
            <a:r>
              <a:rPr lang="pl-PL" b="1" dirty="0"/>
              <a:t> i </a:t>
            </a:r>
            <a:r>
              <a:rPr lang="pl-PL" b="1" dirty="0" err="1"/>
              <a:t>benefits</a:t>
            </a:r>
            <a:r>
              <a:rPr lang="pl-PL" b="1" dirty="0"/>
              <a:t> from DP</a:t>
            </a:r>
            <a:endParaRPr lang="pl-PL" dirty="0"/>
          </a:p>
          <a:p>
            <a:endParaRPr lang="pl-PL" b="1" dirty="0"/>
          </a:p>
          <a:p>
            <a:endParaRPr lang="pl-PL" b="1" dirty="0"/>
          </a:p>
          <a:p>
            <a:r>
              <a:rPr lang="pl-PL" b="1" dirty="0"/>
              <a:t>Definition of DP </a:t>
            </a:r>
            <a:r>
              <a:rPr lang="pl-PL" b="1" dirty="0" err="1"/>
              <a:t>based</a:t>
            </a:r>
            <a:r>
              <a:rPr lang="pl-PL" b="1" dirty="0"/>
              <a:t> on the EPOC </a:t>
            </a:r>
            <a:r>
              <a:rPr lang="pl-PL" b="1" dirty="0" err="1"/>
              <a:t>study</a:t>
            </a:r>
            <a:endParaRPr lang="pl-PL" dirty="0"/>
          </a:p>
          <a:p>
            <a:endParaRPr lang="pl-PL" dirty="0"/>
          </a:p>
        </p:txBody>
      </p:sp>
      <p:sp>
        <p:nvSpPr>
          <p:cNvPr id="4" name="Symbol zastępczy numeru slajdu 3">
            <a:extLst>
              <a:ext uri="{FF2B5EF4-FFF2-40B4-BE49-F238E27FC236}">
                <a16:creationId xmlns:a16="http://schemas.microsoft.com/office/drawing/2014/main" id="{427482D2-1168-4501-ABFC-58CA99EE9ED2}"/>
              </a:ext>
            </a:extLst>
          </p:cNvPr>
          <p:cNvSpPr>
            <a:spLocks noGrp="1"/>
          </p:cNvSpPr>
          <p:nvPr>
            <p:ph type="sldNum" sz="quarter" idx="12"/>
          </p:nvPr>
        </p:nvSpPr>
        <p:spPr/>
        <p:txBody>
          <a:bodyPr/>
          <a:lstStyle/>
          <a:p>
            <a:fld id="{22A3CD34-43B8-483A-A026-25BE5CAF1D8A}" type="slidenum">
              <a:rPr lang="pl-PL" smtClean="0"/>
              <a:t>7</a:t>
            </a:fld>
            <a:endParaRPr lang="pl-PL"/>
          </a:p>
        </p:txBody>
      </p:sp>
    </p:spTree>
    <p:extLst>
      <p:ext uri="{BB962C8B-B14F-4D97-AF65-F5344CB8AC3E}">
        <p14:creationId xmlns:p14="http://schemas.microsoft.com/office/powerpoint/2010/main" val="38746592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0DE3E44-5039-40C0-82D8-DB237C6FD390}"/>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D02F5C89-8B4D-423E-AE53-DFAA058C679D}"/>
              </a:ext>
            </a:extLst>
          </p:cNvPr>
          <p:cNvSpPr>
            <a:spLocks noGrp="1"/>
          </p:cNvSpPr>
          <p:nvPr>
            <p:ph idx="1"/>
          </p:nvPr>
        </p:nvSpPr>
        <p:spPr/>
        <p:txBody>
          <a:bodyPr>
            <a:normAutofit/>
          </a:bodyPr>
          <a:lstStyle/>
          <a:p>
            <a:pPr marL="0" indent="0" algn="ctr">
              <a:buNone/>
            </a:pPr>
            <a:r>
              <a:rPr lang="pl-PL" sz="8800" dirty="0">
                <a:solidFill>
                  <a:srgbClr val="FF0000"/>
                </a:solidFill>
              </a:rPr>
              <a:t>II</a:t>
            </a:r>
          </a:p>
        </p:txBody>
      </p:sp>
      <p:sp>
        <p:nvSpPr>
          <p:cNvPr id="4" name="Symbol zastępczy numeru slajdu 3">
            <a:extLst>
              <a:ext uri="{FF2B5EF4-FFF2-40B4-BE49-F238E27FC236}">
                <a16:creationId xmlns:a16="http://schemas.microsoft.com/office/drawing/2014/main" id="{53569695-5251-4AEB-B222-EBA1D9ACAD4D}"/>
              </a:ext>
            </a:extLst>
          </p:cNvPr>
          <p:cNvSpPr>
            <a:spLocks noGrp="1"/>
          </p:cNvSpPr>
          <p:nvPr>
            <p:ph type="sldNum" sz="quarter" idx="12"/>
          </p:nvPr>
        </p:nvSpPr>
        <p:spPr/>
        <p:txBody>
          <a:bodyPr/>
          <a:lstStyle/>
          <a:p>
            <a:fld id="{22A3CD34-43B8-483A-A026-25BE5CAF1D8A}" type="slidenum">
              <a:rPr lang="pl-PL" smtClean="0"/>
              <a:t>8</a:t>
            </a:fld>
            <a:endParaRPr lang="pl-PL"/>
          </a:p>
        </p:txBody>
      </p:sp>
    </p:spTree>
    <p:extLst>
      <p:ext uri="{BB962C8B-B14F-4D97-AF65-F5344CB8AC3E}">
        <p14:creationId xmlns:p14="http://schemas.microsoft.com/office/powerpoint/2010/main" val="3893690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BDA7433-33C1-46FD-B536-0C44717FACFE}"/>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1642D21F-EC8F-457E-A1D4-9B65D5F53163}"/>
              </a:ext>
            </a:extLst>
          </p:cNvPr>
          <p:cNvSpPr>
            <a:spLocks noGrp="1"/>
          </p:cNvSpPr>
          <p:nvPr>
            <p:ph idx="1"/>
          </p:nvPr>
        </p:nvSpPr>
        <p:spPr/>
        <p:txBody>
          <a:bodyPr>
            <a:normAutofit/>
          </a:bodyPr>
          <a:lstStyle/>
          <a:p>
            <a:pPr marL="0" indent="0" algn="ctr">
              <a:buNone/>
            </a:pPr>
            <a:r>
              <a:rPr lang="pl-PL" sz="6600" b="1" dirty="0">
                <a:solidFill>
                  <a:srgbClr val="FF0000"/>
                </a:solidFill>
              </a:rPr>
              <a:t>The </a:t>
            </a:r>
            <a:r>
              <a:rPr lang="pl-PL" sz="6600" b="1" dirty="0" err="1">
                <a:solidFill>
                  <a:srgbClr val="FF0000"/>
                </a:solidFill>
              </a:rPr>
              <a:t>Polish</a:t>
            </a:r>
            <a:r>
              <a:rPr lang="pl-PL" sz="6600" b="1" dirty="0">
                <a:solidFill>
                  <a:srgbClr val="FF0000"/>
                </a:solidFill>
              </a:rPr>
              <a:t> </a:t>
            </a:r>
            <a:r>
              <a:rPr lang="pl-PL" sz="6600" b="1" dirty="0" err="1">
                <a:solidFill>
                  <a:srgbClr val="FF0000"/>
                </a:solidFill>
              </a:rPr>
              <a:t>reserach</a:t>
            </a:r>
            <a:r>
              <a:rPr lang="pl-PL" sz="6600" b="1" dirty="0">
                <a:solidFill>
                  <a:srgbClr val="FF0000"/>
                </a:solidFill>
              </a:rPr>
              <a:t> </a:t>
            </a:r>
            <a:r>
              <a:rPr lang="pl-PL" sz="6600" b="1" dirty="0" err="1">
                <a:solidFill>
                  <a:srgbClr val="FF0000"/>
                </a:solidFill>
              </a:rPr>
              <a:t>studies</a:t>
            </a:r>
            <a:r>
              <a:rPr lang="pl-PL" sz="6600" b="1" dirty="0">
                <a:solidFill>
                  <a:srgbClr val="FF0000"/>
                </a:solidFill>
              </a:rPr>
              <a:t> on DP</a:t>
            </a:r>
            <a:br>
              <a:rPr lang="pl-PL" sz="6600" dirty="0"/>
            </a:br>
            <a:r>
              <a:rPr lang="pl-PL" sz="6600" b="1" dirty="0" err="1"/>
              <a:t>based</a:t>
            </a:r>
            <a:r>
              <a:rPr lang="pl-PL" sz="6600" b="1" dirty="0"/>
              <a:t> on the EPOC </a:t>
            </a:r>
            <a:r>
              <a:rPr lang="pl-PL" sz="6600" b="1" dirty="0" err="1"/>
              <a:t>methods</a:t>
            </a:r>
            <a:r>
              <a:rPr lang="pl-PL" sz="6600" b="1" dirty="0"/>
              <a:t> and </a:t>
            </a:r>
            <a:r>
              <a:rPr lang="pl-PL" sz="6600" b="1" dirty="0" err="1"/>
              <a:t>other</a:t>
            </a:r>
            <a:r>
              <a:rPr lang="pl-PL" sz="6600" b="1" dirty="0"/>
              <a:t> </a:t>
            </a:r>
            <a:r>
              <a:rPr lang="pl-PL" sz="6600" b="1" dirty="0" err="1"/>
              <a:t>studies</a:t>
            </a:r>
            <a:endParaRPr lang="pl-PL" sz="6600" dirty="0"/>
          </a:p>
        </p:txBody>
      </p:sp>
      <p:sp>
        <p:nvSpPr>
          <p:cNvPr id="4" name="Symbol zastępczy numeru slajdu 3">
            <a:extLst>
              <a:ext uri="{FF2B5EF4-FFF2-40B4-BE49-F238E27FC236}">
                <a16:creationId xmlns:a16="http://schemas.microsoft.com/office/drawing/2014/main" id="{3F709737-4A84-4E00-A81C-6DB74748F0B7}"/>
              </a:ext>
            </a:extLst>
          </p:cNvPr>
          <p:cNvSpPr>
            <a:spLocks noGrp="1"/>
          </p:cNvSpPr>
          <p:nvPr>
            <p:ph type="sldNum" sz="quarter" idx="12"/>
          </p:nvPr>
        </p:nvSpPr>
        <p:spPr/>
        <p:txBody>
          <a:bodyPr/>
          <a:lstStyle/>
          <a:p>
            <a:fld id="{22A3CD34-43B8-483A-A026-25BE5CAF1D8A}" type="slidenum">
              <a:rPr lang="pl-PL" smtClean="0"/>
              <a:t>9</a:t>
            </a:fld>
            <a:endParaRPr lang="pl-PL"/>
          </a:p>
        </p:txBody>
      </p:sp>
    </p:spTree>
    <p:extLst>
      <p:ext uri="{BB962C8B-B14F-4D97-AF65-F5344CB8AC3E}">
        <p14:creationId xmlns:p14="http://schemas.microsoft.com/office/powerpoint/2010/main" val="2098434787"/>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1841</TotalTime>
  <Words>2556</Words>
  <Application>Microsoft Office PowerPoint</Application>
  <PresentationFormat>Panoramiczny</PresentationFormat>
  <Paragraphs>564</Paragraphs>
  <Slides>41</Slides>
  <Notes>0</Notes>
  <HiddenSlides>0</HiddenSlides>
  <MMClips>0</MMClips>
  <ScaleCrop>false</ScaleCrop>
  <HeadingPairs>
    <vt:vector size="6" baseType="variant">
      <vt:variant>
        <vt:lpstr>Używane czcionki</vt:lpstr>
      </vt:variant>
      <vt:variant>
        <vt:i4>7</vt:i4>
      </vt:variant>
      <vt:variant>
        <vt:lpstr>Motyw</vt:lpstr>
      </vt:variant>
      <vt:variant>
        <vt:i4>1</vt:i4>
      </vt:variant>
      <vt:variant>
        <vt:lpstr>Tytuły slajdów</vt:lpstr>
      </vt:variant>
      <vt:variant>
        <vt:i4>41</vt:i4>
      </vt:variant>
    </vt:vector>
  </HeadingPairs>
  <TitlesOfParts>
    <vt:vector size="49" baseType="lpstr">
      <vt:lpstr>Arial</vt:lpstr>
      <vt:lpstr>Calibri</vt:lpstr>
      <vt:lpstr>Calibri Light</vt:lpstr>
      <vt:lpstr>Tahoma</vt:lpstr>
      <vt:lpstr>TeXGyreTermes</vt:lpstr>
      <vt:lpstr>Times New Roman</vt:lpstr>
      <vt:lpstr>TimesNewRomanPSMT</vt:lpstr>
      <vt:lpstr>Motyw pakietu Office</vt:lpstr>
      <vt:lpstr>Draft of national report</vt:lpstr>
      <vt:lpstr>I. General introduction</vt:lpstr>
      <vt:lpstr>External and internal factors influencing DP</vt:lpstr>
      <vt:lpstr>Reasons why did DP emerged (rationales for introducing employee participation)</vt:lpstr>
      <vt:lpstr>Theoretical assumptians (framework)</vt:lpstr>
      <vt:lpstr>The concept of workplace regime  as a analytical tool, Knudsen 1995</vt:lpstr>
      <vt:lpstr>cd</vt:lpstr>
      <vt:lpstr>Prezentacja programu PowerPoint</vt:lpstr>
      <vt:lpstr>Prezentacja programu PowerPoint</vt:lpstr>
      <vt:lpstr>Prezentacja programu PowerPoint</vt:lpstr>
      <vt:lpstr>The incidence of the main form of direct participation by country (%), EPOC</vt:lpstr>
      <vt:lpstr>Poland and ten UE countries</vt:lpstr>
      <vt:lpstr>The incidence of group based direct participation</vt:lpstr>
      <vt:lpstr>Industrial relations in Poland </vt:lpstr>
      <vt:lpstr>Characteristics of the Polish unions</vt:lpstr>
      <vt:lpstr>Incidence of collective agreements (%)</vt:lpstr>
      <vt:lpstr>Factors responsible for union’s troubles, Central Europe</vt:lpstr>
      <vt:lpstr>Many sources of labor weakness, S. Crowley</vt:lpstr>
      <vt:lpstr>Model of capitalism,  model of industrial relations system</vt:lpstr>
      <vt:lpstr>Cultural dimension </vt:lpstr>
      <vt:lpstr>The Hofstede study  Index Score Estimates</vt:lpstr>
      <vt:lpstr>Organizational culture,  styles of management</vt:lpstr>
      <vt:lpstr>Participatory style of management?</vt:lpstr>
      <vt:lpstr>Prezentacja programu PowerPoint</vt:lpstr>
      <vt:lpstr>the corelations beetwen DP and trade unions, </vt:lpstr>
      <vt:lpstr>IV</vt:lpstr>
      <vt:lpstr>National legislation relevant to DP</vt:lpstr>
      <vt:lpstr>Prezentacja programu PowerPoint</vt:lpstr>
      <vt:lpstr>The characteristics of banking in Poland</vt:lpstr>
      <vt:lpstr>IR system</vt:lpstr>
      <vt:lpstr>Direct Participation  in a banking sector</vt:lpstr>
      <vt:lpstr>Tendencies in DP</vt:lpstr>
      <vt:lpstr>cd</vt:lpstr>
      <vt:lpstr>On the side of employees</vt:lpstr>
      <vt:lpstr>The trade unions and DP</vt:lpstr>
      <vt:lpstr>DP instruments</vt:lpstr>
      <vt:lpstr>The future of DP</vt:lpstr>
      <vt:lpstr>Prezentacja programu PowerPoint</vt:lpstr>
      <vt:lpstr>The characteristics of this sector</vt:lpstr>
      <vt:lpstr>The industrial relations</vt:lpstr>
      <vt:lpstr>DP in the food industry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report</dc:title>
  <dc:creator>Andrzej Zybała</dc:creator>
  <cp:lastModifiedBy>Andrzej Zybała</cp:lastModifiedBy>
  <cp:revision>99</cp:revision>
  <cp:lastPrinted>2018-04-16T08:37:12Z</cp:lastPrinted>
  <dcterms:created xsi:type="dcterms:W3CDTF">2018-04-11T11:52:21Z</dcterms:created>
  <dcterms:modified xsi:type="dcterms:W3CDTF">2018-04-20T12:51:15Z</dcterms:modified>
</cp:coreProperties>
</file>