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19"/>
  </p:notesMasterIdLst>
  <p:sldIdLst>
    <p:sldId id="256" r:id="rId2"/>
    <p:sldId id="258" r:id="rId3"/>
    <p:sldId id="259" r:id="rId4"/>
    <p:sldId id="261" r:id="rId5"/>
    <p:sldId id="284" r:id="rId6"/>
    <p:sldId id="283" r:id="rId7"/>
    <p:sldId id="285" r:id="rId8"/>
    <p:sldId id="286" r:id="rId9"/>
    <p:sldId id="287" r:id="rId10"/>
    <p:sldId id="288" r:id="rId11"/>
    <p:sldId id="289" r:id="rId12"/>
    <p:sldId id="290" r:id="rId13"/>
    <p:sldId id="291" r:id="rId14"/>
    <p:sldId id="292" r:id="rId15"/>
    <p:sldId id="293" r:id="rId16"/>
    <p:sldId id="294" r:id="rId17"/>
    <p:sldId id="27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D88223D-F899-43E5-AA44-C6911CA4A3D8}">
  <a:tblStyle styleId="{4D88223D-F899-43E5-AA44-C6911CA4A3D8}"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64" d="100"/>
          <a:sy n="164" d="100"/>
        </p:scale>
        <p:origin x="1128" y="6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567290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FF9E00"/>
        </a:solidFill>
        <a:effectLst/>
      </p:bgPr>
    </p:bg>
    <p:spTree>
      <p:nvGrpSpPr>
        <p:cNvPr id="1" name="Shape 8"/>
        <p:cNvGrpSpPr/>
        <p:nvPr/>
      </p:nvGrpSpPr>
      <p:grpSpPr>
        <a:xfrm>
          <a:off x="0" y="0"/>
          <a:ext cx="0" cy="0"/>
          <a:chOff x="0" y="0"/>
          <a:chExt cx="0" cy="0"/>
        </a:xfrm>
      </p:grpSpPr>
      <p:sp>
        <p:nvSpPr>
          <p:cNvPr id="9" name="Shape 9"/>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152400" cap="flat" cmpd="sng">
            <a:solidFill>
              <a:srgbClr val="FFFFFF"/>
            </a:solidFill>
            <a:prstDash val="solid"/>
            <a:miter/>
            <a:headEnd type="none" w="lg" len="lg"/>
            <a:tailEnd type="none" w="lg" len="lg"/>
          </a:ln>
        </p:spPr>
      </p:sp>
      <p:sp>
        <p:nvSpPr>
          <p:cNvPr id="10" name="Shape 10"/>
          <p:cNvSpPr txBox="1">
            <a:spLocks noGrp="1"/>
          </p:cNvSpPr>
          <p:nvPr>
            <p:ph type="ctrTitle"/>
          </p:nvPr>
        </p:nvSpPr>
        <p:spPr>
          <a:xfrm>
            <a:off x="2296350" y="1991850"/>
            <a:ext cx="4551299" cy="1159799"/>
          </a:xfrm>
          <a:prstGeom prst="rect">
            <a:avLst/>
          </a:prstGeom>
        </p:spPr>
        <p:txBody>
          <a:bodyPr lIns="91425" tIns="91425" rIns="91425" bIns="91425" anchor="ctr" anchorCtr="0"/>
          <a:lstStyle>
            <a:lvl1pPr lvl="0" algn="ctr">
              <a:spcBef>
                <a:spcPts val="0"/>
              </a:spcBef>
              <a:buClr>
                <a:srgbClr val="434343"/>
              </a:buClr>
              <a:buSzPct val="100000"/>
              <a:defRPr sz="3000">
                <a:solidFill>
                  <a:srgbClr val="434343"/>
                </a:solidFill>
              </a:defRPr>
            </a:lvl1pPr>
            <a:lvl2pPr lvl="1" algn="ctr">
              <a:spcBef>
                <a:spcPts val="0"/>
              </a:spcBef>
              <a:buClr>
                <a:srgbClr val="434343"/>
              </a:buClr>
              <a:buSzPct val="100000"/>
              <a:defRPr sz="3000">
                <a:solidFill>
                  <a:srgbClr val="434343"/>
                </a:solidFill>
              </a:defRPr>
            </a:lvl2pPr>
            <a:lvl3pPr lvl="2" algn="ctr">
              <a:spcBef>
                <a:spcPts val="0"/>
              </a:spcBef>
              <a:buClr>
                <a:srgbClr val="434343"/>
              </a:buClr>
              <a:buSzPct val="100000"/>
              <a:defRPr sz="3000">
                <a:solidFill>
                  <a:srgbClr val="434343"/>
                </a:solidFill>
              </a:defRPr>
            </a:lvl3pPr>
            <a:lvl4pPr lvl="3" algn="ctr">
              <a:spcBef>
                <a:spcPts val="0"/>
              </a:spcBef>
              <a:buClr>
                <a:srgbClr val="434343"/>
              </a:buClr>
              <a:buSzPct val="100000"/>
              <a:defRPr sz="3000">
                <a:solidFill>
                  <a:srgbClr val="434343"/>
                </a:solidFill>
              </a:defRPr>
            </a:lvl4pPr>
            <a:lvl5pPr lvl="4" algn="ctr">
              <a:spcBef>
                <a:spcPts val="0"/>
              </a:spcBef>
              <a:buClr>
                <a:srgbClr val="434343"/>
              </a:buClr>
              <a:buSzPct val="100000"/>
              <a:defRPr sz="3000">
                <a:solidFill>
                  <a:srgbClr val="434343"/>
                </a:solidFill>
              </a:defRPr>
            </a:lvl5pPr>
            <a:lvl6pPr lvl="5" algn="ctr">
              <a:spcBef>
                <a:spcPts val="0"/>
              </a:spcBef>
              <a:buClr>
                <a:srgbClr val="434343"/>
              </a:buClr>
              <a:buSzPct val="100000"/>
              <a:defRPr sz="3000">
                <a:solidFill>
                  <a:srgbClr val="434343"/>
                </a:solidFill>
              </a:defRPr>
            </a:lvl6pPr>
            <a:lvl7pPr lvl="6" algn="ctr">
              <a:spcBef>
                <a:spcPts val="0"/>
              </a:spcBef>
              <a:buClr>
                <a:srgbClr val="434343"/>
              </a:buClr>
              <a:buSzPct val="100000"/>
              <a:defRPr sz="3000">
                <a:solidFill>
                  <a:srgbClr val="434343"/>
                </a:solidFill>
              </a:defRPr>
            </a:lvl7pPr>
            <a:lvl8pPr lvl="7" algn="ctr">
              <a:spcBef>
                <a:spcPts val="0"/>
              </a:spcBef>
              <a:buClr>
                <a:srgbClr val="434343"/>
              </a:buClr>
              <a:buSzPct val="100000"/>
              <a:defRPr sz="3000">
                <a:solidFill>
                  <a:srgbClr val="434343"/>
                </a:solidFill>
              </a:defRPr>
            </a:lvl8pPr>
            <a:lvl9pPr lvl="8" algn="ctr">
              <a:spcBef>
                <a:spcPts val="0"/>
              </a:spcBef>
              <a:buClr>
                <a:srgbClr val="434343"/>
              </a:buClr>
              <a:buSzPct val="100000"/>
              <a:defRPr sz="3000">
                <a:solidFill>
                  <a:srgbClr val="434343"/>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FF9E00"/>
        </a:solidFill>
        <a:effectLst/>
      </p:bgPr>
    </p:bg>
    <p:spTree>
      <p:nvGrpSpPr>
        <p:cNvPr id="1" name="Shape 11"/>
        <p:cNvGrpSpPr/>
        <p:nvPr/>
      </p:nvGrpSpPr>
      <p:grpSpPr>
        <a:xfrm>
          <a:off x="0" y="0"/>
          <a:ext cx="0" cy="0"/>
          <a:chOff x="0" y="0"/>
          <a:chExt cx="0" cy="0"/>
        </a:xfrm>
      </p:grpSpPr>
      <p:sp>
        <p:nvSpPr>
          <p:cNvPr id="12" name="Shape 12"/>
          <p:cNvSpPr/>
          <p:nvPr/>
        </p:nvSpPr>
        <p:spPr>
          <a:xfrm>
            <a:off x="818062" y="805650"/>
            <a:ext cx="7507875" cy="3532200"/>
          </a:xfrm>
          <a:custGeom>
            <a:avLst/>
            <a:gdLst/>
            <a:ahLst/>
            <a:cxnLst/>
            <a:rect l="0" t="0" r="0" b="0"/>
            <a:pathLst>
              <a:path w="300315" h="141288" extrusionOk="0">
                <a:moveTo>
                  <a:pt x="121105" y="0"/>
                </a:moveTo>
                <a:lnTo>
                  <a:pt x="0" y="0"/>
                </a:lnTo>
                <a:lnTo>
                  <a:pt x="0" y="141288"/>
                </a:lnTo>
                <a:lnTo>
                  <a:pt x="300315" y="141288"/>
                </a:lnTo>
                <a:lnTo>
                  <a:pt x="300315" y="305"/>
                </a:lnTo>
                <a:lnTo>
                  <a:pt x="179211" y="305"/>
                </a:lnTo>
              </a:path>
            </a:pathLst>
          </a:custGeom>
          <a:noFill/>
          <a:ln w="76200" cap="flat" cmpd="sng">
            <a:solidFill>
              <a:srgbClr val="FFFFFF"/>
            </a:solidFill>
            <a:prstDash val="solid"/>
            <a:miter/>
            <a:headEnd type="none" w="lg" len="lg"/>
            <a:tailEnd type="none" w="lg" len="lg"/>
          </a:ln>
        </p:spPr>
      </p:sp>
      <p:sp>
        <p:nvSpPr>
          <p:cNvPr id="13" name="Shape 13"/>
          <p:cNvSpPr txBox="1">
            <a:spLocks noGrp="1"/>
          </p:cNvSpPr>
          <p:nvPr>
            <p:ph type="ctrTitle"/>
          </p:nvPr>
        </p:nvSpPr>
        <p:spPr>
          <a:xfrm>
            <a:off x="1933200" y="2189999"/>
            <a:ext cx="5277599" cy="447600"/>
          </a:xfrm>
          <a:prstGeom prst="rect">
            <a:avLst/>
          </a:prstGeom>
        </p:spPr>
        <p:txBody>
          <a:bodyPr lIns="91425" tIns="91425" rIns="91425" bIns="91425" anchor="b" anchorCtr="0"/>
          <a:lstStyle>
            <a:lvl1pPr lvl="0" algn="ctr" rtl="0">
              <a:spcBef>
                <a:spcPts val="0"/>
              </a:spcBef>
              <a:buClr>
                <a:srgbClr val="434343"/>
              </a:buClr>
              <a:buSzPct val="100000"/>
              <a:defRPr sz="2400" b="0">
                <a:solidFill>
                  <a:srgbClr val="434343"/>
                </a:solidFill>
              </a:defRPr>
            </a:lvl1pPr>
            <a:lvl2pPr lvl="1" algn="ctr" rtl="0">
              <a:spcBef>
                <a:spcPts val="0"/>
              </a:spcBef>
              <a:buClr>
                <a:srgbClr val="434343"/>
              </a:buClr>
              <a:buSzPct val="100000"/>
              <a:defRPr sz="2400" b="0">
                <a:solidFill>
                  <a:srgbClr val="434343"/>
                </a:solidFill>
              </a:defRPr>
            </a:lvl2pPr>
            <a:lvl3pPr lvl="2" algn="ctr" rtl="0">
              <a:spcBef>
                <a:spcPts val="0"/>
              </a:spcBef>
              <a:buClr>
                <a:srgbClr val="434343"/>
              </a:buClr>
              <a:buSzPct val="100000"/>
              <a:defRPr sz="2400" b="0">
                <a:solidFill>
                  <a:srgbClr val="434343"/>
                </a:solidFill>
              </a:defRPr>
            </a:lvl3pPr>
            <a:lvl4pPr lvl="3" algn="ctr" rtl="0">
              <a:spcBef>
                <a:spcPts val="0"/>
              </a:spcBef>
              <a:buClr>
                <a:srgbClr val="434343"/>
              </a:buClr>
              <a:buSzPct val="100000"/>
              <a:defRPr sz="2400" b="0">
                <a:solidFill>
                  <a:srgbClr val="434343"/>
                </a:solidFill>
              </a:defRPr>
            </a:lvl4pPr>
            <a:lvl5pPr lvl="4" algn="ctr" rtl="0">
              <a:spcBef>
                <a:spcPts val="0"/>
              </a:spcBef>
              <a:buClr>
                <a:srgbClr val="434343"/>
              </a:buClr>
              <a:buSzPct val="100000"/>
              <a:defRPr sz="2400" b="0">
                <a:solidFill>
                  <a:srgbClr val="434343"/>
                </a:solidFill>
              </a:defRPr>
            </a:lvl5pPr>
            <a:lvl6pPr lvl="5" algn="ctr" rtl="0">
              <a:spcBef>
                <a:spcPts val="0"/>
              </a:spcBef>
              <a:buClr>
                <a:srgbClr val="434343"/>
              </a:buClr>
              <a:buSzPct val="100000"/>
              <a:defRPr sz="2400" b="0">
                <a:solidFill>
                  <a:srgbClr val="434343"/>
                </a:solidFill>
              </a:defRPr>
            </a:lvl6pPr>
            <a:lvl7pPr lvl="6" algn="ctr" rtl="0">
              <a:spcBef>
                <a:spcPts val="0"/>
              </a:spcBef>
              <a:buClr>
                <a:srgbClr val="434343"/>
              </a:buClr>
              <a:buSzPct val="100000"/>
              <a:defRPr sz="2400" b="0">
                <a:solidFill>
                  <a:srgbClr val="434343"/>
                </a:solidFill>
              </a:defRPr>
            </a:lvl7pPr>
            <a:lvl8pPr lvl="7" algn="ctr" rtl="0">
              <a:spcBef>
                <a:spcPts val="0"/>
              </a:spcBef>
              <a:buClr>
                <a:srgbClr val="434343"/>
              </a:buClr>
              <a:buSzPct val="100000"/>
              <a:defRPr sz="2400" b="0">
                <a:solidFill>
                  <a:srgbClr val="434343"/>
                </a:solidFill>
              </a:defRPr>
            </a:lvl8pPr>
            <a:lvl9pPr lvl="8" algn="ctr" rtl="0">
              <a:spcBef>
                <a:spcPts val="0"/>
              </a:spcBef>
              <a:buClr>
                <a:srgbClr val="434343"/>
              </a:buClr>
              <a:buSzPct val="100000"/>
              <a:defRPr sz="2400" b="0">
                <a:solidFill>
                  <a:srgbClr val="434343"/>
                </a:solidFill>
              </a:defRPr>
            </a:lvl9pPr>
          </a:lstStyle>
          <a:p>
            <a:endParaRPr/>
          </a:p>
        </p:txBody>
      </p:sp>
      <p:sp>
        <p:nvSpPr>
          <p:cNvPr id="14" name="Shape 14"/>
          <p:cNvSpPr txBox="1">
            <a:spLocks noGrp="1"/>
          </p:cNvSpPr>
          <p:nvPr>
            <p:ph type="subTitle" idx="1"/>
          </p:nvPr>
        </p:nvSpPr>
        <p:spPr>
          <a:xfrm>
            <a:off x="685800" y="2505900"/>
            <a:ext cx="7772400" cy="447600"/>
          </a:xfrm>
          <a:prstGeom prst="rect">
            <a:avLst/>
          </a:prstGeom>
        </p:spPr>
        <p:txBody>
          <a:bodyPr lIns="91425" tIns="91425" rIns="91425" bIns="91425" anchor="t" anchorCtr="0"/>
          <a:lstStyle>
            <a:lvl1pPr lvl="0" algn="ctr" rtl="0">
              <a:spcBef>
                <a:spcPts val="0"/>
              </a:spcBef>
              <a:buClr>
                <a:srgbClr val="FFFFFF"/>
              </a:buClr>
              <a:buSzPct val="100000"/>
              <a:buNone/>
              <a:defRPr sz="1800">
                <a:solidFill>
                  <a:srgbClr val="FFFFFF"/>
                </a:solidFill>
              </a:defRPr>
            </a:lvl1pPr>
            <a:lvl2pPr lvl="1" algn="ctr" rtl="0">
              <a:spcBef>
                <a:spcPts val="0"/>
              </a:spcBef>
              <a:buClr>
                <a:srgbClr val="FFFFFF"/>
              </a:buClr>
              <a:buNone/>
              <a:defRPr sz="1800">
                <a:solidFill>
                  <a:srgbClr val="FFFFFF"/>
                </a:solidFill>
              </a:defRPr>
            </a:lvl2pPr>
            <a:lvl3pPr lvl="2" algn="ctr" rtl="0">
              <a:spcBef>
                <a:spcPts val="0"/>
              </a:spcBef>
              <a:buClr>
                <a:srgbClr val="FFFFFF"/>
              </a:buClr>
              <a:buSzPct val="100000"/>
              <a:buNone/>
              <a:defRPr sz="1800">
                <a:solidFill>
                  <a:srgbClr val="FFFFFF"/>
                </a:solidFill>
              </a:defRPr>
            </a:lvl3pPr>
            <a:lvl4pPr lvl="3" algn="ctr" rtl="0">
              <a:spcBef>
                <a:spcPts val="0"/>
              </a:spcBef>
              <a:buClr>
                <a:srgbClr val="FFFFFF"/>
              </a:buClr>
              <a:buNone/>
              <a:defRPr>
                <a:solidFill>
                  <a:srgbClr val="FFFFFF"/>
                </a:solidFill>
              </a:defRPr>
            </a:lvl4pPr>
            <a:lvl5pPr lvl="4" algn="ctr" rtl="0">
              <a:spcBef>
                <a:spcPts val="0"/>
              </a:spcBef>
              <a:buClr>
                <a:srgbClr val="FFFFFF"/>
              </a:buClr>
              <a:buNone/>
              <a:defRPr>
                <a:solidFill>
                  <a:srgbClr val="FFFFFF"/>
                </a:solidFill>
              </a:defRPr>
            </a:lvl5pPr>
            <a:lvl6pPr lvl="5" algn="ctr" rtl="0">
              <a:spcBef>
                <a:spcPts val="0"/>
              </a:spcBef>
              <a:buClr>
                <a:srgbClr val="FFFFFF"/>
              </a:buClr>
              <a:buNone/>
              <a:defRPr>
                <a:solidFill>
                  <a:srgbClr val="FFFFFF"/>
                </a:solidFill>
              </a:defRPr>
            </a:lvl6pPr>
            <a:lvl7pPr lvl="6" algn="ctr" rtl="0">
              <a:spcBef>
                <a:spcPts val="0"/>
              </a:spcBef>
              <a:buClr>
                <a:srgbClr val="FFFFFF"/>
              </a:buClr>
              <a:buNone/>
              <a:defRPr>
                <a:solidFill>
                  <a:srgbClr val="FFFFFF"/>
                </a:solidFill>
              </a:defRPr>
            </a:lvl7pPr>
            <a:lvl8pPr lvl="7" algn="ctr" rtl="0">
              <a:spcBef>
                <a:spcPts val="0"/>
              </a:spcBef>
              <a:buClr>
                <a:srgbClr val="FFFFFF"/>
              </a:buClr>
              <a:buNone/>
              <a:defRPr>
                <a:solidFill>
                  <a:srgbClr val="FFFFFF"/>
                </a:solidFill>
              </a:defRPr>
            </a:lvl8pPr>
            <a:lvl9pPr lvl="8" algn="ctr" rtl="0">
              <a:spcBef>
                <a:spcPts val="0"/>
              </a:spcBef>
              <a:buClr>
                <a:srgbClr val="FFFFFF"/>
              </a:buClr>
              <a:buNone/>
              <a:defRPr>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9"/>
        <p:cNvGrpSpPr/>
        <p:nvPr/>
      </p:nvGrpSpPr>
      <p:grpSpPr>
        <a:xfrm>
          <a:off x="0" y="0"/>
          <a:ext cx="0" cy="0"/>
          <a:chOff x="0" y="0"/>
          <a:chExt cx="0" cy="0"/>
        </a:xfrm>
      </p:grpSpPr>
      <p:sp>
        <p:nvSpPr>
          <p:cNvPr id="20" name="Shape 20"/>
          <p:cNvSpPr/>
          <p:nvPr/>
        </p:nvSpPr>
        <p:spPr>
          <a:xfrm>
            <a:off x="259950" y="274275"/>
            <a:ext cx="8624125" cy="4594950"/>
          </a:xfrm>
          <a:custGeom>
            <a:avLst/>
            <a:gdLst/>
            <a:ahLst/>
            <a:cxnLst/>
            <a:rect l="0" t="0" r="0" b="0"/>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rgbClr val="FF9E00"/>
            </a:solidFill>
            <a:prstDash val="solid"/>
            <a:miter/>
            <a:headEnd type="none" w="lg" len="lg"/>
            <a:tailEnd type="none" w="lg" len="lg"/>
          </a:ln>
        </p:spPr>
      </p:sp>
      <p:sp>
        <p:nvSpPr>
          <p:cNvPr id="21" name="Shape 21"/>
          <p:cNvSpPr txBox="1">
            <a:spLocks noGrp="1"/>
          </p:cNvSpPr>
          <p:nvPr>
            <p:ph type="title"/>
          </p:nvPr>
        </p:nvSpPr>
        <p:spPr>
          <a:xfrm>
            <a:off x="3241650" y="91565"/>
            <a:ext cx="2660700" cy="7337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916650" y="950850"/>
            <a:ext cx="7310699" cy="3241800"/>
          </a:xfrm>
          <a:prstGeom prst="rect">
            <a:avLst/>
          </a:prstGeom>
        </p:spPr>
        <p:txBody>
          <a:bodyPr lIns="91425" tIns="91425" rIns="91425" bIns="91425" anchor="t" anchorCtr="0"/>
          <a:lstStyle>
            <a:lvl1pPr lvl="0">
              <a:spcBef>
                <a:spcPts val="0"/>
              </a:spcBef>
              <a:defRPr sz="2400"/>
            </a:lvl1pPr>
            <a:lvl2pPr lvl="1">
              <a:spcBef>
                <a:spcPts val="0"/>
              </a:spcBef>
              <a:defRPr/>
            </a:lvl2pPr>
            <a:lvl3pPr lvl="2">
              <a:spcBef>
                <a:spcPts val="0"/>
              </a:spcBef>
              <a:defRPr/>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0"/>
        <p:cNvGrpSpPr/>
        <p:nvPr/>
      </p:nvGrpSpPr>
      <p:grpSpPr>
        <a:xfrm>
          <a:off x="0" y="0"/>
          <a:ext cx="0" cy="0"/>
          <a:chOff x="0" y="0"/>
          <a:chExt cx="0" cy="0"/>
        </a:xfrm>
      </p:grpSpPr>
      <p:sp>
        <p:nvSpPr>
          <p:cNvPr id="41" name="Shape 41"/>
          <p:cNvSpPr/>
          <p:nvPr/>
        </p:nvSpPr>
        <p:spPr>
          <a:xfrm>
            <a:off x="558124" y="550425"/>
            <a:ext cx="8028197" cy="4042637"/>
          </a:xfrm>
          <a:custGeom>
            <a:avLst/>
            <a:gdLst/>
            <a:ahLst/>
            <a:cxnLst/>
            <a:rect l="0" t="0" r="0" b="0"/>
            <a:pathLst>
              <a:path w="344965" h="183798" extrusionOk="0">
                <a:moveTo>
                  <a:pt x="144041" y="38"/>
                </a:moveTo>
                <a:lnTo>
                  <a:pt x="0" y="0"/>
                </a:lnTo>
                <a:lnTo>
                  <a:pt x="0" y="183798"/>
                </a:lnTo>
                <a:lnTo>
                  <a:pt x="344965" y="183798"/>
                </a:lnTo>
                <a:lnTo>
                  <a:pt x="344965" y="0"/>
                </a:lnTo>
                <a:lnTo>
                  <a:pt x="202146" y="38"/>
                </a:lnTo>
              </a:path>
            </a:pathLst>
          </a:custGeom>
          <a:noFill/>
          <a:ln w="76200" cap="flat" cmpd="sng">
            <a:solidFill>
              <a:srgbClr val="FF9E00"/>
            </a:solidFill>
            <a:prstDash val="solid"/>
            <a:miter/>
            <a:headEnd type="none" w="lg" len="lg"/>
            <a:tailEnd type="none" w="lg" len="lg"/>
          </a:ln>
        </p:spPr>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241650" y="91565"/>
            <a:ext cx="2660700" cy="733799"/>
          </a:xfrm>
          <a:prstGeom prst="rect">
            <a:avLst/>
          </a:prstGeom>
          <a:noFill/>
          <a:ln>
            <a:noFill/>
          </a:ln>
        </p:spPr>
        <p:txBody>
          <a:bodyPr lIns="91425" tIns="91425" rIns="91425" bIns="91425" anchor="t" anchorCtr="0"/>
          <a:lstStyle>
            <a:lvl1pPr lvl="0"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1pPr>
            <a:lvl2pPr lvl="1"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2pPr>
            <a:lvl3pPr lvl="2"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3pPr>
            <a:lvl4pPr lvl="3"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4pPr>
            <a:lvl5pPr lvl="4"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5pPr>
            <a:lvl6pPr lvl="5"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6pPr>
            <a:lvl7pPr lvl="6"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7pPr>
            <a:lvl8pPr lvl="7"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8pPr>
            <a:lvl9pPr lvl="8" algn="ctr">
              <a:spcBef>
                <a:spcPts val="0"/>
              </a:spcBef>
              <a:buClr>
                <a:srgbClr val="999999"/>
              </a:buClr>
              <a:buSzPct val="100000"/>
              <a:buFont typeface="Montserrat"/>
              <a:buNone/>
              <a:defRPr sz="1200" b="1">
                <a:solidFill>
                  <a:srgbClr val="999999"/>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916650" y="950850"/>
            <a:ext cx="7310699" cy="3241800"/>
          </a:xfrm>
          <a:prstGeom prst="rect">
            <a:avLst/>
          </a:prstGeom>
          <a:noFill/>
          <a:ln>
            <a:noFill/>
          </a:ln>
        </p:spPr>
        <p:txBody>
          <a:bodyPr lIns="91425" tIns="91425" rIns="91425" bIns="91425" anchor="t" anchorCtr="0"/>
          <a:lstStyle>
            <a:lvl1pPr lvl="0">
              <a:spcBef>
                <a:spcPts val="600"/>
              </a:spcBef>
              <a:buClr>
                <a:srgbClr val="CCCCCC"/>
              </a:buClr>
              <a:buSzPct val="80000"/>
              <a:buFont typeface="Droid Serif"/>
              <a:buChar char="⊡"/>
              <a:defRPr sz="3000">
                <a:solidFill>
                  <a:srgbClr val="434343"/>
                </a:solidFill>
                <a:latin typeface="Droid Serif"/>
                <a:ea typeface="Droid Serif"/>
                <a:cs typeface="Droid Serif"/>
                <a:sym typeface="Droid Serif"/>
              </a:defRPr>
            </a:lvl1pPr>
            <a:lvl2pPr lvl="1">
              <a:spcBef>
                <a:spcPts val="480"/>
              </a:spcBef>
              <a:buClr>
                <a:srgbClr val="CCCCCC"/>
              </a:buClr>
              <a:buSzPct val="75000"/>
              <a:buFont typeface="Droid Serif"/>
              <a:buChar char="□"/>
              <a:defRPr sz="2400">
                <a:solidFill>
                  <a:srgbClr val="434343"/>
                </a:solidFill>
                <a:latin typeface="Droid Serif"/>
                <a:ea typeface="Droid Serif"/>
                <a:cs typeface="Droid Serif"/>
                <a:sym typeface="Droid Serif"/>
              </a:defRPr>
            </a:lvl2pPr>
            <a:lvl3pPr lvl="2">
              <a:spcBef>
                <a:spcPts val="480"/>
              </a:spcBef>
              <a:buClr>
                <a:srgbClr val="CCCCCC"/>
              </a:buClr>
              <a:buSzPct val="100000"/>
              <a:buFont typeface="Droid Serif"/>
              <a:defRPr sz="2400">
                <a:solidFill>
                  <a:srgbClr val="434343"/>
                </a:solidFill>
                <a:latin typeface="Droid Serif"/>
                <a:ea typeface="Droid Serif"/>
                <a:cs typeface="Droid Serif"/>
                <a:sym typeface="Droid Serif"/>
              </a:defRPr>
            </a:lvl3pPr>
            <a:lvl4pPr lvl="3">
              <a:spcBef>
                <a:spcPts val="360"/>
              </a:spcBef>
              <a:buClr>
                <a:srgbClr val="CCCCCC"/>
              </a:buClr>
              <a:buSzPct val="100000"/>
              <a:buFont typeface="Droid Serif"/>
              <a:defRPr sz="1800">
                <a:solidFill>
                  <a:srgbClr val="434343"/>
                </a:solidFill>
                <a:latin typeface="Droid Serif"/>
                <a:ea typeface="Droid Serif"/>
                <a:cs typeface="Droid Serif"/>
                <a:sym typeface="Droid Serif"/>
              </a:defRPr>
            </a:lvl4pPr>
            <a:lvl5pPr lvl="4">
              <a:spcBef>
                <a:spcPts val="360"/>
              </a:spcBef>
              <a:buClr>
                <a:srgbClr val="CCCCCC"/>
              </a:buClr>
              <a:buSzPct val="100000"/>
              <a:buFont typeface="Droid Serif"/>
              <a:defRPr sz="1800">
                <a:solidFill>
                  <a:srgbClr val="434343"/>
                </a:solidFill>
                <a:latin typeface="Droid Serif"/>
                <a:ea typeface="Droid Serif"/>
                <a:cs typeface="Droid Serif"/>
                <a:sym typeface="Droid Serif"/>
              </a:defRPr>
            </a:lvl5pPr>
            <a:lvl6pPr lvl="5">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6pPr>
            <a:lvl7pPr lvl="6">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7pPr>
            <a:lvl8pPr lvl="7">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8pPr>
            <a:lvl9pPr lvl="8">
              <a:spcBef>
                <a:spcPts val="360"/>
              </a:spcBef>
              <a:buClr>
                <a:srgbClr val="434343"/>
              </a:buClr>
              <a:buSzPct val="100000"/>
              <a:buFont typeface="Droid Serif"/>
              <a:defRPr sz="1800">
                <a:solidFill>
                  <a:srgbClr val="434343"/>
                </a:solidFill>
                <a:latin typeface="Droid Serif"/>
                <a:ea typeface="Droid Serif"/>
                <a:cs typeface="Droid Serif"/>
                <a:sym typeface="Droid Seri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2339414" y="2139702"/>
            <a:ext cx="4551299" cy="1159799"/>
          </a:xfrm>
          <a:prstGeom prst="rect">
            <a:avLst/>
          </a:prstGeom>
        </p:spPr>
        <p:txBody>
          <a:bodyPr lIns="91425" tIns="91425" rIns="91425" bIns="91425" anchor="ctr" anchorCtr="0">
            <a:noAutofit/>
          </a:bodyPr>
          <a:lstStyle/>
          <a:p>
            <a:pPr lvl="0"/>
            <a:r>
              <a:rPr lang="en-US" dirty="0"/>
              <a:t>Project DIRECT</a:t>
            </a:r>
            <a:br>
              <a:rPr lang="en-US" dirty="0"/>
            </a:br>
            <a:r>
              <a:rPr lang="en-US" dirty="0"/>
              <a:t>Final Summary</a:t>
            </a:r>
            <a:endParaRPr lang="en"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195486"/>
            <a:ext cx="1152128" cy="1152128"/>
          </a:xfrm>
          <a:prstGeom prst="rect">
            <a:avLst/>
          </a:prstGeom>
        </p:spPr>
      </p:pic>
      <p:sp>
        <p:nvSpPr>
          <p:cNvPr id="6" name="Shape 77"/>
          <p:cNvSpPr txBox="1">
            <a:spLocks/>
          </p:cNvSpPr>
          <p:nvPr/>
        </p:nvSpPr>
        <p:spPr>
          <a:xfrm>
            <a:off x="1403648" y="1203598"/>
            <a:ext cx="6278816" cy="864096"/>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GB" b="1" dirty="0">
                <a:solidFill>
                  <a:schemeClr val="tx1">
                    <a:lumMod val="65000"/>
                    <a:lumOff val="35000"/>
                  </a:schemeClr>
                </a:solidFill>
              </a:rPr>
              <a:t>The Development of Direct Employee Participation and its Impact on </a:t>
            </a:r>
            <a:r>
              <a:rPr lang="en-GB" b="1" dirty="0" smtClean="0">
                <a:solidFill>
                  <a:schemeClr val="tx1">
                    <a:lumMod val="65000"/>
                    <a:lumOff val="35000"/>
                  </a:schemeClr>
                </a:solidFill>
              </a:rPr>
              <a:t>Industrial </a:t>
            </a:r>
            <a:r>
              <a:rPr lang="en-GB" b="1" dirty="0">
                <a:solidFill>
                  <a:schemeClr val="tx1">
                    <a:lumMod val="65000"/>
                    <a:lumOff val="35000"/>
                  </a:schemeClr>
                </a:solidFill>
              </a:rPr>
              <a:t>Relations at Company Level (DIRECT)</a:t>
            </a:r>
            <a:endParaRPr lang="en-US" dirty="0">
              <a:solidFill>
                <a:schemeClr val="tx1">
                  <a:lumMod val="65000"/>
                  <a:lumOff val="35000"/>
                </a:schemeClr>
              </a:solidFill>
            </a:endParaRPr>
          </a:p>
          <a:p>
            <a:pPr algn="ctr"/>
            <a:r>
              <a:rPr lang="en-GB" b="1" i="1" dirty="0">
                <a:solidFill>
                  <a:schemeClr val="tx1">
                    <a:lumMod val="65000"/>
                    <a:lumOff val="35000"/>
                  </a:schemeClr>
                </a:solidFill>
              </a:rPr>
              <a:t> (VS/2016/0305)</a:t>
            </a:r>
            <a:endParaRPr lang="en-US" dirty="0">
              <a:solidFill>
                <a:schemeClr val="tx1">
                  <a:lumMod val="65000"/>
                  <a:lumOff val="35000"/>
                </a:schemeClr>
              </a:solidFill>
            </a:endParaRPr>
          </a:p>
        </p:txBody>
      </p:sp>
      <p:sp>
        <p:nvSpPr>
          <p:cNvPr id="7" name="Shape 77"/>
          <p:cNvSpPr txBox="1">
            <a:spLocks/>
          </p:cNvSpPr>
          <p:nvPr/>
        </p:nvSpPr>
        <p:spPr>
          <a:xfrm>
            <a:off x="1475656" y="3219822"/>
            <a:ext cx="6278816" cy="864096"/>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US" b="1" dirty="0">
                <a:solidFill>
                  <a:schemeClr val="tx1">
                    <a:lumMod val="65000"/>
                    <a:lumOff val="35000"/>
                  </a:schemeClr>
                </a:solidFill>
              </a:rPr>
              <a:t>Steering committee meeting</a:t>
            </a:r>
          </a:p>
          <a:p>
            <a:pPr algn="ctr"/>
            <a:r>
              <a:rPr lang="en-US" b="1" dirty="0">
                <a:solidFill>
                  <a:schemeClr val="tx1">
                    <a:lumMod val="65000"/>
                    <a:lumOff val="35000"/>
                  </a:schemeClr>
                </a:solidFill>
              </a:rPr>
              <a:t>17-18 April 2018, Dublin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smtClean="0"/>
              <a:t>CASE-STUDIES – SUMMARY OF MAIN FINDINGS AND CONCLUSIONS</a:t>
            </a:r>
            <a:endParaRPr lang="en" dirty="0"/>
          </a:p>
        </p:txBody>
      </p:sp>
      <p:sp>
        <p:nvSpPr>
          <p:cNvPr id="83" name="Shape 83"/>
          <p:cNvSpPr txBox="1">
            <a:spLocks noGrp="1"/>
          </p:cNvSpPr>
          <p:nvPr>
            <p:ph type="body" idx="1"/>
          </p:nvPr>
        </p:nvSpPr>
        <p:spPr>
          <a:xfrm>
            <a:off x="467544" y="771550"/>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800" dirty="0"/>
              <a:t>The focus of all the three cases is rather on the production issues; some </a:t>
            </a:r>
            <a:r>
              <a:rPr lang="en-US" sz="1800" dirty="0" err="1"/>
              <a:t>labour</a:t>
            </a:r>
            <a:r>
              <a:rPr lang="en-US" sz="1800" dirty="0"/>
              <a:t> issues, which are important for the workers but are closely related to the production and logistics are also often discussed;</a:t>
            </a:r>
          </a:p>
          <a:p>
            <a:pPr marL="514350" indent="-285750" algn="just">
              <a:buFont typeface="Arial" pitchFamily="34" charset="0"/>
              <a:buChar char="•"/>
            </a:pPr>
            <a:r>
              <a:rPr lang="en-US" sz="1800" dirty="0"/>
              <a:t>There is a visible  impact on the management and </a:t>
            </a:r>
            <a:r>
              <a:rPr lang="en-US" sz="1800" dirty="0" err="1"/>
              <a:t>organisation</a:t>
            </a:r>
            <a:r>
              <a:rPr lang="en-US" sz="1800" dirty="0"/>
              <a:t>, in particular  recognition and improvement of the qualification levels and wage formation in Carlsberg units in Bulgaria and in the Airport of Sofia;</a:t>
            </a:r>
          </a:p>
          <a:p>
            <a:pPr marL="514350" indent="-285750" algn="just">
              <a:buFont typeface="Arial" pitchFamily="34" charset="0"/>
              <a:buChar char="•"/>
            </a:pPr>
            <a:r>
              <a:rPr lang="en-US" sz="1800" dirty="0"/>
              <a:t>In all three cases trade unions and other workers’ representatives are informed and in some cases consulted about the forms of DP; in Carlsberg and Airport of Sofia trade unions also participate in the negotiations, concerning the forms of DP;</a:t>
            </a:r>
          </a:p>
          <a:p>
            <a:pPr marL="514350" indent="-285750" algn="just">
              <a:buFont typeface="Arial" pitchFamily="34" charset="0"/>
              <a:buChar char="•"/>
            </a:pPr>
            <a:r>
              <a:rPr lang="en-US" sz="1800" dirty="0"/>
              <a:t>With regard to the evaluation of the impact of DP, it is clear that the managers evaluate the results higher, than the trade union representatives. </a:t>
            </a:r>
          </a:p>
        </p:txBody>
      </p:sp>
    </p:spTree>
    <p:extLst>
      <p:ext uri="{BB962C8B-B14F-4D97-AF65-F5344CB8AC3E}">
        <p14:creationId xmlns:p14="http://schemas.microsoft.com/office/powerpoint/2010/main" val="2848241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smtClean="0"/>
              <a:t>CASE-STUDIES – SUMMARY OF MAIN FINDINGS AND CONCLUSIONS</a:t>
            </a:r>
            <a:endParaRPr lang="en" dirty="0"/>
          </a:p>
        </p:txBody>
      </p:sp>
      <p:sp>
        <p:nvSpPr>
          <p:cNvPr id="83" name="Shape 83"/>
          <p:cNvSpPr txBox="1">
            <a:spLocks noGrp="1"/>
          </p:cNvSpPr>
          <p:nvPr>
            <p:ph type="body" idx="1"/>
          </p:nvPr>
        </p:nvSpPr>
        <p:spPr>
          <a:xfrm>
            <a:off x="467544" y="627534"/>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800" dirty="0"/>
              <a:t>There is no principal difference in the model of DP, based on the form of property (private or public) and on the sector (manufacturing or services);</a:t>
            </a:r>
          </a:p>
          <a:p>
            <a:pPr marL="514350" indent="-285750" algn="just">
              <a:buFont typeface="Arial" pitchFamily="34" charset="0"/>
              <a:buChar char="•"/>
            </a:pPr>
            <a:r>
              <a:rPr lang="en-US" sz="1800" dirty="0"/>
              <a:t>The direct participation is better used in the companies, where particular work </a:t>
            </a:r>
            <a:r>
              <a:rPr lang="en-US" sz="1800" dirty="0" err="1"/>
              <a:t>organisation</a:t>
            </a:r>
            <a:r>
              <a:rPr lang="en-US" sz="1800" dirty="0"/>
              <a:t> (lean production) is implemented;</a:t>
            </a:r>
          </a:p>
          <a:p>
            <a:pPr marL="514350" indent="-285750" algn="just">
              <a:buFont typeface="Arial" pitchFamily="34" charset="0"/>
              <a:buChar char="•"/>
            </a:pPr>
            <a:r>
              <a:rPr lang="en-US" sz="1800" dirty="0"/>
              <a:t>The impact of DP concerns the improvement of practical skills of the workers, recognition of non-formal and formal qualification, also the increase of the productivity; this leads to some increase of the wages, mainly with implementation of bonus systems for payment;</a:t>
            </a:r>
          </a:p>
          <a:p>
            <a:pPr marL="514350" indent="-285750" algn="just">
              <a:buFont typeface="Arial" pitchFamily="34" charset="0"/>
              <a:buChar char="•"/>
            </a:pPr>
            <a:r>
              <a:rPr lang="en-US" sz="1800" dirty="0"/>
              <a:t>There are also reserves for improvement of the results increasing motivation for work in all the three companies, which depends on the management approach and to some extend on the trade union and other workers’ representatives views and suggestions concerning the policies of direct participation;</a:t>
            </a:r>
          </a:p>
        </p:txBody>
      </p:sp>
    </p:spTree>
    <p:extLst>
      <p:ext uri="{BB962C8B-B14F-4D97-AF65-F5344CB8AC3E}">
        <p14:creationId xmlns:p14="http://schemas.microsoft.com/office/powerpoint/2010/main" val="1565655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smtClean="0"/>
              <a:t>CASE-STUDIES – SUMMARY OF MAIN FINDINGS AND CONCLUSIONS</a:t>
            </a:r>
            <a:endParaRPr lang="en" dirty="0"/>
          </a:p>
        </p:txBody>
      </p:sp>
      <p:sp>
        <p:nvSpPr>
          <p:cNvPr id="83" name="Shape 83"/>
          <p:cNvSpPr txBox="1">
            <a:spLocks noGrp="1"/>
          </p:cNvSpPr>
          <p:nvPr>
            <p:ph type="body" idx="1"/>
          </p:nvPr>
        </p:nvSpPr>
        <p:spPr>
          <a:xfrm>
            <a:off x="467544" y="771550"/>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800" dirty="0"/>
              <a:t>The direct participation is more broad in the companies, where better industrial relations exist;</a:t>
            </a:r>
          </a:p>
          <a:p>
            <a:pPr marL="514350" indent="-285750" algn="just">
              <a:buFont typeface="Arial" pitchFamily="34" charset="0"/>
              <a:buChar char="•"/>
            </a:pPr>
            <a:r>
              <a:rPr lang="en-US" sz="1800" dirty="0"/>
              <a:t>However, the link between the forms of direct participation and the forms of workers representation (trade unions, I&amp;C representatives, H&amp;S committees ) are still not visible enough ;</a:t>
            </a:r>
          </a:p>
          <a:p>
            <a:pPr marL="514350" indent="-285750" algn="just">
              <a:buFont typeface="Arial" pitchFamily="34" charset="0"/>
              <a:buChar char="•"/>
            </a:pPr>
            <a:r>
              <a:rPr lang="en-US" sz="1800" dirty="0"/>
              <a:t>The trade union involvement in the implementation (or in worse case in the monitoring) of the direct participation practices could be still improved. </a:t>
            </a:r>
          </a:p>
        </p:txBody>
      </p:sp>
    </p:spTree>
    <p:extLst>
      <p:ext uri="{BB962C8B-B14F-4D97-AF65-F5344CB8AC3E}">
        <p14:creationId xmlns:p14="http://schemas.microsoft.com/office/powerpoint/2010/main" val="382052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933200" y="2189998"/>
            <a:ext cx="5519120" cy="453759"/>
          </a:xfrm>
          <a:prstGeom prst="rect">
            <a:avLst/>
          </a:prstGeom>
        </p:spPr>
        <p:txBody>
          <a:bodyPr lIns="91425" tIns="91425" rIns="91425" bIns="91425" anchor="b" anchorCtr="0">
            <a:noAutofit/>
          </a:bodyPr>
          <a:lstStyle/>
          <a:p>
            <a:pPr lvl="0"/>
            <a:r>
              <a:rPr lang="en-US" dirty="0" smtClean="0"/>
              <a:t>GENERAL CONCLUSIONS AND RECOMMENDATIONS</a:t>
            </a:r>
            <a:endParaRPr lang="en" dirty="0"/>
          </a:p>
        </p:txBody>
      </p:sp>
      <p:sp>
        <p:nvSpPr>
          <p:cNvPr id="72" name="Shape 72"/>
          <p:cNvSpPr txBox="1"/>
          <p:nvPr/>
        </p:nvSpPr>
        <p:spPr>
          <a:xfrm>
            <a:off x="3858675" y="528406"/>
            <a:ext cx="1426499" cy="557099"/>
          </a:xfrm>
          <a:prstGeom prst="rect">
            <a:avLst/>
          </a:prstGeom>
          <a:noFill/>
          <a:ln>
            <a:noFill/>
          </a:ln>
        </p:spPr>
        <p:txBody>
          <a:bodyPr lIns="91425" tIns="91425" rIns="91425" bIns="91425" anchor="t" anchorCtr="0">
            <a:noAutofit/>
          </a:bodyPr>
          <a:lstStyle/>
          <a:p>
            <a:pPr lvl="0" algn="ctr">
              <a:spcBef>
                <a:spcPts val="0"/>
              </a:spcBef>
              <a:buNone/>
            </a:pPr>
            <a:r>
              <a:rPr lang="en" sz="2400" b="1" dirty="0" smtClean="0">
                <a:solidFill>
                  <a:srgbClr val="FFFFFF"/>
                </a:solidFill>
                <a:latin typeface="Montserrat"/>
                <a:ea typeface="Montserrat"/>
                <a:cs typeface="Montserrat"/>
                <a:sym typeface="Montserrat"/>
              </a:rPr>
              <a:t>4</a:t>
            </a:r>
            <a:endParaRPr lang="en" sz="2400" b="1" dirty="0">
              <a:solidFill>
                <a:srgbClr val="FFFFFF"/>
              </a:solidFill>
              <a:latin typeface="Montserrat"/>
              <a:ea typeface="Montserrat"/>
              <a:cs typeface="Montserrat"/>
              <a:sym typeface="Montserrat"/>
            </a:endParaRPr>
          </a:p>
        </p:txBody>
      </p:sp>
    </p:spTree>
    <p:extLst>
      <p:ext uri="{BB962C8B-B14F-4D97-AF65-F5344CB8AC3E}">
        <p14:creationId xmlns:p14="http://schemas.microsoft.com/office/powerpoint/2010/main" val="78609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a:t>GENERAL CONCLUSIONS AND RECOMMENDATIONS</a:t>
            </a:r>
            <a:endParaRPr lang="en" dirty="0"/>
          </a:p>
        </p:txBody>
      </p:sp>
      <p:sp>
        <p:nvSpPr>
          <p:cNvPr id="83" name="Shape 83"/>
          <p:cNvSpPr txBox="1">
            <a:spLocks noGrp="1"/>
          </p:cNvSpPr>
          <p:nvPr>
            <p:ph type="body" idx="1"/>
          </p:nvPr>
        </p:nvSpPr>
        <p:spPr>
          <a:xfrm>
            <a:off x="467544" y="771550"/>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600" dirty="0"/>
              <a:t>There is already a progress in the implementation of DP in the companies in Bulgaria, but the consultative participation is still dominating;</a:t>
            </a:r>
          </a:p>
          <a:p>
            <a:pPr marL="514350" indent="-285750" algn="just">
              <a:buFont typeface="Arial" pitchFamily="34" charset="0"/>
              <a:buChar char="•"/>
            </a:pPr>
            <a:r>
              <a:rPr lang="en-US" sz="1600" dirty="0"/>
              <a:t>Despite some specific interpretations of DP, expressed  both by the sides of employers’ and trade unions, all of them evaluate it as an important tool and they remark its’ positive impact;</a:t>
            </a:r>
          </a:p>
          <a:p>
            <a:pPr marL="514350" indent="-285750" algn="just">
              <a:buFont typeface="Arial" pitchFamily="34" charset="0"/>
              <a:buChar char="•"/>
            </a:pPr>
            <a:r>
              <a:rPr lang="en-US" sz="1600" dirty="0"/>
              <a:t>Except the lack of legal framework concerning DP, the written provisions either in the collective agreements or in the company rules could be rarely observed;</a:t>
            </a:r>
          </a:p>
          <a:p>
            <a:pPr marL="514350" indent="-285750" algn="just">
              <a:buFont typeface="Arial" pitchFamily="34" charset="0"/>
              <a:buChar char="•"/>
            </a:pPr>
            <a:r>
              <a:rPr lang="en-US" sz="1600" dirty="0"/>
              <a:t>Most of the respondents of the survey remark, that the main conditions for implementation of DP are the good working climate, </a:t>
            </a:r>
            <a:r>
              <a:rPr lang="en-US" sz="1600" dirty="0" err="1"/>
              <a:t>organisational</a:t>
            </a:r>
            <a:r>
              <a:rPr lang="en-US" sz="1600" dirty="0"/>
              <a:t> culture, trust between the employers/managers and trade unions/other workers’ representatives, good will by all sides and good social dialogue;</a:t>
            </a:r>
          </a:p>
          <a:p>
            <a:pPr marL="514350" indent="-285750" algn="just">
              <a:buFont typeface="Arial" pitchFamily="34" charset="0"/>
              <a:buChar char="•"/>
            </a:pPr>
            <a:r>
              <a:rPr lang="en-US" sz="1600" dirty="0"/>
              <a:t>Some data from the case-studies shows that there is a link between the quality of industrial relations and the scope and results from direct participation; on the other way, there is no evidence that the direct participation leads to the neglecting of trade union influence;</a:t>
            </a:r>
          </a:p>
        </p:txBody>
      </p:sp>
    </p:spTree>
    <p:extLst>
      <p:ext uri="{BB962C8B-B14F-4D97-AF65-F5344CB8AC3E}">
        <p14:creationId xmlns:p14="http://schemas.microsoft.com/office/powerpoint/2010/main" val="225215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a:t>GENERAL CONCLUSIONS AND RECOMMENDATIONS</a:t>
            </a:r>
            <a:endParaRPr lang="en" dirty="0"/>
          </a:p>
        </p:txBody>
      </p:sp>
      <p:sp>
        <p:nvSpPr>
          <p:cNvPr id="83" name="Shape 83"/>
          <p:cNvSpPr txBox="1">
            <a:spLocks noGrp="1"/>
          </p:cNvSpPr>
          <p:nvPr>
            <p:ph type="body" idx="1"/>
          </p:nvPr>
        </p:nvSpPr>
        <p:spPr>
          <a:xfrm>
            <a:off x="467544" y="771550"/>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600" dirty="0"/>
              <a:t>There is still not enough good integration between the forms of direct participation and the other forms of workers’ representation and participation at company level (I&amp;C, EWC members, general assemblies, H&amp;S committees, trade union mechanisms like collective bargaining, etc.);</a:t>
            </a:r>
          </a:p>
          <a:p>
            <a:pPr marL="514350" indent="-285750" algn="just">
              <a:buFont typeface="Arial" pitchFamily="34" charset="0"/>
              <a:buChar char="•"/>
            </a:pPr>
            <a:r>
              <a:rPr lang="en-US" sz="1600" dirty="0"/>
              <a:t>Trade unions are still not enough involved in the policies  and monitoring of the direct participation;</a:t>
            </a:r>
          </a:p>
          <a:p>
            <a:pPr marL="514350" indent="-285750" algn="just">
              <a:buFont typeface="Arial" pitchFamily="34" charset="0"/>
              <a:buChar char="•"/>
            </a:pPr>
            <a:r>
              <a:rPr lang="en-US" sz="1600" dirty="0"/>
              <a:t>The impact of the direct participation on the company management and quality of working life in general is rather positive</a:t>
            </a:r>
          </a:p>
        </p:txBody>
      </p:sp>
    </p:spTree>
    <p:extLst>
      <p:ext uri="{BB962C8B-B14F-4D97-AF65-F5344CB8AC3E}">
        <p14:creationId xmlns:p14="http://schemas.microsoft.com/office/powerpoint/2010/main" val="1039209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a:t>GENERAL CONCLUSIONS AND RECOMMENDATIONS</a:t>
            </a:r>
            <a:endParaRPr lang="en" dirty="0"/>
          </a:p>
        </p:txBody>
      </p:sp>
      <p:sp>
        <p:nvSpPr>
          <p:cNvPr id="83" name="Shape 83"/>
          <p:cNvSpPr txBox="1">
            <a:spLocks noGrp="1"/>
          </p:cNvSpPr>
          <p:nvPr>
            <p:ph type="body" idx="1"/>
          </p:nvPr>
        </p:nvSpPr>
        <p:spPr>
          <a:xfrm>
            <a:off x="467544" y="699542"/>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400" dirty="0"/>
              <a:t>The social partners should be more active concerning the issues of DP: for example some provisions could be put into the collective agreements or in company rules (negotiated with the trade unions);</a:t>
            </a:r>
          </a:p>
          <a:p>
            <a:pPr marL="514350" indent="-285750" algn="just">
              <a:buFont typeface="Arial" pitchFamily="34" charset="0"/>
              <a:buChar char="•"/>
            </a:pPr>
            <a:r>
              <a:rPr lang="en-US" sz="1400" dirty="0"/>
              <a:t>The employers and managers should give more and clear information about DP and increase the dissemination of the results;</a:t>
            </a:r>
          </a:p>
          <a:p>
            <a:pPr marL="514350" indent="-285750" algn="just">
              <a:buFont typeface="Arial" pitchFamily="34" charset="0"/>
              <a:buChar char="•"/>
            </a:pPr>
            <a:r>
              <a:rPr lang="en-US" sz="1400" dirty="0"/>
              <a:t>The managers and trade unions at company level should make more efforts to improve the links between the forms of DP and other forms of workers’ representation, as well as the governing bodies of the companies;</a:t>
            </a:r>
          </a:p>
          <a:p>
            <a:pPr marL="514350" indent="-285750" algn="just">
              <a:buFont typeface="Arial" pitchFamily="34" charset="0"/>
              <a:buChar char="•"/>
            </a:pPr>
            <a:r>
              <a:rPr lang="en-US" sz="1400" dirty="0"/>
              <a:t>Trade unions could better use the information and results from DP in the process of preparation of collective bargaining process and prevention of collective </a:t>
            </a:r>
            <a:r>
              <a:rPr lang="en-US" sz="1400" dirty="0" err="1"/>
              <a:t>labour</a:t>
            </a:r>
            <a:r>
              <a:rPr lang="en-US" sz="1400" dirty="0"/>
              <a:t> disputes;</a:t>
            </a:r>
          </a:p>
          <a:p>
            <a:pPr marL="514350" indent="-285750" algn="just">
              <a:buFont typeface="Arial" pitchFamily="34" charset="0"/>
              <a:buChar char="•"/>
            </a:pPr>
            <a:r>
              <a:rPr lang="en-US" sz="1400" dirty="0"/>
              <a:t>Social partners at national and sector level could organize forums for exchange of information experience and dissemination of results of good practices of DP, using the experience of their partners form other European countries and collected information by the European and international organizations, to which they are affiliated;</a:t>
            </a:r>
          </a:p>
          <a:p>
            <a:pPr marL="514350" indent="-285750" algn="just">
              <a:buFont typeface="Arial" pitchFamily="34" charset="0"/>
              <a:buChar char="•"/>
            </a:pPr>
            <a:r>
              <a:rPr lang="en-US" sz="1400" dirty="0"/>
              <a:t>The practices  of DP requires both a further theoretical rationale and empirical and analytical research, as well as reasoned discussions between the social partners, the state administration and the academic community; the main focus should be the possible changes under the process of digitalization.</a:t>
            </a:r>
          </a:p>
        </p:txBody>
      </p:sp>
    </p:spTree>
    <p:extLst>
      <p:ext uri="{BB962C8B-B14F-4D97-AF65-F5344CB8AC3E}">
        <p14:creationId xmlns:p14="http://schemas.microsoft.com/office/powerpoint/2010/main" val="3292860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1" name="Shape 261"/>
          <p:cNvSpPr txBox="1">
            <a:spLocks noGrp="1"/>
          </p:cNvSpPr>
          <p:nvPr>
            <p:ph type="subTitle" idx="4294967295"/>
          </p:nvPr>
        </p:nvSpPr>
        <p:spPr>
          <a:xfrm>
            <a:off x="1234381" y="1923678"/>
            <a:ext cx="6593700" cy="784799"/>
          </a:xfrm>
          <a:prstGeom prst="rect">
            <a:avLst/>
          </a:prstGeom>
        </p:spPr>
        <p:txBody>
          <a:bodyPr lIns="91425" tIns="91425" rIns="91425" bIns="91425" anchor="b" anchorCtr="0">
            <a:noAutofit/>
          </a:bodyPr>
          <a:lstStyle/>
          <a:p>
            <a:pPr lvl="0" algn="ctr">
              <a:spcBef>
                <a:spcPts val="0"/>
              </a:spcBef>
              <a:buNone/>
            </a:pPr>
            <a:r>
              <a:rPr lang="en-US" b="1" dirty="0"/>
              <a:t>Thank you for your attention!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167" y="-20538"/>
            <a:ext cx="1152128" cy="11521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idx="4294967295"/>
          </p:nvPr>
        </p:nvSpPr>
        <p:spPr>
          <a:xfrm>
            <a:off x="3913025" y="323388"/>
            <a:ext cx="1317900" cy="1159799"/>
          </a:xfrm>
          <a:prstGeom prst="rect">
            <a:avLst/>
          </a:prstGeom>
        </p:spPr>
        <p:txBody>
          <a:bodyPr lIns="91425" tIns="91425" rIns="91425" bIns="91425" anchor="t" anchorCtr="0">
            <a:noAutofit/>
          </a:bodyPr>
          <a:lstStyle/>
          <a:p>
            <a:pPr lvl="0"/>
            <a:r>
              <a:rPr lang="en-US" sz="1800" dirty="0"/>
              <a:t>Content</a:t>
            </a:r>
            <a:endParaRPr lang="en" sz="1800" dirty="0"/>
          </a:p>
        </p:txBody>
      </p:sp>
      <p:sp>
        <p:nvSpPr>
          <p:cNvPr id="65" name="Shape 65"/>
          <p:cNvSpPr txBox="1">
            <a:spLocks noGrp="1"/>
          </p:cNvSpPr>
          <p:nvPr>
            <p:ph type="body" idx="4294967295"/>
          </p:nvPr>
        </p:nvSpPr>
        <p:spPr>
          <a:xfrm>
            <a:off x="1275150" y="1131590"/>
            <a:ext cx="6593700" cy="3168352"/>
          </a:xfrm>
          <a:prstGeom prst="rect">
            <a:avLst/>
          </a:prstGeom>
        </p:spPr>
        <p:txBody>
          <a:bodyPr lIns="91425" tIns="91425" rIns="91425" bIns="91425" anchor="t" anchorCtr="0">
            <a:noAutofit/>
          </a:bodyPr>
          <a:lstStyle/>
          <a:p>
            <a:pPr marL="457200" indent="-457200">
              <a:spcBef>
                <a:spcPts val="0"/>
              </a:spcBef>
              <a:buFont typeface="+mj-lt"/>
              <a:buAutoNum type="arabicPeriod"/>
            </a:pPr>
            <a:r>
              <a:rPr lang="en-US" sz="2200" dirty="0"/>
              <a:t>Desk research - summary and preliminary conclusions</a:t>
            </a:r>
          </a:p>
          <a:p>
            <a:pPr marL="457200" indent="-457200">
              <a:spcBef>
                <a:spcPts val="0"/>
              </a:spcBef>
              <a:buFont typeface="+mj-lt"/>
              <a:buAutoNum type="arabicPeriod"/>
            </a:pPr>
            <a:r>
              <a:rPr lang="en-US" sz="2200" dirty="0"/>
              <a:t>The social partners views concerning the direct participation - national and sector dimensions (summary and preliminary conclusions)</a:t>
            </a:r>
          </a:p>
          <a:p>
            <a:pPr marL="457200" indent="-457200">
              <a:spcBef>
                <a:spcPts val="0"/>
              </a:spcBef>
              <a:buFont typeface="+mj-lt"/>
              <a:buAutoNum type="arabicPeriod"/>
            </a:pPr>
            <a:r>
              <a:rPr lang="en-US" sz="2200" dirty="0"/>
              <a:t>Case-studies – summary of main findings and conclusions</a:t>
            </a:r>
          </a:p>
          <a:p>
            <a:pPr marL="457200" indent="-457200">
              <a:spcBef>
                <a:spcPts val="0"/>
              </a:spcBef>
              <a:buFont typeface="+mj-lt"/>
              <a:buAutoNum type="arabicPeriod"/>
            </a:pPr>
            <a:r>
              <a:rPr lang="en-US" sz="2200" dirty="0"/>
              <a:t>General conclusions and recommendations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933200" y="2189999"/>
            <a:ext cx="5277599" cy="447600"/>
          </a:xfrm>
          <a:prstGeom prst="rect">
            <a:avLst/>
          </a:prstGeom>
        </p:spPr>
        <p:txBody>
          <a:bodyPr lIns="91425" tIns="91425" rIns="91425" bIns="91425" anchor="b" anchorCtr="0">
            <a:noAutofit/>
          </a:bodyPr>
          <a:lstStyle/>
          <a:p>
            <a:pPr lvl="0"/>
            <a:r>
              <a:rPr lang="en-US" dirty="0"/>
              <a:t>Desk </a:t>
            </a:r>
            <a:r>
              <a:rPr lang="en-US" dirty="0" smtClean="0"/>
              <a:t>research</a:t>
            </a:r>
            <a:endParaRPr lang="en" dirty="0"/>
          </a:p>
        </p:txBody>
      </p:sp>
      <p:sp>
        <p:nvSpPr>
          <p:cNvPr id="71" name="Shape 71"/>
          <p:cNvSpPr txBox="1">
            <a:spLocks noGrp="1"/>
          </p:cNvSpPr>
          <p:nvPr>
            <p:ph type="subTitle" idx="1"/>
          </p:nvPr>
        </p:nvSpPr>
        <p:spPr>
          <a:xfrm>
            <a:off x="685800" y="2505900"/>
            <a:ext cx="7772400" cy="447600"/>
          </a:xfrm>
          <a:prstGeom prst="rect">
            <a:avLst/>
          </a:prstGeom>
        </p:spPr>
        <p:txBody>
          <a:bodyPr lIns="91425" tIns="91425" rIns="91425" bIns="91425" anchor="t" anchorCtr="0">
            <a:noAutofit/>
          </a:bodyPr>
          <a:lstStyle/>
          <a:p>
            <a:pPr lvl="0"/>
            <a:r>
              <a:rPr lang="en-US" dirty="0"/>
              <a:t>(summary and preliminary conclusions)</a:t>
            </a:r>
            <a:endParaRPr lang="en" dirty="0"/>
          </a:p>
        </p:txBody>
      </p:sp>
      <p:sp>
        <p:nvSpPr>
          <p:cNvPr id="72" name="Shape 72"/>
          <p:cNvSpPr txBox="1"/>
          <p:nvPr/>
        </p:nvSpPr>
        <p:spPr>
          <a:xfrm>
            <a:off x="3858675" y="528406"/>
            <a:ext cx="1426499" cy="557099"/>
          </a:xfrm>
          <a:prstGeom prst="rect">
            <a:avLst/>
          </a:prstGeom>
          <a:noFill/>
          <a:ln>
            <a:noFill/>
          </a:ln>
        </p:spPr>
        <p:txBody>
          <a:bodyPr lIns="91425" tIns="91425" rIns="91425" bIns="91425" anchor="t" anchorCtr="0">
            <a:noAutofit/>
          </a:bodyPr>
          <a:lstStyle/>
          <a:p>
            <a:pPr lvl="0" algn="ctr">
              <a:spcBef>
                <a:spcPts val="0"/>
              </a:spcBef>
              <a:buNone/>
            </a:pPr>
            <a:r>
              <a:rPr lang="en" sz="2400" b="1" dirty="0" smtClean="0">
                <a:solidFill>
                  <a:srgbClr val="FFFFFF"/>
                </a:solidFill>
                <a:latin typeface="Montserrat"/>
                <a:ea typeface="Montserrat"/>
                <a:cs typeface="Montserrat"/>
                <a:sym typeface="Montserrat"/>
              </a:rPr>
              <a:t>1</a:t>
            </a:r>
            <a:endParaRPr lang="en" sz="2400" b="1" dirty="0">
              <a:solidFill>
                <a:srgbClr val="FFFFFF"/>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241650" y="91565"/>
            <a:ext cx="2660700" cy="733799"/>
          </a:xfrm>
          <a:prstGeom prst="rect">
            <a:avLst/>
          </a:prstGeom>
        </p:spPr>
        <p:txBody>
          <a:bodyPr lIns="91425" tIns="91425" rIns="91425" bIns="91425" anchor="t" anchorCtr="0">
            <a:noAutofit/>
          </a:bodyPr>
          <a:lstStyle/>
          <a:p>
            <a:pPr lvl="0"/>
            <a:r>
              <a:rPr lang="en-US" dirty="0" smtClean="0"/>
              <a:t>DESK RESEARCH</a:t>
            </a:r>
            <a:endParaRPr lang="en" dirty="0"/>
          </a:p>
        </p:txBody>
      </p:sp>
      <p:sp>
        <p:nvSpPr>
          <p:cNvPr id="83" name="Shape 83"/>
          <p:cNvSpPr txBox="1">
            <a:spLocks noGrp="1"/>
          </p:cNvSpPr>
          <p:nvPr>
            <p:ph type="body" idx="1"/>
          </p:nvPr>
        </p:nvSpPr>
        <p:spPr>
          <a:xfrm>
            <a:off x="683568" y="627534"/>
            <a:ext cx="7632848" cy="3468815"/>
          </a:xfrm>
          <a:prstGeom prst="rect">
            <a:avLst/>
          </a:prstGeom>
        </p:spPr>
        <p:txBody>
          <a:bodyPr lIns="91425" tIns="91425" rIns="91425" bIns="91425" anchor="t" anchorCtr="0">
            <a:noAutofit/>
          </a:bodyPr>
          <a:lstStyle/>
          <a:p>
            <a:pPr marL="228600" lvl="0">
              <a:buNone/>
            </a:pPr>
            <a:r>
              <a:rPr lang="en-US" sz="1500" b="1" dirty="0"/>
              <a:t>Main summaries and conclusions from publications, data from surveys and legal documents:</a:t>
            </a:r>
          </a:p>
          <a:p>
            <a:pPr marL="514350" lvl="0" indent="-285750">
              <a:buFont typeface="Arial" pitchFamily="34" charset="0"/>
              <a:buChar char="•"/>
            </a:pPr>
            <a:r>
              <a:rPr lang="en-US" sz="1500" dirty="0" smtClean="0"/>
              <a:t>There </a:t>
            </a:r>
            <a:r>
              <a:rPr lang="en-US" sz="1500" dirty="0"/>
              <a:t>used to be some forms of direct participation and legal provision in 1986-1990 in the Bulgaria enterprises;</a:t>
            </a:r>
          </a:p>
          <a:p>
            <a:pPr marL="514350" lvl="0" indent="-285750">
              <a:buFont typeface="Arial" pitchFamily="34" charset="0"/>
              <a:buChar char="•"/>
            </a:pPr>
            <a:r>
              <a:rPr lang="en-US" sz="1500" dirty="0"/>
              <a:t>Currently the direct participation is implemented in some of the companies in Bulgaria (mainly in the MNCs and other big companies) but it is still in the beginning;</a:t>
            </a:r>
          </a:p>
          <a:p>
            <a:pPr marL="514350" lvl="0" indent="-285750">
              <a:buFont typeface="Arial" pitchFamily="34" charset="0"/>
              <a:buChar char="•"/>
            </a:pPr>
            <a:r>
              <a:rPr lang="en-US" sz="1500" dirty="0"/>
              <a:t>The main forms are rather consultative (meetings with managers, study of workers’ views);</a:t>
            </a:r>
          </a:p>
          <a:p>
            <a:pPr marL="514350" lvl="0" indent="-285750">
              <a:buFont typeface="Arial" pitchFamily="34" charset="0"/>
              <a:buChar char="•"/>
            </a:pPr>
            <a:r>
              <a:rPr lang="en-US" sz="1500" dirty="0"/>
              <a:t>Some of employers still have doubts concerning the use of direct participation;</a:t>
            </a:r>
          </a:p>
          <a:p>
            <a:pPr marL="514350" lvl="0" indent="-285750">
              <a:buFont typeface="Arial" pitchFamily="34" charset="0"/>
              <a:buChar char="•"/>
            </a:pPr>
            <a:r>
              <a:rPr lang="en-US" sz="1500" dirty="0"/>
              <a:t>Some trade union representatives  also underestimate the direct participation;</a:t>
            </a:r>
          </a:p>
          <a:p>
            <a:pPr marL="514350" lvl="0" indent="-285750">
              <a:buFont typeface="Arial" pitchFamily="34" charset="0"/>
              <a:buChar char="•"/>
            </a:pPr>
            <a:r>
              <a:rPr lang="en-US" sz="1500" dirty="0"/>
              <a:t>There is no legal framework of the direct participation, with the exception of provisions of the </a:t>
            </a:r>
            <a:r>
              <a:rPr lang="en-US" sz="1500" dirty="0" err="1"/>
              <a:t>Labour</a:t>
            </a:r>
            <a:r>
              <a:rPr lang="en-US" sz="1500" dirty="0"/>
              <a:t> code, concerning General Assembly of all the employees in the enterprises:</a:t>
            </a:r>
          </a:p>
          <a:p>
            <a:pPr marL="514350" lvl="0" indent="-285750">
              <a:buFont typeface="Arial" pitchFamily="34" charset="0"/>
              <a:buChar char="•"/>
            </a:pPr>
            <a:r>
              <a:rPr lang="en-US" sz="1500" dirty="0"/>
              <a:t>Since 1990 the topic of direct participation in management is rarely found in scientific literature and research, including the cases of managerial research approaches and research on industrial and labor relations.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933200" y="2189998"/>
            <a:ext cx="5519120" cy="453759"/>
          </a:xfrm>
          <a:prstGeom prst="rect">
            <a:avLst/>
          </a:prstGeom>
        </p:spPr>
        <p:txBody>
          <a:bodyPr lIns="91425" tIns="91425" rIns="91425" bIns="91425" anchor="b" anchorCtr="0">
            <a:noAutofit/>
          </a:bodyPr>
          <a:lstStyle/>
          <a:p>
            <a:pPr lvl="0"/>
            <a:r>
              <a:rPr lang="en-US" dirty="0"/>
              <a:t>The social partners views concerning DP - national and sector dimensions</a:t>
            </a:r>
            <a:endParaRPr lang="en" dirty="0"/>
          </a:p>
        </p:txBody>
      </p:sp>
      <p:sp>
        <p:nvSpPr>
          <p:cNvPr id="71" name="Shape 71"/>
          <p:cNvSpPr txBox="1">
            <a:spLocks noGrp="1"/>
          </p:cNvSpPr>
          <p:nvPr>
            <p:ph type="subTitle" idx="1"/>
          </p:nvPr>
        </p:nvSpPr>
        <p:spPr>
          <a:xfrm>
            <a:off x="685800" y="2505900"/>
            <a:ext cx="7772400" cy="447600"/>
          </a:xfrm>
          <a:prstGeom prst="rect">
            <a:avLst/>
          </a:prstGeom>
        </p:spPr>
        <p:txBody>
          <a:bodyPr lIns="91425" tIns="91425" rIns="91425" bIns="91425" anchor="t" anchorCtr="0">
            <a:noAutofit/>
          </a:bodyPr>
          <a:lstStyle/>
          <a:p>
            <a:pPr lvl="0"/>
            <a:r>
              <a:rPr lang="en-US" dirty="0"/>
              <a:t>(summary and preliminary conclusions)</a:t>
            </a:r>
            <a:endParaRPr lang="en" dirty="0"/>
          </a:p>
        </p:txBody>
      </p:sp>
      <p:sp>
        <p:nvSpPr>
          <p:cNvPr id="72" name="Shape 72"/>
          <p:cNvSpPr txBox="1"/>
          <p:nvPr/>
        </p:nvSpPr>
        <p:spPr>
          <a:xfrm>
            <a:off x="3858675" y="528406"/>
            <a:ext cx="1426499" cy="557099"/>
          </a:xfrm>
          <a:prstGeom prst="rect">
            <a:avLst/>
          </a:prstGeom>
          <a:noFill/>
          <a:ln>
            <a:noFill/>
          </a:ln>
        </p:spPr>
        <p:txBody>
          <a:bodyPr lIns="91425" tIns="91425" rIns="91425" bIns="91425" anchor="t" anchorCtr="0">
            <a:noAutofit/>
          </a:bodyPr>
          <a:lstStyle/>
          <a:p>
            <a:pPr lvl="0" algn="ctr">
              <a:spcBef>
                <a:spcPts val="0"/>
              </a:spcBef>
              <a:buNone/>
            </a:pPr>
            <a:r>
              <a:rPr lang="en" sz="2400" b="1" dirty="0" smtClean="0">
                <a:solidFill>
                  <a:srgbClr val="FFFFFF"/>
                </a:solidFill>
                <a:latin typeface="Montserrat"/>
                <a:ea typeface="Montserrat"/>
                <a:cs typeface="Montserrat"/>
                <a:sym typeface="Montserrat"/>
              </a:rPr>
              <a:t>2</a:t>
            </a:r>
            <a:endParaRPr lang="en" sz="2400" b="1" dirty="0">
              <a:solidFill>
                <a:srgbClr val="FFFFFF"/>
              </a:solidFill>
              <a:latin typeface="Montserrat"/>
              <a:ea typeface="Montserrat"/>
              <a:cs typeface="Montserrat"/>
              <a:sym typeface="Montserrat"/>
            </a:endParaRPr>
          </a:p>
        </p:txBody>
      </p:sp>
    </p:spTree>
    <p:extLst>
      <p:ext uri="{BB962C8B-B14F-4D97-AF65-F5344CB8AC3E}">
        <p14:creationId xmlns:p14="http://schemas.microsoft.com/office/powerpoint/2010/main" val="278113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smtClean="0"/>
              <a:t>THE SOCIAL PARTNERS VIEWS CONCERNING DP - NATIONAL AND SECTOR DIMENSIONS</a:t>
            </a:r>
            <a:endParaRPr lang="en" dirty="0"/>
          </a:p>
        </p:txBody>
      </p:sp>
      <p:sp>
        <p:nvSpPr>
          <p:cNvPr id="83" name="Shape 83"/>
          <p:cNvSpPr txBox="1">
            <a:spLocks noGrp="1"/>
          </p:cNvSpPr>
          <p:nvPr>
            <p:ph type="body" idx="1"/>
          </p:nvPr>
        </p:nvSpPr>
        <p:spPr>
          <a:xfrm>
            <a:off x="683568" y="771550"/>
            <a:ext cx="7632848" cy="3468815"/>
          </a:xfrm>
          <a:prstGeom prst="rect">
            <a:avLst/>
          </a:prstGeom>
        </p:spPr>
        <p:txBody>
          <a:bodyPr lIns="91425" tIns="91425" rIns="91425" bIns="91425" anchor="t" anchorCtr="0">
            <a:noAutofit/>
          </a:bodyPr>
          <a:lstStyle/>
          <a:p>
            <a:pPr marL="228600" lvl="0">
              <a:buNone/>
            </a:pPr>
            <a:r>
              <a:rPr lang="en-US" sz="1600" b="1" dirty="0"/>
              <a:t>The resources of study include the views of: </a:t>
            </a:r>
          </a:p>
          <a:p>
            <a:pPr marL="514350" lvl="0" indent="-285750">
              <a:buFont typeface="Arial" pitchFamily="34" charset="0"/>
              <a:buChar char="•"/>
            </a:pPr>
            <a:r>
              <a:rPr lang="en-US" sz="1600" dirty="0"/>
              <a:t>Nationally representative social partners (CITUB and BIA)</a:t>
            </a:r>
          </a:p>
          <a:p>
            <a:pPr marL="514350" lvl="0" indent="-285750">
              <a:buFont typeface="Arial" pitchFamily="34" charset="0"/>
              <a:buChar char="•"/>
            </a:pPr>
            <a:r>
              <a:rPr lang="en-US" sz="1600" dirty="0"/>
              <a:t>Representatives of the </a:t>
            </a:r>
            <a:r>
              <a:rPr lang="en-US" sz="1600" dirty="0" err="1"/>
              <a:t>sectoral</a:t>
            </a:r>
            <a:r>
              <a:rPr lang="en-US" sz="1600" dirty="0"/>
              <a:t> social partners (</a:t>
            </a:r>
            <a:r>
              <a:rPr lang="en-US" sz="1600" dirty="0" err="1"/>
              <a:t>sectoral</a:t>
            </a:r>
            <a:r>
              <a:rPr lang="en-US" sz="1600" dirty="0"/>
              <a:t> federations of CITUB and </a:t>
            </a:r>
            <a:r>
              <a:rPr lang="en-US" sz="1600" dirty="0" err="1"/>
              <a:t>sectoral</a:t>
            </a:r>
            <a:r>
              <a:rPr lang="en-US" sz="1600" dirty="0"/>
              <a:t> employers’ associations, members of BIA and other national employers’ </a:t>
            </a:r>
            <a:r>
              <a:rPr lang="en-US" sz="1600" dirty="0" err="1"/>
              <a:t>organisations</a:t>
            </a:r>
            <a:r>
              <a:rPr lang="en-US" sz="1600" dirty="0" smtClean="0"/>
              <a:t>):</a:t>
            </a:r>
          </a:p>
          <a:p>
            <a:pPr marL="514350" lvl="0" indent="-285750">
              <a:buFont typeface="Courier New" pitchFamily="49" charset="0"/>
              <a:buChar char="o"/>
            </a:pPr>
            <a:r>
              <a:rPr lang="en-US" sz="1600" dirty="0" smtClean="0"/>
              <a:t>From </a:t>
            </a:r>
            <a:r>
              <a:rPr lang="en-US" sz="1600" dirty="0"/>
              <a:t>the food processing and  transport sector – employers’ </a:t>
            </a:r>
            <a:r>
              <a:rPr lang="en-US" sz="1600" dirty="0" err="1"/>
              <a:t>organisations</a:t>
            </a:r>
            <a:r>
              <a:rPr lang="en-US" sz="1600" dirty="0"/>
              <a:t> and trade unions;</a:t>
            </a:r>
          </a:p>
          <a:p>
            <a:pPr marL="514350" lvl="3" indent="-285750">
              <a:buFont typeface="Courier New" pitchFamily="49" charset="0"/>
              <a:buChar char="o"/>
            </a:pPr>
            <a:r>
              <a:rPr lang="en-US" sz="1600" dirty="0"/>
              <a:t>From metallurgy, machine-building, recycling - only the employers’ representatives;</a:t>
            </a:r>
          </a:p>
          <a:p>
            <a:pPr marL="514350" lvl="3" indent="-285750">
              <a:buFont typeface="Courier New" pitchFamily="49" charset="0"/>
              <a:buChar char="o"/>
            </a:pPr>
            <a:r>
              <a:rPr lang="en-US" sz="1600" dirty="0"/>
              <a:t>From trade, retail, cooperatives, services, tourism - only trade union representatives</a:t>
            </a:r>
          </a:p>
        </p:txBody>
      </p:sp>
    </p:spTree>
    <p:extLst>
      <p:ext uri="{BB962C8B-B14F-4D97-AF65-F5344CB8AC3E}">
        <p14:creationId xmlns:p14="http://schemas.microsoft.com/office/powerpoint/2010/main" val="250425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smtClean="0"/>
              <a:t>THE SOCIAL PARTNERS VIEWS CONCERNING DP - NATIONAL AND SECTOR DIMENSIONS</a:t>
            </a:r>
            <a:endParaRPr lang="en" dirty="0"/>
          </a:p>
        </p:txBody>
      </p:sp>
      <p:sp>
        <p:nvSpPr>
          <p:cNvPr id="83" name="Shape 83"/>
          <p:cNvSpPr txBox="1">
            <a:spLocks noGrp="1"/>
          </p:cNvSpPr>
          <p:nvPr>
            <p:ph type="body" idx="1"/>
          </p:nvPr>
        </p:nvSpPr>
        <p:spPr>
          <a:xfrm>
            <a:off x="467544" y="771550"/>
            <a:ext cx="7992888" cy="3468815"/>
          </a:xfrm>
          <a:prstGeom prst="rect">
            <a:avLst/>
          </a:prstGeom>
        </p:spPr>
        <p:txBody>
          <a:bodyPr lIns="91425" tIns="91425" rIns="91425" bIns="91425" anchor="t" anchorCtr="0">
            <a:noAutofit/>
          </a:bodyPr>
          <a:lstStyle/>
          <a:p>
            <a:pPr marL="514350" indent="-285750" algn="just">
              <a:buFont typeface="Arial" pitchFamily="34" charset="0"/>
              <a:buChar char="•"/>
            </a:pPr>
            <a:r>
              <a:rPr lang="en-US" sz="1600" dirty="0"/>
              <a:t>Most of the respondents do not have sufficient, precise and acceptable information concerning the practical implementation of direct participation; </a:t>
            </a:r>
          </a:p>
          <a:p>
            <a:pPr marL="514350" indent="-285750" algn="just">
              <a:buFont typeface="Arial" pitchFamily="34" charset="0"/>
              <a:buChar char="•"/>
            </a:pPr>
            <a:r>
              <a:rPr lang="en-US" sz="1600" dirty="0"/>
              <a:t>The opinions rely on the personal experience and information acquired from the company members and have not been well investigated and documented;</a:t>
            </a:r>
          </a:p>
          <a:p>
            <a:pPr marL="514350" indent="-285750" algn="just">
              <a:buFont typeface="Arial" pitchFamily="34" charset="0"/>
              <a:buChar char="•"/>
            </a:pPr>
            <a:r>
              <a:rPr lang="en-US" sz="1600" dirty="0"/>
              <a:t>In many cases the views of employers’ and trade union representatives concerning direct participation seem to be very similar;</a:t>
            </a:r>
          </a:p>
          <a:p>
            <a:pPr marL="514350" indent="-285750" algn="just">
              <a:buFont typeface="Arial" pitchFamily="34" charset="0"/>
              <a:buChar char="•"/>
            </a:pPr>
            <a:r>
              <a:rPr lang="en-US" sz="1600" dirty="0"/>
              <a:t>The practical forms of direct participation according the social partners are rather addressed to the improvement of the production process, work organization and productivity, sometimes to health and safety at work, than to more “conflicting” issues as wages, social benefits, etc.;  </a:t>
            </a:r>
          </a:p>
          <a:p>
            <a:pPr marL="514350" indent="-285750" algn="just">
              <a:buFont typeface="Arial" pitchFamily="34" charset="0"/>
              <a:buChar char="•"/>
            </a:pPr>
            <a:r>
              <a:rPr lang="en-US" sz="1600" dirty="0"/>
              <a:t>The views of employers’ and trade union representatives are different mainly with regard to the negative impact of DP and the meaning of “effective direct participation” and concerning the need of legal framework of DP; </a:t>
            </a:r>
          </a:p>
          <a:p>
            <a:pPr marL="514350" indent="-285750" algn="just">
              <a:buFont typeface="Arial" pitchFamily="34" charset="0"/>
              <a:buChar char="•"/>
            </a:pPr>
            <a:r>
              <a:rPr lang="en-US" sz="1600" dirty="0"/>
              <a:t>Both sides believe that the trust between the partners and the existence of social dialogue are prerequisites for direct participation and for achievement of result;</a:t>
            </a:r>
          </a:p>
        </p:txBody>
      </p:sp>
    </p:spTree>
    <p:extLst>
      <p:ext uri="{BB962C8B-B14F-4D97-AF65-F5344CB8AC3E}">
        <p14:creationId xmlns:p14="http://schemas.microsoft.com/office/powerpoint/2010/main" val="33090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933200" y="2189998"/>
            <a:ext cx="5519120" cy="453759"/>
          </a:xfrm>
          <a:prstGeom prst="rect">
            <a:avLst/>
          </a:prstGeom>
        </p:spPr>
        <p:txBody>
          <a:bodyPr lIns="91425" tIns="91425" rIns="91425" bIns="91425" anchor="b" anchorCtr="0">
            <a:noAutofit/>
          </a:bodyPr>
          <a:lstStyle/>
          <a:p>
            <a:pPr lvl="0"/>
            <a:r>
              <a:rPr lang="en-US" dirty="0"/>
              <a:t>Case-studies – summary of main findings and conclusions</a:t>
            </a:r>
            <a:endParaRPr lang="en" dirty="0"/>
          </a:p>
        </p:txBody>
      </p:sp>
      <p:sp>
        <p:nvSpPr>
          <p:cNvPr id="72" name="Shape 72"/>
          <p:cNvSpPr txBox="1"/>
          <p:nvPr/>
        </p:nvSpPr>
        <p:spPr>
          <a:xfrm>
            <a:off x="3858675" y="528406"/>
            <a:ext cx="1426499" cy="557099"/>
          </a:xfrm>
          <a:prstGeom prst="rect">
            <a:avLst/>
          </a:prstGeom>
          <a:noFill/>
          <a:ln>
            <a:noFill/>
          </a:ln>
        </p:spPr>
        <p:txBody>
          <a:bodyPr lIns="91425" tIns="91425" rIns="91425" bIns="91425" anchor="t" anchorCtr="0">
            <a:noAutofit/>
          </a:bodyPr>
          <a:lstStyle/>
          <a:p>
            <a:pPr lvl="0" algn="ctr">
              <a:spcBef>
                <a:spcPts val="0"/>
              </a:spcBef>
              <a:buNone/>
            </a:pPr>
            <a:r>
              <a:rPr lang="en" sz="2400" b="1" dirty="0" smtClean="0">
                <a:solidFill>
                  <a:srgbClr val="FFFFFF"/>
                </a:solidFill>
                <a:latin typeface="Montserrat"/>
                <a:ea typeface="Montserrat"/>
                <a:cs typeface="Montserrat"/>
                <a:sym typeface="Montserrat"/>
              </a:rPr>
              <a:t>3</a:t>
            </a:r>
            <a:endParaRPr lang="en" sz="2400" b="1" dirty="0">
              <a:solidFill>
                <a:srgbClr val="FFFFFF"/>
              </a:solidFill>
              <a:latin typeface="Montserrat"/>
              <a:ea typeface="Montserrat"/>
              <a:cs typeface="Montserrat"/>
              <a:sym typeface="Montserrat"/>
            </a:endParaRPr>
          </a:p>
        </p:txBody>
      </p:sp>
      <p:sp>
        <p:nvSpPr>
          <p:cNvPr id="6" name="Shape 71"/>
          <p:cNvSpPr txBox="1">
            <a:spLocks noGrp="1"/>
          </p:cNvSpPr>
          <p:nvPr>
            <p:ph type="subTitle" idx="1"/>
          </p:nvPr>
        </p:nvSpPr>
        <p:spPr>
          <a:xfrm>
            <a:off x="685800" y="2505900"/>
            <a:ext cx="7772400" cy="447600"/>
          </a:xfrm>
          <a:prstGeom prst="rect">
            <a:avLst/>
          </a:prstGeom>
        </p:spPr>
        <p:txBody>
          <a:bodyPr lIns="91425" tIns="91425" rIns="91425" bIns="91425" anchor="t" anchorCtr="0">
            <a:noAutofit/>
          </a:bodyPr>
          <a:lstStyle/>
          <a:p>
            <a:pPr eaLnBrk="1" hangingPunct="1">
              <a:lnSpc>
                <a:spcPct val="80000"/>
              </a:lnSpc>
            </a:pPr>
            <a:r>
              <a:rPr lang="en-US" b="1" dirty="0"/>
              <a:t>Companies</a:t>
            </a:r>
            <a:r>
              <a:rPr lang="en-US" sz="1600" b="1" dirty="0"/>
              <a:t>:</a:t>
            </a:r>
            <a:r>
              <a:rPr lang="en-US" b="1" dirty="0"/>
              <a:t> </a:t>
            </a:r>
            <a:r>
              <a:rPr lang="en-US" dirty="0" smtClean="0"/>
              <a:t/>
            </a:r>
            <a:br>
              <a:rPr lang="en-US" dirty="0" smtClean="0"/>
            </a:br>
            <a:r>
              <a:rPr lang="en-US" dirty="0" smtClean="0"/>
              <a:t>Carlsberg </a:t>
            </a:r>
            <a:r>
              <a:rPr lang="en-US" dirty="0"/>
              <a:t>subsidiary-Bulgaria, </a:t>
            </a:r>
            <a:endParaRPr lang="en-US" dirty="0" smtClean="0"/>
          </a:p>
          <a:p>
            <a:pPr eaLnBrk="1" hangingPunct="1">
              <a:lnSpc>
                <a:spcPct val="80000"/>
              </a:lnSpc>
            </a:pPr>
            <a:r>
              <a:rPr lang="en-US" dirty="0" smtClean="0"/>
              <a:t>Coca-Cola </a:t>
            </a:r>
            <a:r>
              <a:rPr lang="en-US" dirty="0"/>
              <a:t>HBC-subsidiary </a:t>
            </a:r>
            <a:r>
              <a:rPr lang="en-US" dirty="0" smtClean="0"/>
              <a:t>- Bulgaria;</a:t>
            </a:r>
          </a:p>
          <a:p>
            <a:pPr eaLnBrk="1" hangingPunct="1">
              <a:lnSpc>
                <a:spcPct val="80000"/>
              </a:lnSpc>
            </a:pPr>
            <a:r>
              <a:rPr lang="en-US" dirty="0" smtClean="0"/>
              <a:t>Airport </a:t>
            </a:r>
            <a:r>
              <a:rPr lang="en-US" dirty="0"/>
              <a:t>of Sofia</a:t>
            </a:r>
          </a:p>
        </p:txBody>
      </p:sp>
    </p:spTree>
    <p:extLst>
      <p:ext uri="{BB962C8B-B14F-4D97-AF65-F5344CB8AC3E}">
        <p14:creationId xmlns:p14="http://schemas.microsoft.com/office/powerpoint/2010/main" val="360914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69642" y="0"/>
            <a:ext cx="2914526" cy="751993"/>
          </a:xfrm>
          <a:prstGeom prst="rect">
            <a:avLst/>
          </a:prstGeom>
        </p:spPr>
        <p:txBody>
          <a:bodyPr lIns="91425" tIns="91425" rIns="91425" bIns="91425" anchor="t" anchorCtr="0">
            <a:noAutofit/>
          </a:bodyPr>
          <a:lstStyle/>
          <a:p>
            <a:pPr lvl="0"/>
            <a:r>
              <a:rPr lang="en-US" dirty="0" smtClean="0"/>
              <a:t>CASE-STUDIES – SUMMARY OF MAIN FINDINGS AND CONCLUSIONS</a:t>
            </a:r>
            <a:endParaRPr lang="en" dirty="0"/>
          </a:p>
        </p:txBody>
      </p:sp>
      <p:sp>
        <p:nvSpPr>
          <p:cNvPr id="83" name="Shape 83"/>
          <p:cNvSpPr txBox="1">
            <a:spLocks noGrp="1"/>
          </p:cNvSpPr>
          <p:nvPr>
            <p:ph type="body" idx="1"/>
          </p:nvPr>
        </p:nvSpPr>
        <p:spPr>
          <a:xfrm>
            <a:off x="467544" y="771550"/>
            <a:ext cx="7992888" cy="3816424"/>
          </a:xfrm>
          <a:prstGeom prst="rect">
            <a:avLst/>
          </a:prstGeom>
        </p:spPr>
        <p:txBody>
          <a:bodyPr lIns="91425" tIns="91425" rIns="91425" bIns="91425" anchor="t" anchorCtr="0">
            <a:noAutofit/>
          </a:bodyPr>
          <a:lstStyle/>
          <a:p>
            <a:pPr marL="514350" indent="-285750" algn="just">
              <a:buFont typeface="Arial" pitchFamily="34" charset="0"/>
              <a:buChar char="•"/>
            </a:pPr>
            <a:r>
              <a:rPr lang="en-US" sz="1800" dirty="0" smtClean="0"/>
              <a:t>In </a:t>
            </a:r>
            <a:r>
              <a:rPr lang="en-US" sz="1800" dirty="0"/>
              <a:t>all the cases the forms of individual participation and of team work and group participation are used and various forms are implemented;</a:t>
            </a:r>
          </a:p>
          <a:p>
            <a:pPr marL="514350" indent="-285750" algn="just">
              <a:buFont typeface="Arial" pitchFamily="34" charset="0"/>
              <a:buChar char="•"/>
            </a:pPr>
            <a:r>
              <a:rPr lang="en-US" sz="1800" dirty="0"/>
              <a:t>In Carlsberg and in the Airport of Sofia  both consultative participation and delegation of functions are used (but the consultations are more broad and important and in Coca-Cola -only consultations are implemented;</a:t>
            </a:r>
          </a:p>
          <a:p>
            <a:pPr marL="514350" indent="-285750" algn="just">
              <a:buFont typeface="Arial" pitchFamily="34" charset="0"/>
              <a:buChar char="•"/>
            </a:pPr>
            <a:r>
              <a:rPr lang="en-US" sz="1800" dirty="0"/>
              <a:t>In all the companies the power distribution concerning the composition of the working teams and the selected issues for discussion is either shared between the workers and supervisors or in some cases fully dependent on the workers; however, the   final decisions concerning the implementation of the workers’ suggestions (in cases of consultations) belongs to the supervisors and the top managers;</a:t>
            </a:r>
          </a:p>
        </p:txBody>
      </p:sp>
    </p:spTree>
    <p:extLst>
      <p:ext uri="{BB962C8B-B14F-4D97-AF65-F5344CB8AC3E}">
        <p14:creationId xmlns:p14="http://schemas.microsoft.com/office/powerpoint/2010/main" val="2343717292"/>
      </p:ext>
    </p:extLst>
  </p:cSld>
  <p:clrMapOvr>
    <a:masterClrMapping/>
  </p:clrMapOvr>
</p:sld>
</file>

<file path=ppt/theme/theme1.xml><?xml version="1.0" encoding="utf-8"?>
<a:theme xmlns:a="http://schemas.openxmlformats.org/drawingml/2006/main" name="Perdit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1599</Words>
  <Application>Microsoft Office PowerPoint</Application>
  <PresentationFormat>On-screen Show (16:9)</PresentationFormat>
  <Paragraphs>82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Perdita template</vt:lpstr>
      <vt:lpstr>Project DIRECT Final Summary</vt:lpstr>
      <vt:lpstr>Content</vt:lpstr>
      <vt:lpstr>Desk research</vt:lpstr>
      <vt:lpstr>DESK RESEARCH</vt:lpstr>
      <vt:lpstr>The social partners views concerning DP - national and sector dimensions</vt:lpstr>
      <vt:lpstr>THE SOCIAL PARTNERS VIEWS CONCERNING DP - NATIONAL AND SECTOR DIMENSIONS</vt:lpstr>
      <vt:lpstr>THE SOCIAL PARTNERS VIEWS CONCERNING DP - NATIONAL AND SECTOR DIMENSIONS</vt:lpstr>
      <vt:lpstr>Case-studies – summary of main findings and conclusions</vt:lpstr>
      <vt:lpstr>CASE-STUDIES – SUMMARY OF MAIN FINDINGS AND CONCLUSIONS</vt:lpstr>
      <vt:lpstr>CASE-STUDIES – SUMMARY OF MAIN FINDINGS AND CONCLUSIONS</vt:lpstr>
      <vt:lpstr>CASE-STUDIES – SUMMARY OF MAIN FINDINGS AND CONCLUSIONS</vt:lpstr>
      <vt:lpstr>CASE-STUDIES – SUMMARY OF MAIN FINDINGS AND CONCLUSIONS</vt:lpstr>
      <vt:lpstr>GENERAL CONCLUSIONS AND RECOMMENDATIONS</vt:lpstr>
      <vt:lpstr>GENERAL CONCLUSIONS AND RECOMMENDATIONS</vt:lpstr>
      <vt:lpstr>GENERAL CONCLUSIONS AND RECOMMENDATIONS</vt:lpstr>
      <vt:lpstr>GENERAL CONCLUSIONS AND 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vanko</dc:creator>
  <cp:lastModifiedBy>Ina Atanasova</cp:lastModifiedBy>
  <cp:revision>14</cp:revision>
  <dcterms:modified xsi:type="dcterms:W3CDTF">2018-04-16T11:57:12Z</dcterms:modified>
</cp:coreProperties>
</file>