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5"/>
  </p:notesMasterIdLst>
  <p:sldIdLst>
    <p:sldId id="256" r:id="rId2"/>
    <p:sldId id="258" r:id="rId3"/>
    <p:sldId id="263" r:id="rId4"/>
    <p:sldId id="283" r:id="rId5"/>
    <p:sldId id="259" r:id="rId6"/>
    <p:sldId id="284" r:id="rId7"/>
    <p:sldId id="286" r:id="rId8"/>
    <p:sldId id="285" r:id="rId9"/>
    <p:sldId id="287" r:id="rId10"/>
    <p:sldId id="288" r:id="rId11"/>
    <p:sldId id="273" r:id="rId12"/>
    <p:sldId id="290" r:id="rId13"/>
    <p:sldId id="279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D88223D-F899-43E5-AA44-C6911CA4A3D8}">
  <a:tblStyle styleId="{4D88223D-F899-43E5-AA44-C6911CA4A3D8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4" d="100"/>
          <a:sy n="164" d="100"/>
        </p:scale>
        <p:origin x="1128" y="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67290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FF9E00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818062" y="805650"/>
            <a:ext cx="7507875" cy="3532200"/>
          </a:xfrm>
          <a:custGeom>
            <a:avLst/>
            <a:gdLst/>
            <a:ahLst/>
            <a:cxnLst/>
            <a:rect l="0" t="0" r="0" b="0"/>
            <a:pathLst>
              <a:path w="300315" h="141288" extrusionOk="0">
                <a:moveTo>
                  <a:pt x="121105" y="0"/>
                </a:moveTo>
                <a:lnTo>
                  <a:pt x="0" y="0"/>
                </a:lnTo>
                <a:lnTo>
                  <a:pt x="0" y="141288"/>
                </a:lnTo>
                <a:lnTo>
                  <a:pt x="300315" y="141288"/>
                </a:lnTo>
                <a:lnTo>
                  <a:pt x="300315" y="305"/>
                </a:lnTo>
                <a:lnTo>
                  <a:pt x="179211" y="305"/>
                </a:lnTo>
              </a:path>
            </a:pathLst>
          </a:custGeom>
          <a:noFill/>
          <a:ln w="152400" cap="flat" cmpd="sng">
            <a:solidFill>
              <a:srgbClr val="FFFFFF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296350" y="1991850"/>
            <a:ext cx="4551299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1pPr>
            <a:lvl2pPr lvl="1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2pPr>
            <a:lvl3pPr lvl="2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3pPr>
            <a:lvl4pPr lvl="3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4pPr>
            <a:lvl5pPr lvl="4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5pPr>
            <a:lvl6pPr lvl="5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6pPr>
            <a:lvl7pPr lvl="6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7pPr>
            <a:lvl8pPr lvl="7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8pPr>
            <a:lvl9pPr lvl="8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solidFill>
          <a:srgbClr val="FF9E00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818062" y="805650"/>
            <a:ext cx="7507875" cy="3532200"/>
          </a:xfrm>
          <a:custGeom>
            <a:avLst/>
            <a:gdLst/>
            <a:ahLst/>
            <a:cxnLst/>
            <a:rect l="0" t="0" r="0" b="0"/>
            <a:pathLst>
              <a:path w="300315" h="141288" extrusionOk="0">
                <a:moveTo>
                  <a:pt x="121105" y="0"/>
                </a:moveTo>
                <a:lnTo>
                  <a:pt x="0" y="0"/>
                </a:lnTo>
                <a:lnTo>
                  <a:pt x="0" y="141288"/>
                </a:lnTo>
                <a:lnTo>
                  <a:pt x="300315" y="141288"/>
                </a:lnTo>
                <a:lnTo>
                  <a:pt x="300315" y="305"/>
                </a:lnTo>
                <a:lnTo>
                  <a:pt x="179211" y="305"/>
                </a:lnTo>
              </a:path>
            </a:pathLst>
          </a:custGeom>
          <a:noFill/>
          <a:ln w="76200" cap="flat" cmpd="sng">
            <a:solidFill>
              <a:srgbClr val="FFFFFF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933200" y="2189999"/>
            <a:ext cx="5277599" cy="447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2505900"/>
            <a:ext cx="7772400" cy="447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sz="1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259950" y="274275"/>
            <a:ext cx="8624125" cy="4594950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840975" y="956004"/>
            <a:ext cx="3621899" cy="296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81052" y="956004"/>
            <a:ext cx="3621899" cy="296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259950" y="274275"/>
            <a:ext cx="8624125" cy="4594950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753900" y="971550"/>
            <a:ext cx="2440499" cy="324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3319596" y="971550"/>
            <a:ext cx="2440499" cy="324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3"/>
          </p:nvPr>
        </p:nvSpPr>
        <p:spPr>
          <a:xfrm>
            <a:off x="5885291" y="971550"/>
            <a:ext cx="2440499" cy="324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558124" y="550425"/>
            <a:ext cx="8028197" cy="4042637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44041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02146" y="38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16650" y="950850"/>
            <a:ext cx="7310699" cy="32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CCCCCC"/>
              </a:buClr>
              <a:buSzPct val="80000"/>
              <a:buFont typeface="Droid Serif"/>
              <a:buChar char="⊡"/>
              <a:defRPr sz="30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lvl="1">
              <a:spcBef>
                <a:spcPts val="480"/>
              </a:spcBef>
              <a:buClr>
                <a:srgbClr val="CCCCCC"/>
              </a:buClr>
              <a:buSzPct val="75000"/>
              <a:buFont typeface="Droid Serif"/>
              <a:buChar char="□"/>
              <a:defRPr sz="24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lvl="2">
              <a:spcBef>
                <a:spcPts val="480"/>
              </a:spcBef>
              <a:buClr>
                <a:srgbClr val="CCCCCC"/>
              </a:buClr>
              <a:buSzPct val="100000"/>
              <a:buFont typeface="Droid Serif"/>
              <a:defRPr sz="24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lvl="3">
              <a:spcBef>
                <a:spcPts val="360"/>
              </a:spcBef>
              <a:buClr>
                <a:srgbClr val="CCCCCC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lvl="4">
              <a:spcBef>
                <a:spcPts val="360"/>
              </a:spcBef>
              <a:buClr>
                <a:srgbClr val="CCCCCC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lvl="5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lvl="6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lvl="7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lvl="8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1979712" y="2139702"/>
            <a:ext cx="5227978" cy="123180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Project Direct</a:t>
            </a:r>
            <a:br>
              <a:rPr lang="en-US" dirty="0"/>
            </a:br>
            <a:r>
              <a:rPr lang="en-US" dirty="0"/>
              <a:t>Case-study Sofia Airport</a:t>
            </a:r>
            <a:endParaRPr lang="e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95486"/>
            <a:ext cx="1152128" cy="1152128"/>
          </a:xfrm>
          <a:prstGeom prst="rect">
            <a:avLst/>
          </a:prstGeom>
        </p:spPr>
      </p:pic>
      <p:sp>
        <p:nvSpPr>
          <p:cNvPr id="6" name="Shape 77"/>
          <p:cNvSpPr txBox="1">
            <a:spLocks/>
          </p:cNvSpPr>
          <p:nvPr/>
        </p:nvSpPr>
        <p:spPr>
          <a:xfrm>
            <a:off x="1403648" y="1203598"/>
            <a:ext cx="6278816" cy="86409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Development of Direct Employee Participation and its Impact on 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Industrial </a:t>
            </a: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Relations at Company Level (DIRECT)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GB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(VS/2016/0305)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Shape 77"/>
          <p:cNvSpPr txBox="1">
            <a:spLocks/>
          </p:cNvSpPr>
          <p:nvPr/>
        </p:nvSpPr>
        <p:spPr>
          <a:xfrm>
            <a:off x="1475656" y="3075806"/>
            <a:ext cx="6278816" cy="86409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Steering committee meeting</a:t>
            </a:r>
          </a:p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17-18 April 2018, Dublin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55576" y="771550"/>
            <a:ext cx="7835481" cy="296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b="1" dirty="0"/>
              <a:t>Working teams: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/>
              <a:t>Group consultations: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Main topics (HR Manager): </a:t>
            </a:r>
            <a:r>
              <a:rPr lang="en-US" dirty="0" err="1"/>
              <a:t>organisation</a:t>
            </a:r>
            <a:r>
              <a:rPr lang="en-US" dirty="0"/>
              <a:t> of work; working time; health and safety at work; training and staff development; quality of the services provided; relations with customers; introduction of new technologies, etc.;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Trade union representative: the scope is more narrow: working time and health and safety at work; 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The consultations are made at least once per month;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b="1" dirty="0"/>
              <a:t>Delegation of responsibilities - topics: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 smtClean="0"/>
              <a:t>distribution </a:t>
            </a:r>
            <a:r>
              <a:rPr lang="en-US" dirty="0"/>
              <a:t>of tasks, drawing up of the work schedule and the quality of work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203848" y="0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DIRECT PARTICIPATION - GENERAL FEATURES, MAIN FORMS AND SUBJECT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700339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3131841" y="-20538"/>
            <a:ext cx="2893908" cy="733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IMPACT OF DIRECT PARTICIPATION ON THE MANAGEMENT OF THE COMPANY AND QUALITY OF WORKING LIFE</a:t>
            </a:r>
            <a:endParaRPr lang="en" dirty="0"/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1174814" y="1203598"/>
            <a:ext cx="3253170" cy="130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-US" sz="1600" b="1" dirty="0">
                <a:latin typeface="Montserrat"/>
                <a:ea typeface="Montserrat"/>
                <a:cs typeface="Montserrat"/>
                <a:sym typeface="Montserrat"/>
              </a:rPr>
              <a:t>Trade unions in the company are informed and participated in the negotiations concerning the direct participation;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2"/>
          </p:nvPr>
        </p:nvSpPr>
        <p:spPr>
          <a:xfrm>
            <a:off x="5250681" y="1131590"/>
            <a:ext cx="3456384" cy="130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-US" sz="1600" b="1" dirty="0">
                <a:latin typeface="Montserrat"/>
                <a:ea typeface="Montserrat"/>
                <a:cs typeface="Montserrat"/>
                <a:sym typeface="Montserrat"/>
              </a:rPr>
              <a:t>Main results on the work efficiency:</a:t>
            </a:r>
          </a:p>
          <a:p>
            <a:pPr marL="171450" indent="-171450"/>
            <a:r>
              <a:rPr lang="en-US" sz="1600" dirty="0">
                <a:latin typeface="Montserrat"/>
                <a:ea typeface="Montserrat"/>
                <a:cs typeface="Montserrat"/>
                <a:sym typeface="Montserrat"/>
              </a:rPr>
              <a:t>Recognition of skills acquired by workers without an official certificate;</a:t>
            </a:r>
          </a:p>
          <a:p>
            <a:pPr marL="171450" indent="-171450"/>
            <a:r>
              <a:rPr lang="en-US" sz="1600" dirty="0">
                <a:latin typeface="Montserrat"/>
                <a:ea typeface="Montserrat"/>
                <a:cs typeface="Montserrat"/>
                <a:sym typeface="Montserrat"/>
              </a:rPr>
              <a:t>Improvement of qualifications, requiring official certification;</a:t>
            </a:r>
          </a:p>
        </p:txBody>
      </p:sp>
      <p:sp>
        <p:nvSpPr>
          <p:cNvPr id="213" name="Shape 213"/>
          <p:cNvSpPr/>
          <p:nvPr/>
        </p:nvSpPr>
        <p:spPr>
          <a:xfrm>
            <a:off x="822906" y="1282881"/>
            <a:ext cx="295001" cy="294983"/>
          </a:xfrm>
          <a:custGeom>
            <a:avLst/>
            <a:gdLst/>
            <a:ahLst/>
            <a:cxnLst/>
            <a:rect l="0" t="0" r="0" b="0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9E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grpSp>
        <p:nvGrpSpPr>
          <p:cNvPr id="31" name="Shape 198"/>
          <p:cNvGrpSpPr/>
          <p:nvPr/>
        </p:nvGrpSpPr>
        <p:grpSpPr>
          <a:xfrm>
            <a:off x="4806319" y="1321652"/>
            <a:ext cx="314714" cy="335327"/>
            <a:chOff x="5970800" y="1619250"/>
            <a:chExt cx="428650" cy="456725"/>
          </a:xfrm>
        </p:grpSpPr>
        <p:sp>
          <p:nvSpPr>
            <p:cNvPr id="32" name="Shape 199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0" t="0" r="0" b="0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3" name="Shape 200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0" t="0" r="0" b="0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4" name="Shape 201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0" t="0" r="0" b="0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5" name="Shape 202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0" t="0" r="0" b="0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6" name="Shape 203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0" t="0" r="0" b="0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45" name="Shape 195"/>
          <p:cNvSpPr txBox="1">
            <a:spLocks noGrp="1"/>
          </p:cNvSpPr>
          <p:nvPr>
            <p:ph type="body" idx="1"/>
          </p:nvPr>
        </p:nvSpPr>
        <p:spPr>
          <a:xfrm>
            <a:off x="5272389" y="3291830"/>
            <a:ext cx="3312251" cy="130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-US" sz="1600" b="1" dirty="0"/>
              <a:t>Elaboration of plans for financial participation</a:t>
            </a:r>
            <a:endParaRPr lang="en" sz="1600" b="1" dirty="0"/>
          </a:p>
        </p:txBody>
      </p:sp>
      <p:grpSp>
        <p:nvGrpSpPr>
          <p:cNvPr id="46" name="Shape 538"/>
          <p:cNvGrpSpPr/>
          <p:nvPr/>
        </p:nvGrpSpPr>
        <p:grpSpPr>
          <a:xfrm>
            <a:off x="822906" y="3417766"/>
            <a:ext cx="451251" cy="432859"/>
            <a:chOff x="5241175" y="4959100"/>
            <a:chExt cx="539775" cy="517775"/>
          </a:xfrm>
          <a:solidFill>
            <a:srgbClr val="FAA700"/>
          </a:solidFill>
        </p:grpSpPr>
        <p:sp>
          <p:nvSpPr>
            <p:cNvPr id="47" name="Shape 539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48" name="Shape 540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49" name="Shape 541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0" name="Shape 542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1" name="Shape 543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2" name="Shape 544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53" name="Shape 196"/>
          <p:cNvSpPr txBox="1">
            <a:spLocks noGrp="1"/>
          </p:cNvSpPr>
          <p:nvPr>
            <p:ph type="body" idx="2"/>
          </p:nvPr>
        </p:nvSpPr>
        <p:spPr>
          <a:xfrm>
            <a:off x="1259632" y="3291830"/>
            <a:ext cx="3094053" cy="130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b="1" dirty="0"/>
              <a:t>U</a:t>
            </a:r>
            <a:r>
              <a:rPr lang="bg-BG" sz="1600" b="1" dirty="0" err="1"/>
              <a:t>sing</a:t>
            </a:r>
            <a:r>
              <a:rPr lang="bg-BG" sz="1600" b="1" dirty="0"/>
              <a:t> </a:t>
            </a:r>
            <a:r>
              <a:rPr lang="bg-BG" sz="1600" b="1" dirty="0" err="1"/>
              <a:t>bonuses</a:t>
            </a:r>
            <a:r>
              <a:rPr lang="bg-BG" sz="1600" b="1" dirty="0"/>
              <a:t> </a:t>
            </a:r>
            <a:r>
              <a:rPr lang="bg-BG" sz="1600" b="1" dirty="0" err="1"/>
              <a:t>in</a:t>
            </a:r>
            <a:r>
              <a:rPr lang="bg-BG" sz="1600" b="1" dirty="0"/>
              <a:t> </a:t>
            </a:r>
            <a:r>
              <a:rPr lang="bg-BG" sz="1600" b="1" dirty="0" err="1"/>
              <a:t>work</a:t>
            </a:r>
            <a:r>
              <a:rPr lang="bg-BG" sz="1600" b="1" dirty="0"/>
              <a:t>, </a:t>
            </a:r>
            <a:r>
              <a:rPr lang="bg-BG" sz="1600" b="1" dirty="0" err="1"/>
              <a:t>based</a:t>
            </a:r>
            <a:r>
              <a:rPr lang="bg-BG" sz="1600" b="1" dirty="0"/>
              <a:t> </a:t>
            </a:r>
            <a:r>
              <a:rPr lang="bg-BG" sz="1600" b="1" dirty="0" err="1"/>
              <a:t>on</a:t>
            </a:r>
            <a:r>
              <a:rPr lang="bg-BG" sz="1600" b="1" dirty="0"/>
              <a:t> </a:t>
            </a:r>
            <a:r>
              <a:rPr lang="bg-BG" sz="1600" b="1" dirty="0" err="1"/>
              <a:t>individual</a:t>
            </a:r>
            <a:r>
              <a:rPr lang="en-US" sz="1600" b="1" dirty="0"/>
              <a:t> </a:t>
            </a:r>
            <a:r>
              <a:rPr lang="bg-BG" sz="1600" b="1" dirty="0" err="1"/>
              <a:t>and</a:t>
            </a:r>
            <a:r>
              <a:rPr lang="bg-BG" sz="1600" b="1" dirty="0"/>
              <a:t> group </a:t>
            </a:r>
            <a:r>
              <a:rPr lang="bg-BG" sz="1600" b="1" dirty="0" err="1"/>
              <a:t>achievements</a:t>
            </a:r>
            <a:r>
              <a:rPr lang="bg-BG" sz="1600" b="1" dirty="0"/>
              <a:t>, </a:t>
            </a:r>
            <a:r>
              <a:rPr lang="bg-BG" sz="1600" b="1" dirty="0" err="1"/>
              <a:t>quality</a:t>
            </a:r>
            <a:r>
              <a:rPr lang="bg-BG" sz="1600" b="1" dirty="0"/>
              <a:t>, </a:t>
            </a:r>
            <a:r>
              <a:rPr lang="bg-BG" sz="1600" b="1" dirty="0" err="1"/>
              <a:t>etc</a:t>
            </a:r>
            <a:r>
              <a:rPr lang="bg-BG" sz="1600" b="1" dirty="0"/>
              <a:t> .;</a:t>
            </a:r>
          </a:p>
        </p:txBody>
      </p:sp>
      <p:grpSp>
        <p:nvGrpSpPr>
          <p:cNvPr id="54" name="Shape 205"/>
          <p:cNvGrpSpPr/>
          <p:nvPr/>
        </p:nvGrpSpPr>
        <p:grpSpPr>
          <a:xfrm>
            <a:off x="4906289" y="3410303"/>
            <a:ext cx="285126" cy="297681"/>
            <a:chOff x="3294650" y="3652450"/>
            <a:chExt cx="388350" cy="405450"/>
          </a:xfrm>
        </p:grpSpPr>
        <p:sp>
          <p:nvSpPr>
            <p:cNvPr id="55" name="Shape 206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0" t="0" r="0" b="0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Shape 207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0" t="0" r="0" b="0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Shape 208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0" t="0" r="0" b="0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1933124" y="1203598"/>
            <a:ext cx="5277599" cy="43204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dirty="0"/>
              <a:t>Preliminary conclusions</a:t>
            </a:r>
            <a:endParaRPr lang="en" dirty="0"/>
          </a:p>
        </p:txBody>
      </p:sp>
      <p:sp>
        <p:nvSpPr>
          <p:cNvPr id="72" name="Shape 72"/>
          <p:cNvSpPr txBox="1"/>
          <p:nvPr/>
        </p:nvSpPr>
        <p:spPr>
          <a:xfrm>
            <a:off x="3858675" y="528406"/>
            <a:ext cx="1426499" cy="5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lang="en" sz="24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167" y="132517"/>
            <a:ext cx="1152128" cy="1152128"/>
          </a:xfrm>
          <a:prstGeom prst="rect">
            <a:avLst/>
          </a:prstGeom>
        </p:spPr>
      </p:pic>
      <p:sp>
        <p:nvSpPr>
          <p:cNvPr id="5" name="Shape 71"/>
          <p:cNvSpPr txBox="1">
            <a:spLocks noGrp="1"/>
          </p:cNvSpPr>
          <p:nvPr>
            <p:ph type="subTitle" idx="1"/>
          </p:nvPr>
        </p:nvSpPr>
        <p:spPr>
          <a:xfrm>
            <a:off x="899592" y="1635646"/>
            <a:ext cx="6984776" cy="124584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 algn="l">
              <a:buFont typeface="Arial" pitchFamily="34" charset="0"/>
              <a:buChar char="•"/>
            </a:pPr>
            <a:r>
              <a:rPr lang="en-US" sz="1600" dirty="0"/>
              <a:t>The company has started a process of direct (mainly consultative and to some extend delegated) employee involvement;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en-US" sz="1600" dirty="0"/>
              <a:t>Although the impact of direct participation on the quality of working life seems to be substantial, there are not enough evidences whether the direct participation caused pay increase; there are only indirect evidences;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en-US" sz="1600" dirty="0"/>
              <a:t>Although the model is negotiated with trade unions, they should monitor it on a more regular basis and investigate independently the employees’ views on the process of direct participation and its impact on different aspects of work. </a:t>
            </a:r>
          </a:p>
        </p:txBody>
      </p:sp>
    </p:spTree>
    <p:extLst>
      <p:ext uri="{BB962C8B-B14F-4D97-AF65-F5344CB8AC3E}">
        <p14:creationId xmlns:p14="http://schemas.microsoft.com/office/powerpoint/2010/main" val="393276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subTitle" idx="4294967295"/>
          </p:nvPr>
        </p:nvSpPr>
        <p:spPr>
          <a:xfrm>
            <a:off x="1234381" y="2211710"/>
            <a:ext cx="6593700" cy="784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b="1" dirty="0"/>
              <a:t>Thank you for your attention 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167" y="-20538"/>
            <a:ext cx="1152128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 idx="4294967295"/>
          </p:nvPr>
        </p:nvSpPr>
        <p:spPr>
          <a:xfrm>
            <a:off x="3923928" y="339502"/>
            <a:ext cx="1317900" cy="1159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sz="1800" dirty="0" smtClean="0"/>
              <a:t>CONTENT</a:t>
            </a:r>
            <a:endParaRPr lang="en" sz="1800" dirty="0"/>
          </a:p>
        </p:txBody>
      </p:sp>
      <p:sp>
        <p:nvSpPr>
          <p:cNvPr id="65" name="Shape 65"/>
          <p:cNvSpPr txBox="1">
            <a:spLocks noGrp="1"/>
          </p:cNvSpPr>
          <p:nvPr>
            <p:ph type="body" idx="4294967295"/>
          </p:nvPr>
        </p:nvSpPr>
        <p:spPr>
          <a:xfrm>
            <a:off x="1259632" y="915566"/>
            <a:ext cx="65937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 sz="2400" dirty="0"/>
              <a:t>Main characteristics of the company</a:t>
            </a:r>
          </a:p>
          <a:p>
            <a:pPr marL="342900" indent="-342900">
              <a:spcBef>
                <a:spcPts val="0"/>
              </a:spcBef>
            </a:pPr>
            <a:r>
              <a:rPr lang="en-US" sz="2400" dirty="0" err="1"/>
              <a:t>Labour</a:t>
            </a:r>
            <a:r>
              <a:rPr lang="en-US" sz="2400" dirty="0"/>
              <a:t>, industrial relations and employee involvement</a:t>
            </a:r>
          </a:p>
          <a:p>
            <a:pPr marL="342900" indent="-342900">
              <a:spcBef>
                <a:spcPts val="0"/>
              </a:spcBef>
            </a:pPr>
            <a:r>
              <a:rPr lang="en-US" sz="2400" dirty="0"/>
              <a:t>Direct participation - general features, main forms and subject</a:t>
            </a:r>
          </a:p>
          <a:p>
            <a:pPr marL="342900" indent="-342900">
              <a:spcBef>
                <a:spcPts val="0"/>
              </a:spcBef>
            </a:pPr>
            <a:r>
              <a:rPr lang="en-US" sz="2400" dirty="0"/>
              <a:t>Impact of direct participation on the management of the company and quality of working life</a:t>
            </a:r>
          </a:p>
          <a:p>
            <a:pPr marL="342900" indent="-342900">
              <a:spcBef>
                <a:spcPts val="0"/>
              </a:spcBef>
            </a:pPr>
            <a:r>
              <a:rPr lang="en-US" sz="2400" dirty="0"/>
              <a:t>Preliminary conclusions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55576" y="1203598"/>
            <a:ext cx="7835481" cy="296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lnSpc>
                <a:spcPct val="90000"/>
              </a:lnSpc>
            </a:pPr>
            <a:r>
              <a:rPr lang="en-US" sz="2400" dirty="0"/>
              <a:t>Established in 1937, in 1990 transformed as an independent business company;</a:t>
            </a:r>
          </a:p>
          <a:p>
            <a:pPr marL="342900" indent="-342900">
              <a:lnSpc>
                <a:spcPct val="90000"/>
              </a:lnSpc>
            </a:pPr>
            <a:r>
              <a:rPr lang="en-US" sz="2400" dirty="0"/>
              <a:t>In 2000-2013 - extension and restructuring;</a:t>
            </a:r>
          </a:p>
          <a:p>
            <a:pPr marL="342900" indent="-342900">
              <a:lnSpc>
                <a:spcPct val="90000"/>
              </a:lnSpc>
            </a:pPr>
            <a:r>
              <a:rPr lang="en-US" sz="2400" dirty="0"/>
              <a:t>In 2016 an increase of the profit is reported;</a:t>
            </a:r>
          </a:p>
          <a:p>
            <a:pPr marL="342900" indent="-342900">
              <a:lnSpc>
                <a:spcPct val="90000"/>
              </a:lnSpc>
            </a:pPr>
            <a:r>
              <a:rPr lang="en-US" sz="2400" dirty="0"/>
              <a:t>For 2017 there is a growth of the number of passengers with 30%;</a:t>
            </a:r>
          </a:p>
          <a:p>
            <a:pPr marL="342900" indent="-342900">
              <a:lnSpc>
                <a:spcPct val="90000"/>
              </a:lnSpc>
            </a:pPr>
            <a:r>
              <a:rPr lang="en-US" sz="2400" dirty="0"/>
              <a:t>The airport obtained ISO 14001:2004 and ISO 9001:2008;</a:t>
            </a:r>
          </a:p>
          <a:p>
            <a:pPr marL="342900" indent="-342900">
              <a:lnSpc>
                <a:spcPct val="90000"/>
              </a:lnSpc>
            </a:pPr>
            <a:r>
              <a:rPr lang="en-US" sz="2400" dirty="0"/>
              <a:t>The company has a CSR.</a:t>
            </a:r>
            <a:endParaRPr lang="bg-BG" sz="2400" dirty="0"/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MAIN CHARACTERISTICS OF THE COMPANY</a:t>
            </a:r>
            <a:endParaRPr lang="e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55576" y="1203598"/>
            <a:ext cx="7835481" cy="296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lnSpc>
                <a:spcPct val="90000"/>
              </a:lnSpc>
            </a:pPr>
            <a:r>
              <a:rPr lang="en-US" dirty="0"/>
              <a:t>In 2017, around 2100 employees, 95% of them are working on full time permanent contracts and 5% on part-time permanent contracts;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There are programs for qualification and motivation;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55% of the employees are trade union members; 65% of trade union members belong to the trade union </a:t>
            </a:r>
            <a:r>
              <a:rPr lang="en-US" dirty="0" err="1"/>
              <a:t>organisation</a:t>
            </a:r>
            <a:r>
              <a:rPr lang="en-US" dirty="0"/>
              <a:t> of the Union of Transport Trade Unions, affiliated to CITUB, the others are members of trade union, affiliated to CL “</a:t>
            </a:r>
            <a:r>
              <a:rPr lang="en-US" dirty="0" err="1"/>
              <a:t>Podkrepa</a:t>
            </a:r>
            <a:r>
              <a:rPr lang="en-US" dirty="0"/>
              <a:t>”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There is a collective agreement at company level and a </a:t>
            </a:r>
            <a:r>
              <a:rPr lang="en-US" dirty="0" err="1"/>
              <a:t>sectoral</a:t>
            </a:r>
            <a:r>
              <a:rPr lang="en-US" dirty="0"/>
              <a:t> collective agreement is also implemented;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The I&amp;C system is used, but via trade unions.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203848" y="0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LABOUR, INDUSTRIAL RELATIONS AND EMPLOYEE INVOLVEMENT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67902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1933124" y="1563638"/>
            <a:ext cx="5277599" cy="1512167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dirty="0" smtClean="0"/>
              <a:t>DIRECT PARTICIPATION - GENERAL FEATURES, MAIN FORMS AND SUBJECT</a:t>
            </a:r>
            <a:endParaRPr lang="en" dirty="0"/>
          </a:p>
        </p:txBody>
      </p:sp>
      <p:sp>
        <p:nvSpPr>
          <p:cNvPr id="72" name="Shape 72"/>
          <p:cNvSpPr txBox="1"/>
          <p:nvPr/>
        </p:nvSpPr>
        <p:spPr>
          <a:xfrm>
            <a:off x="3858675" y="528406"/>
            <a:ext cx="1426499" cy="5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lang="en" sz="24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167" y="195486"/>
            <a:ext cx="1152128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55576" y="1203598"/>
            <a:ext cx="7835481" cy="296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b="1" dirty="0"/>
              <a:t>Individual consultations: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Main forms: regular meetings between workers and supervisors, training sessions, meetings for reporting on progress and performance of tasks;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Main topics: </a:t>
            </a:r>
            <a:r>
              <a:rPr lang="en-US" dirty="0" smtClean="0"/>
              <a:t>organization </a:t>
            </a:r>
            <a:r>
              <a:rPr lang="en-US" dirty="0"/>
              <a:t>of work; working time</a:t>
            </a:r>
            <a:r>
              <a:rPr lang="en-US" dirty="0" smtClean="0"/>
              <a:t>; health </a:t>
            </a:r>
            <a:r>
              <a:rPr lang="en-US" dirty="0"/>
              <a:t>and safety at work; training and staff development; quality of the services provided; relations with customers; introduction of new technologies, etc.;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According to the trade union representative, the scope of consultations is not broad enough; 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203848" y="0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DIRECT PARTICIPATION - GENERAL FEATURES, MAIN FORMS AND SUBJECT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235195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55576" y="1203598"/>
            <a:ext cx="7835481" cy="296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b="1" dirty="0"/>
              <a:t>Individual consultations: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Main forms: regular meetings between workers and supervisors, training sessions, meetings for reporting on progress and performance of tasks;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Main topics: </a:t>
            </a:r>
            <a:r>
              <a:rPr lang="en-US" dirty="0" smtClean="0"/>
              <a:t>organization </a:t>
            </a:r>
            <a:r>
              <a:rPr lang="en-US" dirty="0"/>
              <a:t>of work; working time</a:t>
            </a:r>
            <a:r>
              <a:rPr lang="en-US" dirty="0" smtClean="0"/>
              <a:t>; health </a:t>
            </a:r>
            <a:r>
              <a:rPr lang="en-US" dirty="0"/>
              <a:t>and safety at work; training and staff development; quality of the services provided; relations with customers; introduction of new technologies, etc.;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According to the trade union representative, the scope of consultations is not broad enough; 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203848" y="0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DIRECT PARTICIPATION - GENERAL FEATURES, MAIN FORMS AND SUBJECT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684426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55576" y="1203598"/>
            <a:ext cx="7835481" cy="296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b="1" dirty="0"/>
              <a:t>Individual delegation of responsibilities: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Main topics: preparation of the work tasks schedule; quality of the services; improvement of the work process; working conditions; elaborating the work tasks; schedule; observance of deadlines; attendance at work, etc.;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There is again a difference between the information, provided by the manager and trade union representative - the manager states that the scope is more broad.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203848" y="0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DIRECT PARTICIPATION - GENERAL FEATURES, MAIN FORMS AND SUBJECT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637426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55576" y="771550"/>
            <a:ext cx="7835481" cy="296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b="1" dirty="0"/>
              <a:t>Working teams: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The decisions to form the composition of the working group are taken jointly by the direct manager and the workers;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The issues on which the working group will have powers (consultative or delegated responsibilities) are decided by the manager;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According to the HR Manager the supervisor is the one who decides whether the decisions taken by the group are applicable at work, whereas according to the trade union </a:t>
            </a:r>
            <a:r>
              <a:rPr lang="en-US" dirty="0" err="1"/>
              <a:t>shopsteward</a:t>
            </a:r>
            <a:r>
              <a:rPr lang="en-US" dirty="0"/>
              <a:t> this is decided after negotiation with the workers;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According to the HR Manager  the group leader is chosen jointly by the workers and the supervisor, and according to the </a:t>
            </a:r>
            <a:r>
              <a:rPr lang="en-US" dirty="0" err="1"/>
              <a:t>shopsteward</a:t>
            </a:r>
            <a:r>
              <a:rPr lang="en-US" dirty="0"/>
              <a:t> the supervisor is the one who usually appoints the leader of the group. 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203848" y="0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DIRECT PARTICIPATION - GENERAL FEATURES, MAIN FORMS AND SUBJECT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948042555"/>
      </p:ext>
    </p:extLst>
  </p:cSld>
  <p:clrMapOvr>
    <a:masterClrMapping/>
  </p:clrMapOvr>
</p:sld>
</file>

<file path=ppt/theme/theme1.xml><?xml version="1.0" encoding="utf-8"?>
<a:theme xmlns:a="http://schemas.openxmlformats.org/drawingml/2006/main" name="Perdit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952</Words>
  <Application>Microsoft Office PowerPoint</Application>
  <PresentationFormat>On-screen Show (16:9)</PresentationFormat>
  <Paragraphs>66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Perdita template</vt:lpstr>
      <vt:lpstr>Project Direct Case-study Sofia Airport</vt:lpstr>
      <vt:lpstr>CONTENT</vt:lpstr>
      <vt:lpstr>MAIN CHARACTERISTICS OF THE COMPANY</vt:lpstr>
      <vt:lpstr>LABOUR, INDUSTRIAL RELATIONS AND EMPLOYEE INVOLVEMENT</vt:lpstr>
      <vt:lpstr>DIRECT PARTICIPATION - GENERAL FEATURES, MAIN FORMS AND SUBJECT</vt:lpstr>
      <vt:lpstr>DIRECT PARTICIPATION - GENERAL FEATURES, MAIN FORMS AND SUBJECT</vt:lpstr>
      <vt:lpstr>DIRECT PARTICIPATION - GENERAL FEATURES, MAIN FORMS AND SUBJECT</vt:lpstr>
      <vt:lpstr>DIRECT PARTICIPATION - GENERAL FEATURES, MAIN FORMS AND SUBJECT</vt:lpstr>
      <vt:lpstr>DIRECT PARTICIPATION - GENERAL FEATURES, MAIN FORMS AND SUBJECT</vt:lpstr>
      <vt:lpstr>DIRECT PARTICIPATION - GENERAL FEATURES, MAIN FORMS AND SUBJECT</vt:lpstr>
      <vt:lpstr>IMPACT OF DIRECT PARTICIPATION ON THE MANAGEMENT OF THE COMPANY AND QUALITY OF WORKING LIFE</vt:lpstr>
      <vt:lpstr>Preliminary 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vanko</dc:creator>
  <cp:lastModifiedBy>Ina Atanasova</cp:lastModifiedBy>
  <cp:revision>15</cp:revision>
  <dcterms:modified xsi:type="dcterms:W3CDTF">2018-04-16T12:35:52Z</dcterms:modified>
</cp:coreProperties>
</file>