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99" r:id="rId3"/>
    <p:sldId id="296" r:id="rId4"/>
    <p:sldId id="285" r:id="rId5"/>
    <p:sldId id="287" r:id="rId6"/>
    <p:sldId id="288" r:id="rId7"/>
    <p:sldId id="289" r:id="rId8"/>
    <p:sldId id="291" r:id="rId9"/>
    <p:sldId id="284" r:id="rId10"/>
    <p:sldId id="292" r:id="rId11"/>
    <p:sldId id="298" r:id="rId12"/>
    <p:sldId id="303" r:id="rId13"/>
    <p:sldId id="300" r:id="rId14"/>
    <p:sldId id="293" r:id="rId15"/>
    <p:sldId id="294" r:id="rId16"/>
    <p:sldId id="295" r:id="rId17"/>
    <p:sldId id="302" r:id="rId18"/>
    <p:sldId id="301" r:id="rId19"/>
    <p:sldId id="297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120"/>
    <a:srgbClr val="424A4F"/>
    <a:srgbClr val="D75020"/>
    <a:srgbClr val="FFFFFE"/>
    <a:srgbClr val="17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napToObjects="1" showGuides="1">
      <p:cViewPr varScale="1">
        <p:scale>
          <a:sx n="74" d="100"/>
          <a:sy n="74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65" d="100"/>
          <a:sy n="165" d="100"/>
        </p:scale>
        <p:origin x="-138" y="-26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-1"/>
            <a:ext cx="2437260" cy="8082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FA731-96C6-1C4F-A61E-653465578A1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39817" y="0"/>
            <a:ext cx="1118183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FE862-AA2E-A649-A23D-0AE53E0EBE06}" type="datetimeFigureOut">
              <a:rPr lang="en-US" smtClean="0"/>
              <a:t>1/15/2018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298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67346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D080ACEF-038B-C84F-B8C5-91258E24176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15000" y="0"/>
            <a:ext cx="1159132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FE862-AA2E-A649-A23D-0AE53E0EBE06}" type="datetimeFigureOut">
              <a:rPr lang="en-US" smtClean="0"/>
              <a:t>1/15/2018</a:t>
            </a:fld>
            <a:endParaRPr lang="en-GB" dirty="0"/>
          </a:p>
        </p:txBody>
      </p:sp>
      <p:pic>
        <p:nvPicPr>
          <p:cNvPr id="8" name="Picture 7" descr="RHUL_Master_logo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853" y="8045128"/>
            <a:ext cx="1401034" cy="70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83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slide 1">
    <p:bg>
      <p:bgPr>
        <a:solidFill>
          <a:srgbClr val="424A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466534"/>
            <a:ext cx="9143999" cy="1198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0453" y="1986858"/>
            <a:ext cx="6663634" cy="1502881"/>
          </a:xfrm>
        </p:spPr>
        <p:txBody>
          <a:bodyPr anchor="t" anchorCtr="0">
            <a:noAutofit/>
          </a:bodyPr>
          <a:lstStyle>
            <a:lvl1pPr>
              <a:defRPr sz="4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453" y="4721654"/>
            <a:ext cx="5487504" cy="778565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4" name="Picture 3" descr="RHUL_Master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385" y="4467172"/>
            <a:ext cx="2386616" cy="1197524"/>
          </a:xfrm>
          <a:prstGeom prst="rect">
            <a:avLst/>
          </a:prstGeom>
        </p:spPr>
      </p:pic>
      <p:pic>
        <p:nvPicPr>
          <p:cNvPr id="7" name="Picture 6" descr="Music_Hall_Diagonal_6_long_lines_white-optimized1.png"/>
          <p:cNvPicPr>
            <a:picLocks noChangeAspect="1"/>
          </p:cNvPicPr>
          <p:nvPr userDrawn="1"/>
        </p:nvPicPr>
        <p:blipFill rotWithShape="1"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32"/>
          <a:stretch/>
        </p:blipFill>
        <p:spPr>
          <a:xfrm>
            <a:off x="1" y="4158702"/>
            <a:ext cx="9144000" cy="307832"/>
          </a:xfrm>
          <a:prstGeom prst="rect">
            <a:avLst/>
          </a:prstGeom>
        </p:spPr>
      </p:pic>
      <p:pic>
        <p:nvPicPr>
          <p:cNvPr id="11" name="Picture 10" descr="Music_Hall_Diagonal_6_long_lines_white-optimized1.png"/>
          <p:cNvPicPr>
            <a:picLocks noChangeAspect="1"/>
          </p:cNvPicPr>
          <p:nvPr userDrawn="1"/>
        </p:nvPicPr>
        <p:blipFill rotWithShape="1"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32"/>
          <a:stretch/>
        </p:blipFill>
        <p:spPr>
          <a:xfrm>
            <a:off x="1" y="5670454"/>
            <a:ext cx="9144000" cy="30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96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-1588" y="1365654"/>
            <a:ext cx="9145588" cy="5505174"/>
          </a:xfrm>
          <a:noFill/>
        </p:spPr>
        <p:txBody>
          <a:bodyPr lIns="72000" tIns="72000"/>
          <a:lstStyle/>
          <a:p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6975" y="109035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12" y="6513014"/>
            <a:ext cx="216000" cy="216000"/>
          </a:xfrm>
        </p:spPr>
        <p:txBody>
          <a:bodyPr/>
          <a:lstStyle/>
          <a:p>
            <a:fld id="{6B49BB3D-90E4-C946-BCF9-8FBC622A1A0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381380"/>
            <a:ext cx="6546059" cy="92213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055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1" hasCustomPrompt="1"/>
          </p:nvPr>
        </p:nvSpPr>
        <p:spPr>
          <a:xfrm>
            <a:off x="457200" y="1555750"/>
            <a:ext cx="8229600" cy="4476750"/>
          </a:xfrm>
        </p:spPr>
        <p:txBody>
          <a:bodyPr lIns="72000" tIns="72000"/>
          <a:lstStyle>
            <a:lvl1pPr>
              <a:defRPr sz="1800"/>
            </a:lvl1pPr>
          </a:lstStyle>
          <a:p>
            <a:r>
              <a:rPr lang="en-GB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Chart/graph</a:t>
            </a:r>
            <a:endParaRPr lang="en-GB" dirty="0"/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434412" y="6513014"/>
            <a:ext cx="216000" cy="216000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ctr" defTabSz="457200" rtl="0" eaLnBrk="1" latinLnBrk="0" hangingPunct="1">
              <a:defRPr sz="1000" kern="1200" normalizeH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B49BB3D-90E4-C946-BCF9-8FBC622A1A06}" type="slidenum">
              <a:rPr lang="en-GB" sz="800" smtClean="0"/>
              <a:pPr/>
              <a:t>‹#›</a:t>
            </a:fld>
            <a:endParaRPr lang="en-GB" sz="800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81380"/>
            <a:ext cx="6546059" cy="92213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6051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page cascading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B49BB3D-90E4-C946-BCF9-8FBC622A1A0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29552"/>
            <a:ext cx="8229600" cy="4363278"/>
          </a:xfrm>
        </p:spPr>
        <p:txBody>
          <a:bodyPr/>
          <a:lstStyle>
            <a:lvl1pPr marL="266400" indent="-266400">
              <a:buFont typeface="Arial"/>
              <a:buChar char="•"/>
              <a:defRPr sz="2800"/>
            </a:lvl1pPr>
            <a:lvl2pPr marL="561600" indent="-248400">
              <a:buClr>
                <a:srgbClr val="DA5120"/>
              </a:buClr>
              <a:buFont typeface="Lucida Grande"/>
              <a:buChar char="-"/>
              <a:defRPr sz="2400"/>
            </a:lvl2pPr>
            <a:lvl3pPr marL="813600" indent="-234000">
              <a:buClr>
                <a:srgbClr val="171D23"/>
              </a:buClr>
              <a:buFont typeface="Wingdings" charset="2"/>
              <a:buChar char="§"/>
              <a:defRPr sz="2000"/>
            </a:lvl3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24688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463071" y="1557210"/>
            <a:ext cx="8229600" cy="4525963"/>
          </a:xfrm>
        </p:spPr>
        <p:txBody>
          <a:bodyPr/>
          <a:lstStyle>
            <a:lvl1pPr marL="288000" indent="-324000">
              <a:buFont typeface="+mj-lt"/>
              <a:buAutoNum type="arabicPeriod"/>
              <a:defRPr sz="2800">
                <a:latin typeface="Corbel"/>
                <a:cs typeface="Corbel"/>
              </a:defRPr>
            </a:lvl1pPr>
            <a:lvl2pPr marL="648000" indent="-288000" algn="l">
              <a:buClr>
                <a:srgbClr val="FF6600"/>
              </a:buClr>
              <a:buFont typeface="+mj-lt"/>
              <a:buAutoNum type="romanLcPeriod"/>
              <a:defRPr sz="2400" baseline="0">
                <a:latin typeface="Corbel"/>
                <a:cs typeface="Corbel"/>
              </a:defRPr>
            </a:lvl2pPr>
            <a:lvl3pPr marL="579600" indent="0">
              <a:buFont typeface="Arial"/>
              <a:buNone/>
              <a:defRPr sz="2000">
                <a:latin typeface="Corbel"/>
                <a:cs typeface="Corbel"/>
              </a:defRPr>
            </a:lvl3pPr>
          </a:lstStyle>
          <a:p>
            <a:pPr lvl="0"/>
            <a:r>
              <a:rPr lang="en-US" dirty="0"/>
              <a:t>Click to edit Master text </a:t>
            </a:r>
          </a:p>
          <a:p>
            <a:pPr lvl="1"/>
            <a:r>
              <a:rPr lang="en-US" dirty="0"/>
              <a:t>Second </a:t>
            </a:r>
            <a:r>
              <a:rPr lang="en-US" dirty="0" smtClean="0"/>
              <a:t>level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Third level</a:t>
            </a:r>
          </a:p>
        </p:txBody>
      </p:sp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434412" y="6513014"/>
            <a:ext cx="216000" cy="216000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ctr" defTabSz="457200" rtl="0" eaLnBrk="1" latinLnBrk="0" hangingPunct="1">
              <a:defRPr sz="1000" kern="1200" normalizeH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B49BB3D-90E4-C946-BCF9-8FBC622A1A06}" type="slidenum">
              <a:rPr lang="en-GB" sz="800" smtClean="0"/>
              <a:pPr/>
              <a:t>‹#›</a:t>
            </a:fld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1139730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rgbClr val="424A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466533"/>
            <a:ext cx="9143999" cy="1198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7" name="Picture 6" descr="RHUL_Master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823" y="4466533"/>
            <a:ext cx="2389161" cy="1198801"/>
          </a:xfrm>
          <a:prstGeom prst="rect">
            <a:avLst/>
          </a:prstGeom>
        </p:spPr>
      </p:pic>
      <p:pic>
        <p:nvPicPr>
          <p:cNvPr id="8" name="Picture 7" descr="Music_Hall_Diagonal_6_long_lines_white-optimized1.png"/>
          <p:cNvPicPr>
            <a:picLocks noChangeAspect="1"/>
          </p:cNvPicPr>
          <p:nvPr userDrawn="1"/>
        </p:nvPicPr>
        <p:blipFill rotWithShape="1"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32"/>
          <a:stretch/>
        </p:blipFill>
        <p:spPr>
          <a:xfrm>
            <a:off x="1" y="4158702"/>
            <a:ext cx="9144000" cy="307832"/>
          </a:xfrm>
          <a:prstGeom prst="rect">
            <a:avLst/>
          </a:prstGeom>
        </p:spPr>
      </p:pic>
      <p:pic>
        <p:nvPicPr>
          <p:cNvPr id="9" name="Picture 8" descr="Music_Hall_Diagonal_6_long_lines_white-optimized1.png"/>
          <p:cNvPicPr>
            <a:picLocks noChangeAspect="1"/>
          </p:cNvPicPr>
          <p:nvPr userDrawn="1"/>
        </p:nvPicPr>
        <p:blipFill rotWithShape="1"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32"/>
          <a:stretch/>
        </p:blipFill>
        <p:spPr>
          <a:xfrm>
            <a:off x="1" y="5670454"/>
            <a:ext cx="9144000" cy="30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39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3">
    <p:bg>
      <p:bgPr>
        <a:solidFill>
          <a:srgbClr val="171D23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-794" y="0"/>
            <a:ext cx="9145588" cy="4727046"/>
          </a:xfrm>
          <a:noFill/>
        </p:spPr>
        <p:txBody>
          <a:bodyPr lIns="72000" tIns="72000"/>
          <a:lstStyle/>
          <a:p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470387"/>
            <a:ext cx="9143999" cy="1198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11" name="Picture 10" descr="RHUL_Master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33" y="4470387"/>
            <a:ext cx="2389161" cy="1198801"/>
          </a:xfrm>
          <a:prstGeom prst="rect">
            <a:avLst/>
          </a:prstGeom>
        </p:spPr>
      </p:pic>
      <p:pic>
        <p:nvPicPr>
          <p:cNvPr id="2" name="Picture 1" descr="Music_Hall_Diagonal_6_long_lines-40%-optimized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46"/>
          <a:stretch/>
        </p:blipFill>
        <p:spPr>
          <a:xfrm>
            <a:off x="794" y="4152163"/>
            <a:ext cx="9144000" cy="324115"/>
          </a:xfrm>
          <a:prstGeom prst="rect">
            <a:avLst/>
          </a:prstGeom>
        </p:spPr>
      </p:pic>
      <p:pic>
        <p:nvPicPr>
          <p:cNvPr id="9" name="Picture 8" descr="Music_Hall_Diagonal_6_long_lines-40%-optimized1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46"/>
          <a:stretch/>
        </p:blipFill>
        <p:spPr>
          <a:xfrm>
            <a:off x="794" y="5658796"/>
            <a:ext cx="9144000" cy="324115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70453" y="4721654"/>
            <a:ext cx="5487504" cy="778565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0561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1">
    <p:bg>
      <p:bgPr>
        <a:solidFill>
          <a:srgbClr val="424A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8141" y="4466534"/>
            <a:ext cx="9143999" cy="1198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36978" y="4748823"/>
            <a:ext cx="6197663" cy="916512"/>
          </a:xfrm>
        </p:spPr>
        <p:txBody>
          <a:bodyPr anchor="t">
            <a:normAutofit/>
          </a:bodyPr>
          <a:lstStyle>
            <a:lvl1pPr algn="l">
              <a:defRPr sz="3600" b="0" cap="none"/>
            </a:lvl1pPr>
          </a:lstStyle>
          <a:p>
            <a:r>
              <a:rPr lang="en-GB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860" y="4466534"/>
            <a:ext cx="2400139" cy="11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7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3">
    <p:bg>
      <p:bgPr>
        <a:solidFill>
          <a:srgbClr val="171D23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466533"/>
            <a:ext cx="9143999" cy="1198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36978" y="4748823"/>
            <a:ext cx="6108115" cy="916512"/>
          </a:xfrm>
        </p:spPr>
        <p:txBody>
          <a:bodyPr anchor="t">
            <a:normAutofit/>
          </a:bodyPr>
          <a:lstStyle>
            <a:lvl1pPr algn="l">
              <a:defRPr sz="3600" b="0" cap="none"/>
            </a:lvl1pPr>
          </a:lstStyle>
          <a:p>
            <a:r>
              <a:rPr lang="en-GB" dirty="0"/>
              <a:t>Click to edit master title style</a:t>
            </a:r>
          </a:p>
        </p:txBody>
      </p:sp>
      <p:pic>
        <p:nvPicPr>
          <p:cNvPr id="7" name="Picture 6" descr="RHUL_Master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823" y="4466533"/>
            <a:ext cx="2389161" cy="119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88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1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1375"/>
            <a:ext cx="3904974" cy="436327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660900" y="1771375"/>
            <a:ext cx="4025900" cy="4363950"/>
          </a:xfrm>
        </p:spPr>
        <p:txBody>
          <a:bodyPr/>
          <a:lstStyle>
            <a:lvl1pPr marL="285750" indent="-285750">
              <a:buSzPct val="120000"/>
              <a:buFont typeface="Wingdings" charset="2"/>
              <a:buChar char="§"/>
              <a:defRPr/>
            </a:lvl1pPr>
            <a:lvl2pPr marL="285750" indent="-285750">
              <a:buSzPct val="120000"/>
              <a:buFont typeface="Wingdings" charset="2"/>
              <a:buChar char="§"/>
              <a:defRPr/>
            </a:lvl2pPr>
            <a:lvl3pPr marL="173038" indent="-171450">
              <a:buSzPct val="120000"/>
              <a:buFont typeface="Wingdings" charset="2"/>
              <a:buChar char="§"/>
              <a:defRPr/>
            </a:lvl3pPr>
            <a:lvl4pPr marL="173038" indent="-171450">
              <a:buSzPct val="120000"/>
              <a:buFont typeface="Wingdings" charset="2"/>
              <a:buChar char="§"/>
              <a:defRPr/>
            </a:lvl4pPr>
            <a:lvl5pPr marL="173038" indent="-171450">
              <a:buSzPct val="120000"/>
              <a:buFont typeface="Wingdings" charset="2"/>
              <a:buChar char="§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381380"/>
            <a:ext cx="6546059" cy="92213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48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ext page 2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6B49BB3D-90E4-C946-BCF9-8FBC622A1A0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98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3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fld id="{6B49BB3D-90E4-C946-BCF9-8FBC622A1A0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29552"/>
            <a:ext cx="8229600" cy="436327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561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page 1">
    <p:bg>
      <p:bgPr>
        <a:solidFill>
          <a:srgbClr val="171D23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HUL_Master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238" y="430698"/>
            <a:ext cx="1837762" cy="865429"/>
          </a:xfrm>
          <a:prstGeom prst="rect">
            <a:avLst/>
          </a:prstGeom>
        </p:spPr>
      </p:pic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-1588" y="0"/>
            <a:ext cx="9145588" cy="6858000"/>
          </a:xfrm>
          <a:noFill/>
        </p:spPr>
        <p:txBody>
          <a:bodyPr lIns="72000" tIns="72000"/>
          <a:lstStyle/>
          <a:p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12" y="6513014"/>
            <a:ext cx="216000" cy="216000"/>
          </a:xfrm>
        </p:spPr>
        <p:txBody>
          <a:bodyPr/>
          <a:lstStyle/>
          <a:p>
            <a:fld id="{6B49BB3D-90E4-C946-BCF9-8FBC622A1A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87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page band at bottom">
    <p:bg>
      <p:bgPr>
        <a:solidFill>
          <a:srgbClr val="171D23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12" y="6513014"/>
            <a:ext cx="216000" cy="216000"/>
          </a:xfrm>
        </p:spPr>
        <p:txBody>
          <a:bodyPr/>
          <a:lstStyle/>
          <a:p>
            <a:fld id="{6B49BB3D-90E4-C946-BCF9-8FBC622A1A0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5475525"/>
            <a:ext cx="9144000" cy="9133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E99A9"/>
              </a:solidFill>
            </a:endParaRPr>
          </a:p>
        </p:txBody>
      </p:sp>
      <p:pic>
        <p:nvPicPr>
          <p:cNvPr id="7" name="Picture 6" descr="RHUL_Master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643" y="5475006"/>
            <a:ext cx="1822362" cy="914400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5425690"/>
            <a:ext cx="6546059" cy="92213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34412" y="592782"/>
            <a:ext cx="3904974" cy="436327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4"/>
          </p:nvPr>
        </p:nvSpPr>
        <p:spPr>
          <a:xfrm>
            <a:off x="4638112" y="592782"/>
            <a:ext cx="4025900" cy="4363950"/>
          </a:xfrm>
        </p:spPr>
        <p:txBody>
          <a:bodyPr/>
          <a:lstStyle>
            <a:lvl1pPr marL="285750" indent="-285750">
              <a:buSzPct val="120000"/>
              <a:buFont typeface="Wingdings" charset="2"/>
              <a:buChar char="§"/>
              <a:defRPr/>
            </a:lvl1pPr>
            <a:lvl2pPr marL="285750" indent="-285750">
              <a:buSzPct val="120000"/>
              <a:buFont typeface="Wingdings" charset="2"/>
              <a:buChar char="§"/>
              <a:defRPr/>
            </a:lvl2pPr>
            <a:lvl3pPr marL="173038" indent="-171450">
              <a:buSzPct val="120000"/>
              <a:buFont typeface="Wingdings" charset="2"/>
              <a:buChar char="§"/>
              <a:defRPr/>
            </a:lvl3pPr>
            <a:lvl4pPr marL="173038" indent="-171450">
              <a:buSzPct val="120000"/>
              <a:buFont typeface="Wingdings" charset="2"/>
              <a:buChar char="§"/>
              <a:defRPr/>
            </a:lvl4pPr>
            <a:lvl5pPr marL="173038" indent="-171450">
              <a:buSzPct val="120000"/>
              <a:buFont typeface="Wingdings" charset="2"/>
              <a:buChar char="§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012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71D23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31215"/>
            <a:ext cx="9144000" cy="9133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E99A9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380"/>
            <a:ext cx="6546059" cy="92213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792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11" y="6513014"/>
            <a:ext cx="216000" cy="216000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 anchorCtr="0"/>
          <a:lstStyle>
            <a:lvl1pPr algn="ctr">
              <a:defRPr sz="800" normalizeH="1">
                <a:solidFill>
                  <a:schemeClr val="bg1"/>
                </a:solidFill>
              </a:defRPr>
            </a:lvl1pPr>
          </a:lstStyle>
          <a:p>
            <a:fld id="{6B49BB3D-90E4-C946-BCF9-8FBC622A1A0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RHUL_Master_logo_RGB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232" y="430696"/>
            <a:ext cx="182236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77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61" r:id="rId3"/>
    <p:sldLayoutId id="2147483662" r:id="rId4"/>
    <p:sldLayoutId id="2147483650" r:id="rId5"/>
    <p:sldLayoutId id="2147483653" r:id="rId6"/>
    <p:sldLayoutId id="2147483680" r:id="rId7"/>
    <p:sldLayoutId id="2147483685" r:id="rId8"/>
    <p:sldLayoutId id="2147483691" r:id="rId9"/>
    <p:sldLayoutId id="2147483654" r:id="rId10"/>
    <p:sldLayoutId id="2147483664" r:id="rId11"/>
    <p:sldLayoutId id="2147483690" r:id="rId12"/>
    <p:sldLayoutId id="2147483682" r:id="rId13"/>
    <p:sldLayoutId id="2147483687" r:id="rId1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12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ts val="1200"/>
        </a:spcBef>
        <a:buFont typeface="Arial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588" indent="0" algn="l" defTabSz="457200" rtl="0" eaLnBrk="1" latinLnBrk="0" hangingPunct="1">
        <a:spcBef>
          <a:spcPts val="1200"/>
        </a:spcBef>
        <a:buFont typeface="Arial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588" indent="0" algn="l" defTabSz="457200" rtl="0" eaLnBrk="1" latinLnBrk="0" hangingPunct="1">
        <a:spcBef>
          <a:spcPts val="1200"/>
        </a:spcBef>
        <a:buFont typeface="Arial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88" indent="0" algn="l" defTabSz="457200" rtl="0" eaLnBrk="1" latinLnBrk="0" hangingPunct="1">
        <a:spcBef>
          <a:spcPts val="1200"/>
        </a:spcBef>
        <a:buFont typeface="Arial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onlearn.org.uk/case-studies" TargetMode="External"/><Relationship Id="rId2" Type="http://schemas.openxmlformats.org/officeDocument/2006/relationships/hyperlink" Target="http://www.unionlearn.org.uk/publications/unions-supporting-highquality-apprenticeships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3584" y="1368091"/>
            <a:ext cx="6663634" cy="2495765"/>
          </a:xfrm>
        </p:spPr>
        <p:txBody>
          <a:bodyPr/>
          <a:lstStyle/>
          <a:p>
            <a:r>
              <a:rPr lang="en-US" dirty="0" smtClean="0"/>
              <a:t>Project DIRECT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Update on Stage 2 and Stage 3</a:t>
            </a:r>
            <a:endParaRPr lang="en-US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70453" y="4831657"/>
            <a:ext cx="5487504" cy="778565"/>
          </a:xfrm>
        </p:spPr>
        <p:txBody>
          <a:bodyPr/>
          <a:lstStyle/>
          <a:p>
            <a:r>
              <a:rPr lang="en-US" dirty="0" smtClean="0"/>
              <a:t>Chris Rees </a:t>
            </a:r>
            <a:r>
              <a:rPr lang="en-US" dirty="0"/>
              <a:t>&amp;</a:t>
            </a:r>
            <a:r>
              <a:rPr lang="en-US" dirty="0" smtClean="0"/>
              <a:t> Michael Gold</a:t>
            </a:r>
          </a:p>
          <a:p>
            <a:r>
              <a:rPr lang="en-US" dirty="0" smtClean="0"/>
              <a:t>January 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0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Workplace Innovation Ltd and Workplace Innovation Europe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29552"/>
            <a:ext cx="8458200" cy="4979066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Interview (10 January 2018) with: Peter Totterdill (Director)</a:t>
            </a:r>
            <a:endParaRPr lang="en-GB" sz="2000" b="1" dirty="0"/>
          </a:p>
          <a:p>
            <a:r>
              <a:rPr lang="en-GB" sz="2000" dirty="0" smtClean="0"/>
              <a:t>DP seen as self-managed teams that enhance workers’ span of control, delegate decision making and improve skills – ideally, ‘progressive reflection’ gets built into work patterns</a:t>
            </a:r>
          </a:p>
          <a:p>
            <a:r>
              <a:rPr lang="en-GB" sz="2000" dirty="0" smtClean="0"/>
              <a:t>Engagement emerges as a by-product of team work and trust</a:t>
            </a:r>
          </a:p>
          <a:p>
            <a:r>
              <a:rPr lang="en-GB" sz="2000" dirty="0" smtClean="0"/>
              <a:t>It then helps to remove demarcation, reduce absenteeism and improve mental health</a:t>
            </a:r>
          </a:p>
          <a:p>
            <a:r>
              <a:rPr lang="en-GB" sz="2000" dirty="0" smtClean="0"/>
              <a:t>Risk that ‘engagement’ may be seen by organisations merely as PR</a:t>
            </a:r>
          </a:p>
          <a:p>
            <a:r>
              <a:rPr lang="en-GB" sz="2000" dirty="0" smtClean="0"/>
              <a:t>Challenges to introduce DP in NHS: target-driven compliance culture leads to fear of investigation and blame culture (hence low-trust)</a:t>
            </a:r>
          </a:p>
          <a:p>
            <a:r>
              <a:rPr lang="en-GB" sz="2000" dirty="0" smtClean="0"/>
              <a:t>DP generally introduced by management – unions see it merely as a management function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69637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Confederation of British Industry (CBI)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7818" y="1629551"/>
            <a:ext cx="8749146" cy="49686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800" dirty="0" smtClean="0"/>
              <a:t>Request for interview at CBI declined: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 smtClean="0"/>
              <a:t>7 August 2017: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 smtClean="0"/>
              <a:t>Upon </a:t>
            </a:r>
            <a:r>
              <a:rPr lang="en-GB" sz="1600" dirty="0"/>
              <a:t>reflection and having looked at the interview questions you provided I’m afraid this isn’t a subject that we’d be able to offer a detailed view on and so unfortunately we aren’t able to suggest anyone to take part in an interview</a:t>
            </a:r>
            <a:r>
              <a:rPr lang="en-GB" sz="1600" dirty="0" smtClean="0"/>
              <a:t>. Please </a:t>
            </a:r>
            <a:r>
              <a:rPr lang="en-GB" sz="1600" dirty="0"/>
              <a:t>accept my apologies and best of luck with the project</a:t>
            </a:r>
            <a:r>
              <a:rPr lang="en-GB" sz="1600" dirty="0" smtClean="0"/>
              <a:t>.</a:t>
            </a:r>
            <a:r>
              <a:rPr lang="en-GB" sz="16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Best </a:t>
            </a:r>
            <a:r>
              <a:rPr lang="en-GB" sz="1600" dirty="0" smtClean="0"/>
              <a:t>wishes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 smtClean="0"/>
              <a:t>Emily</a:t>
            </a:r>
            <a:r>
              <a:rPr lang="en-GB" sz="1600" dirty="0"/>
              <a:t> </a:t>
            </a:r>
            <a:endParaRPr lang="en-GB" sz="1600" dirty="0" smtClean="0"/>
          </a:p>
          <a:p>
            <a:pPr marL="0" indent="0">
              <a:spcBef>
                <a:spcPts val="0"/>
              </a:spcBef>
              <a:buNone/>
            </a:pPr>
            <a:endParaRPr lang="en-GB" sz="1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Emily Follis </a:t>
            </a:r>
            <a:br>
              <a:rPr lang="en-GB" sz="1600" dirty="0"/>
            </a:br>
            <a:r>
              <a:rPr lang="en-GB" sz="1600" dirty="0"/>
              <a:t>Senior policy </a:t>
            </a:r>
            <a:r>
              <a:rPr lang="en-GB" sz="1600" dirty="0" smtClean="0"/>
              <a:t>adviser (CBI)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 smtClean="0"/>
              <a:t>22 August 2017: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 smtClean="0"/>
              <a:t>Thank </a:t>
            </a:r>
            <a:r>
              <a:rPr lang="en-GB" sz="1600" dirty="0"/>
              <a:t>you for your email. Yes, we wouldn’t object to reference of the fact that we declined to participate in an interview for the project. </a:t>
            </a:r>
            <a:r>
              <a:rPr lang="en-GB" sz="1600" dirty="0" smtClean="0"/>
              <a:t>Apologies </a:t>
            </a:r>
            <a:r>
              <a:rPr lang="en-GB" sz="1600" dirty="0"/>
              <a:t>again that we are unable to make a contribution and best of luck with the project</a:t>
            </a:r>
            <a:r>
              <a:rPr lang="en-GB" sz="1600" dirty="0" smtClean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5917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summary of social partner views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433945"/>
            <a:ext cx="8489373" cy="5295069"/>
          </a:xfrm>
        </p:spPr>
        <p:txBody>
          <a:bodyPr/>
          <a:lstStyle/>
          <a:p>
            <a:r>
              <a:rPr lang="en-GB" sz="2000" dirty="0" smtClean="0"/>
              <a:t>DP is restricted to operational, not strategic, issues</a:t>
            </a:r>
          </a:p>
          <a:p>
            <a:r>
              <a:rPr lang="en-GB" sz="2000" dirty="0" smtClean="0"/>
              <a:t>DP generally introduced at management initiative, hence seen as a management tool</a:t>
            </a:r>
          </a:p>
          <a:p>
            <a:r>
              <a:rPr lang="en-GB" sz="2000" dirty="0" smtClean="0"/>
              <a:t>Skills and resources required to make DP work, so it’s not just a form of PR</a:t>
            </a:r>
          </a:p>
          <a:p>
            <a:r>
              <a:rPr lang="en-GB" sz="2000" dirty="0" smtClean="0"/>
              <a:t>TUs accept DP as part of management function, but seek to adapt it to their own agenda, e.g. to enhance skills (through ULRs and learning agreements)</a:t>
            </a:r>
          </a:p>
          <a:p>
            <a:r>
              <a:rPr lang="en-GB" sz="2000" dirty="0" smtClean="0"/>
              <a:t>DP seen by TUs to work best alongside TU representation and collective bargaining</a:t>
            </a:r>
          </a:p>
          <a:p>
            <a:pPr marL="0" indent="0">
              <a:buNone/>
            </a:pPr>
            <a:r>
              <a:rPr lang="en-GB" sz="2000" dirty="0" smtClean="0"/>
              <a:t>DP is therefore generally regarded as a management tool (e.g. communications, employee surveys, team briefings), but it can be potentially transformative:</a:t>
            </a:r>
          </a:p>
          <a:p>
            <a:pPr>
              <a:buFontTx/>
              <a:buChar char="-"/>
            </a:pPr>
            <a:r>
              <a:rPr lang="en-GB" sz="2000" dirty="0" smtClean="0"/>
              <a:t>Learning agreements to enhance skills and employability</a:t>
            </a:r>
          </a:p>
          <a:p>
            <a:pPr>
              <a:buFontTx/>
              <a:buChar char="-"/>
            </a:pPr>
            <a:r>
              <a:rPr lang="en-GB" sz="2000" dirty="0" smtClean="0"/>
              <a:t>‘</a:t>
            </a:r>
            <a:r>
              <a:rPr lang="en-GB" sz="2000" dirty="0" err="1" smtClean="0"/>
              <a:t>Delegative</a:t>
            </a:r>
            <a:r>
              <a:rPr lang="en-GB" sz="2000" dirty="0" smtClean="0"/>
              <a:t>’ DP (e.g. self-managed teams)</a:t>
            </a:r>
          </a:p>
          <a:p>
            <a:pPr marL="0" indent="0">
              <a:buNone/>
            </a:pPr>
            <a:r>
              <a:rPr lang="en-GB" sz="2000" dirty="0" smtClean="0"/>
              <a:t>Hence ‘surface’ forms of DP co-exist alongside ‘deeper’ forms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59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Stage 3: Selection of Case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14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 3: Case studies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Through </a:t>
            </a:r>
            <a:r>
              <a:rPr lang="en-GB" i="1" dirty="0"/>
              <a:t>IPA:</a:t>
            </a:r>
            <a:endParaRPr lang="en-GB" dirty="0"/>
          </a:p>
          <a:p>
            <a:r>
              <a:rPr lang="en-GB" dirty="0"/>
              <a:t>Leeds Teaching Hospitals Trust – Dean </a:t>
            </a:r>
            <a:r>
              <a:rPr lang="en-GB" dirty="0" err="1"/>
              <a:t>Royles</a:t>
            </a:r>
            <a:endParaRPr lang="en-GB" dirty="0"/>
          </a:p>
          <a:p>
            <a:r>
              <a:rPr lang="en-GB" dirty="0"/>
              <a:t>London Borough of Lewisham </a:t>
            </a:r>
            <a:r>
              <a:rPr lang="en-GB" dirty="0" smtClean="0"/>
              <a:t>– Lawrence Conway</a:t>
            </a:r>
            <a:endParaRPr lang="en-GB" dirty="0"/>
          </a:p>
          <a:p>
            <a:r>
              <a:rPr lang="en-GB" dirty="0" smtClean="0"/>
              <a:t>Nampak</a:t>
            </a:r>
            <a:r>
              <a:rPr lang="en-GB" dirty="0"/>
              <a:t> – </a:t>
            </a:r>
            <a:r>
              <a:rPr lang="en-GB" dirty="0" smtClean="0"/>
              <a:t>Laura </a:t>
            </a:r>
            <a:r>
              <a:rPr lang="en-GB" dirty="0" err="1" smtClean="0"/>
              <a:t>Buckthorpe</a:t>
            </a:r>
            <a:r>
              <a:rPr lang="en-GB" dirty="0" smtClean="0"/>
              <a:t> and Greg Ward</a:t>
            </a:r>
            <a:endParaRPr lang="en-GB" dirty="0"/>
          </a:p>
          <a:p>
            <a:r>
              <a:rPr lang="en-GB" dirty="0"/>
              <a:t>South Eastern </a:t>
            </a:r>
            <a:r>
              <a:rPr lang="en-GB" dirty="0" smtClean="0"/>
              <a:t>Railways – Eugene </a:t>
            </a:r>
            <a:r>
              <a:rPr lang="en-GB" dirty="0" err="1" smtClean="0"/>
              <a:t>McConlough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0831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Through Unite:</a:t>
            </a:r>
          </a:p>
          <a:p>
            <a:pPr marL="0" indent="0">
              <a:buNone/>
            </a:pPr>
            <a:r>
              <a:rPr lang="en-GB" sz="4000" baseline="-25000" dirty="0" smtClean="0"/>
              <a:t>Toyota - Pete </a:t>
            </a:r>
            <a:r>
              <a:rPr lang="en-GB" sz="4000" baseline="-25000" dirty="0" err="1"/>
              <a:t>Tsouvallaris</a:t>
            </a:r>
            <a:r>
              <a:rPr lang="en-GB" sz="4000" baseline="-25000" dirty="0"/>
              <a:t>, </a:t>
            </a:r>
            <a:r>
              <a:rPr lang="en-GB" sz="4000" baseline="-25000" dirty="0" smtClean="0"/>
              <a:t>full </a:t>
            </a:r>
            <a:r>
              <a:rPr lang="en-GB" sz="4000" baseline="-25000" dirty="0"/>
              <a:t>time senior </a:t>
            </a:r>
            <a:r>
              <a:rPr lang="en-GB" sz="4000" baseline="-25000" dirty="0" smtClean="0"/>
              <a:t>representative </a:t>
            </a:r>
          </a:p>
          <a:p>
            <a:pPr marL="0" indent="0">
              <a:buNone/>
            </a:pPr>
            <a:r>
              <a:rPr lang="en-GB" sz="4000" baseline="-25000" dirty="0" smtClean="0"/>
              <a:t>Rolls Royce - Simon </a:t>
            </a:r>
            <a:r>
              <a:rPr lang="en-GB" sz="4000" baseline="-25000" dirty="0"/>
              <a:t>Hemmings, Rolls Royce </a:t>
            </a:r>
            <a:r>
              <a:rPr lang="en-GB" sz="4000" baseline="-25000" dirty="0" smtClean="0"/>
              <a:t>(white collar)</a:t>
            </a:r>
          </a:p>
          <a:p>
            <a:pPr marL="0" indent="0">
              <a:buNone/>
            </a:pPr>
            <a:r>
              <a:rPr lang="en-GB" sz="4000" baseline="-25000" dirty="0"/>
              <a:t>Brush Electrical </a:t>
            </a:r>
            <a:r>
              <a:rPr lang="en-GB" sz="4000" baseline="-25000" dirty="0" smtClean="0"/>
              <a:t>Machines - Paul </a:t>
            </a:r>
            <a:r>
              <a:rPr lang="en-GB" sz="4000" baseline="-25000" dirty="0"/>
              <a:t>Welsh, Unite </a:t>
            </a:r>
            <a:r>
              <a:rPr lang="en-GB" sz="4000" baseline="-25000" dirty="0" smtClean="0"/>
              <a:t>convener </a:t>
            </a:r>
            <a:endParaRPr lang="en-GB" sz="4000" dirty="0"/>
          </a:p>
          <a:p>
            <a:pPr marL="0" indent="0">
              <a:buNone/>
            </a:pPr>
            <a:r>
              <a:rPr lang="en-GB" sz="4000" baseline="-25000" smtClean="0"/>
              <a:t>Siemens</a:t>
            </a:r>
            <a:r>
              <a:rPr lang="en-GB" sz="4000" smtClean="0"/>
              <a:t> </a:t>
            </a:r>
            <a:r>
              <a:rPr lang="en-GB" sz="4000" baseline="-25000" dirty="0"/>
              <a:t>- </a:t>
            </a:r>
            <a:r>
              <a:rPr lang="en-GB" sz="4000" baseline="-25000" dirty="0" smtClean="0"/>
              <a:t>Carl </a:t>
            </a:r>
            <a:r>
              <a:rPr lang="en-GB" sz="4000" baseline="-25000" dirty="0"/>
              <a:t>Needham, </a:t>
            </a:r>
            <a:r>
              <a:rPr lang="en-GB" sz="4000" baseline="-25000" dirty="0" smtClean="0"/>
              <a:t>Unite representative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71117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i="1" dirty="0"/>
              <a:t>Through Workplace Innovation Ltd: </a:t>
            </a:r>
            <a:endParaRPr lang="en-GB" sz="2400" dirty="0"/>
          </a:p>
          <a:p>
            <a:r>
              <a:rPr lang="en-GB" sz="2400" dirty="0" smtClean="0"/>
              <a:t>DS </a:t>
            </a:r>
            <a:r>
              <a:rPr lang="en-GB" sz="2400" dirty="0"/>
              <a:t>Smith </a:t>
            </a:r>
            <a:r>
              <a:rPr lang="en-GB" sz="2400" dirty="0" smtClean="0"/>
              <a:t>- packaging </a:t>
            </a:r>
            <a:r>
              <a:rPr lang="en-GB" sz="2400" dirty="0"/>
              <a:t>manufacturer based in Lockerbie, which has introduced several DP practices as part of a bigger transformation, including </a:t>
            </a:r>
            <a:r>
              <a:rPr lang="en-GB" sz="2400" dirty="0" err="1"/>
              <a:t>shopfloor</a:t>
            </a:r>
            <a:r>
              <a:rPr lang="en-GB" sz="2400" dirty="0"/>
              <a:t> management and employee-led workplace </a:t>
            </a:r>
            <a:r>
              <a:rPr lang="en-GB" sz="2400" dirty="0" smtClean="0"/>
              <a:t>innovation </a:t>
            </a:r>
            <a:endParaRPr lang="en-GB" sz="2400" dirty="0"/>
          </a:p>
          <a:p>
            <a:r>
              <a:rPr lang="en-GB" sz="2400" dirty="0"/>
              <a:t>Cornerstone </a:t>
            </a:r>
            <a:r>
              <a:rPr lang="en-GB" sz="2400" dirty="0" smtClean="0"/>
              <a:t>- Scotland’s </a:t>
            </a:r>
            <a:r>
              <a:rPr lang="en-GB" sz="2400" dirty="0"/>
              <a:t>largest social care provider, which has piloted a number of self-managed teams with the intention of moving towards the very flat structure based on the Dutch </a:t>
            </a:r>
            <a:r>
              <a:rPr lang="en-GB" sz="2400" dirty="0" err="1"/>
              <a:t>Buurtzorg</a:t>
            </a:r>
            <a:r>
              <a:rPr lang="en-GB" sz="2400" dirty="0"/>
              <a:t> </a:t>
            </a:r>
            <a:r>
              <a:rPr lang="en-GB" sz="2400" dirty="0" smtClean="0"/>
              <a:t>model (‘neighbourhood care’ – nurses seek to train the carers)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65287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29552"/>
            <a:ext cx="8530936" cy="4999848"/>
          </a:xfrm>
        </p:spPr>
        <p:txBody>
          <a:bodyPr/>
          <a:lstStyle/>
          <a:p>
            <a:pPr marL="0" indent="0">
              <a:buNone/>
            </a:pPr>
            <a:r>
              <a:rPr lang="en-GB" i="1" dirty="0" smtClean="0"/>
              <a:t>Through the TUC: </a:t>
            </a:r>
          </a:p>
          <a:p>
            <a:pPr marL="0" indent="0">
              <a:buNone/>
            </a:pPr>
            <a:r>
              <a:rPr lang="en-GB" i="1" dirty="0" smtClean="0"/>
              <a:t>Unions Supporting High Quality Apprenticeships</a:t>
            </a:r>
            <a:r>
              <a:rPr lang="en-GB" dirty="0" smtClean="0"/>
              <a:t>, case studies including XPO, Virgin and HMRC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www.unionlearn.org.uk/publications/unions-supporting-highquality-apprenticeships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i="1" dirty="0" err="1" smtClean="0"/>
              <a:t>Unionlearn</a:t>
            </a:r>
            <a:r>
              <a:rPr lang="en-GB" i="1" dirty="0" smtClean="0"/>
              <a:t> Case Studies</a:t>
            </a:r>
            <a:r>
              <a:rPr lang="en-GB" dirty="0" smtClean="0"/>
              <a:t>, focusing specifically on skills in charities, city councils, universities, healthcare and others</a:t>
            </a:r>
            <a:endParaRPr lang="en-GB" i="1" dirty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www.unionlearn.org.uk/case-studies</a:t>
            </a: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559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Through CIPD:</a:t>
            </a:r>
          </a:p>
          <a:p>
            <a:pPr marL="0" indent="0">
              <a:buNone/>
            </a:pPr>
            <a:r>
              <a:rPr lang="en-GB" dirty="0" smtClean="0"/>
              <a:t>Steve Bridger (Communities Manager) – advertisement for appropriate case studies though CIPD membership networks (November 2017): no responses to 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776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phase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Next phase: to select case studies and appropriate number of interviewees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Good progress at Leeds Teaching Hospitals Trust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40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 2: Social Partners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022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93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interviews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Stage 2: eight interviewees, five social partner organisations</a:t>
            </a:r>
          </a:p>
          <a:p>
            <a:r>
              <a:rPr lang="en-GB" sz="2400" dirty="0"/>
              <a:t>IPA – Patrick </a:t>
            </a:r>
            <a:r>
              <a:rPr lang="en-GB" sz="2400" dirty="0" err="1"/>
              <a:t>Briône</a:t>
            </a:r>
            <a:r>
              <a:rPr lang="en-GB" sz="2400" dirty="0"/>
              <a:t>, Derek </a:t>
            </a:r>
            <a:r>
              <a:rPr lang="en-GB" sz="2400" dirty="0" err="1"/>
              <a:t>Luckhurst</a:t>
            </a:r>
            <a:r>
              <a:rPr lang="en-GB" sz="2400" dirty="0"/>
              <a:t>: 12 September 2017</a:t>
            </a:r>
          </a:p>
          <a:p>
            <a:r>
              <a:rPr lang="en-GB" sz="2400" dirty="0" smtClean="0"/>
              <a:t>CIPD </a:t>
            </a:r>
            <a:r>
              <a:rPr lang="en-GB" sz="2400" dirty="0"/>
              <a:t>– </a:t>
            </a:r>
            <a:r>
              <a:rPr lang="en-GB" sz="2400" dirty="0" err="1"/>
              <a:t>Ramya</a:t>
            </a:r>
            <a:r>
              <a:rPr lang="en-GB" sz="2400" dirty="0"/>
              <a:t> </a:t>
            </a:r>
            <a:r>
              <a:rPr lang="en-GB" sz="2400" dirty="0" err="1"/>
              <a:t>Yarlagadda</a:t>
            </a:r>
            <a:r>
              <a:rPr lang="en-GB" sz="2400" dirty="0"/>
              <a:t>: </a:t>
            </a:r>
            <a:r>
              <a:rPr lang="en-GB" sz="2400" dirty="0" smtClean="0"/>
              <a:t>14 </a:t>
            </a:r>
            <a:r>
              <a:rPr lang="en-GB" sz="2400" dirty="0"/>
              <a:t>September </a:t>
            </a:r>
            <a:r>
              <a:rPr lang="en-GB" sz="2400" dirty="0" smtClean="0"/>
              <a:t>2017</a:t>
            </a:r>
          </a:p>
          <a:p>
            <a:r>
              <a:rPr lang="en-GB" sz="2400" dirty="0"/>
              <a:t>Unite the Union – </a:t>
            </a:r>
            <a:r>
              <a:rPr lang="en-GB" sz="2400" dirty="0" smtClean="0"/>
              <a:t>Tony </a:t>
            </a:r>
            <a:r>
              <a:rPr lang="en-GB" sz="2400" dirty="0"/>
              <a:t>Burke, Ben Richards: </a:t>
            </a:r>
            <a:r>
              <a:rPr lang="en-GB" sz="2400" dirty="0" smtClean="0"/>
              <a:t>22 </a:t>
            </a:r>
            <a:r>
              <a:rPr lang="en-GB" sz="2400" dirty="0"/>
              <a:t>September 2017</a:t>
            </a:r>
          </a:p>
          <a:p>
            <a:r>
              <a:rPr lang="en-GB" sz="2400" dirty="0" smtClean="0"/>
              <a:t>TUC </a:t>
            </a:r>
            <a:r>
              <a:rPr lang="en-GB" sz="2400" dirty="0"/>
              <a:t>– Matthew </a:t>
            </a:r>
            <a:r>
              <a:rPr lang="en-GB" sz="2400" dirty="0" err="1"/>
              <a:t>Creagh</a:t>
            </a:r>
            <a:r>
              <a:rPr lang="en-GB" sz="2400" dirty="0"/>
              <a:t>, Iain </a:t>
            </a:r>
            <a:r>
              <a:rPr lang="en-GB" sz="2400" dirty="0" smtClean="0"/>
              <a:t>Murray: 18 </a:t>
            </a:r>
            <a:r>
              <a:rPr lang="en-GB" sz="2400" dirty="0"/>
              <a:t>December 2017</a:t>
            </a:r>
          </a:p>
          <a:p>
            <a:r>
              <a:rPr lang="en-GB" sz="2400" dirty="0" smtClean="0"/>
              <a:t>Workplace </a:t>
            </a:r>
            <a:r>
              <a:rPr lang="en-GB" sz="2400" dirty="0"/>
              <a:t>Innovation </a:t>
            </a:r>
            <a:r>
              <a:rPr lang="en-GB" sz="2400" dirty="0" smtClean="0"/>
              <a:t>Ltd/ Workplace </a:t>
            </a:r>
            <a:r>
              <a:rPr lang="en-GB" sz="2400" dirty="0"/>
              <a:t>Innovation Europe – Peter </a:t>
            </a:r>
            <a:r>
              <a:rPr lang="en-GB" sz="2400" dirty="0" err="1" smtClean="0"/>
              <a:t>Totterdill</a:t>
            </a:r>
            <a:r>
              <a:rPr lang="en-GB" sz="2400" dirty="0" smtClean="0"/>
              <a:t>: 10 </a:t>
            </a:r>
            <a:r>
              <a:rPr lang="en-GB" sz="2400" dirty="0"/>
              <a:t>January 2018</a:t>
            </a:r>
          </a:p>
          <a:p>
            <a:r>
              <a:rPr lang="en-GB" sz="2400" dirty="0"/>
              <a:t>CBI </a:t>
            </a:r>
            <a:r>
              <a:rPr lang="en-GB" sz="2400" dirty="0" smtClean="0"/>
              <a:t>– declined, 17 August 2017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496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Involvement &amp; Participation Association (IPA)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0411" y="1621766"/>
            <a:ext cx="8039827" cy="4371064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Interviews (</a:t>
            </a:r>
            <a:r>
              <a:rPr lang="en-GB" sz="1800" b="1" dirty="0"/>
              <a:t>12 September 2017) </a:t>
            </a:r>
            <a:r>
              <a:rPr lang="en-GB" sz="1800" b="1" dirty="0" smtClean="0"/>
              <a:t>with: </a:t>
            </a:r>
            <a:r>
              <a:rPr lang="en-US" sz="1800" b="1" dirty="0" smtClean="0"/>
              <a:t>Patrick </a:t>
            </a:r>
            <a:r>
              <a:rPr lang="en-US" sz="1800" b="1" dirty="0" err="1" smtClean="0"/>
              <a:t>Briône</a:t>
            </a:r>
            <a:r>
              <a:rPr lang="en-US" sz="1800" b="1" dirty="0" smtClean="0"/>
              <a:t> (Head </a:t>
            </a:r>
            <a:r>
              <a:rPr lang="en-US" sz="1800" b="1" dirty="0"/>
              <a:t>of Policy &amp; </a:t>
            </a:r>
            <a:r>
              <a:rPr lang="en-US" sz="1800" b="1" dirty="0" smtClean="0"/>
              <a:t>Research); Derek </a:t>
            </a:r>
            <a:r>
              <a:rPr lang="en-US" sz="1800" b="1" dirty="0" err="1"/>
              <a:t>Luckhurst</a:t>
            </a:r>
            <a:r>
              <a:rPr lang="en-US" sz="1800" b="1" dirty="0"/>
              <a:t> </a:t>
            </a:r>
            <a:r>
              <a:rPr lang="en-US" sz="1800" b="1" dirty="0" smtClean="0"/>
              <a:t>(Training </a:t>
            </a:r>
            <a:r>
              <a:rPr lang="en-US" sz="1800" b="1" dirty="0"/>
              <a:t>&amp; Development </a:t>
            </a:r>
            <a:r>
              <a:rPr lang="en-US" sz="1800" b="1" dirty="0" smtClean="0"/>
              <a:t>Director)</a:t>
            </a:r>
            <a:endParaRPr lang="en-US" sz="1800" b="1" dirty="0"/>
          </a:p>
          <a:p>
            <a:r>
              <a:rPr lang="en-GB" sz="1800" dirty="0" smtClean="0"/>
              <a:t>Staff forums are common, but 95% fail to meet expectations</a:t>
            </a:r>
          </a:p>
          <a:p>
            <a:r>
              <a:rPr lang="en-GB" sz="1800" dirty="0" smtClean="0"/>
              <a:t>Firms think, wrongly, DP will give them “strategic innovation”</a:t>
            </a:r>
          </a:p>
          <a:p>
            <a:r>
              <a:rPr lang="en-GB" sz="1800" dirty="0" smtClean="0"/>
              <a:t>DP only works at operational level</a:t>
            </a:r>
          </a:p>
          <a:p>
            <a:r>
              <a:rPr lang="en-GB" sz="1800" dirty="0" smtClean="0"/>
              <a:t>Most managers do not have the skills &amp; confidence to engage staff at operational level</a:t>
            </a:r>
          </a:p>
          <a:p>
            <a:r>
              <a:rPr lang="en-GB" sz="1800" dirty="0" smtClean="0"/>
              <a:t>Need more management training</a:t>
            </a:r>
          </a:p>
          <a:p>
            <a:r>
              <a:rPr lang="en-GB" sz="1800" dirty="0"/>
              <a:t>Public sector employers struggle with delegative DP because of risk aversion and compliance issues</a:t>
            </a:r>
          </a:p>
          <a:p>
            <a:endParaRPr lang="en-GB" sz="18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pPr marL="0" indent="0">
              <a:buNone/>
            </a:pPr>
            <a:endParaRPr lang="en-GB" sz="1200" dirty="0"/>
          </a:p>
          <a:p>
            <a:endParaRPr lang="en-GB" sz="1200" dirty="0" smtClean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054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IPA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1895" y="2021304"/>
            <a:ext cx="8064595" cy="3971525"/>
          </a:xfrm>
        </p:spPr>
        <p:txBody>
          <a:bodyPr/>
          <a:lstStyle/>
          <a:p>
            <a:r>
              <a:rPr lang="en-GB" sz="2000" dirty="0"/>
              <a:t>Suggestion schemes &amp; attitude surveys are the most common form of </a:t>
            </a:r>
            <a:r>
              <a:rPr lang="en-GB" sz="2000" dirty="0" smtClean="0"/>
              <a:t>DP, </a:t>
            </a:r>
            <a:r>
              <a:rPr lang="en-GB" sz="2000" dirty="0"/>
              <a:t>and also the least effective</a:t>
            </a:r>
          </a:p>
          <a:p>
            <a:r>
              <a:rPr lang="en-GB" sz="2000" dirty="0"/>
              <a:t>Often reinforce idea that </a:t>
            </a:r>
            <a:r>
              <a:rPr lang="en-GB" sz="2000" dirty="0" smtClean="0"/>
              <a:t>strategy </a:t>
            </a:r>
            <a:r>
              <a:rPr lang="en-GB" sz="2000" dirty="0"/>
              <a:t>is easy</a:t>
            </a:r>
          </a:p>
          <a:p>
            <a:r>
              <a:rPr lang="en-GB" sz="2000" dirty="0"/>
              <a:t>Encourage ideas </a:t>
            </a:r>
            <a:r>
              <a:rPr lang="en-GB" sz="2000" dirty="0" smtClean="0"/>
              <a:t>which </a:t>
            </a:r>
            <a:r>
              <a:rPr lang="en-GB" sz="2000" dirty="0"/>
              <a:t>are then not </a:t>
            </a:r>
            <a:r>
              <a:rPr lang="en-GB" sz="2000" dirty="0" smtClean="0"/>
              <a:t>implemented</a:t>
            </a:r>
          </a:p>
          <a:p>
            <a:r>
              <a:rPr lang="en-GB" sz="2000" dirty="0" smtClean="0"/>
              <a:t>Often a free-for-all with knee-jerk reactions from staff</a:t>
            </a:r>
          </a:p>
          <a:p>
            <a:r>
              <a:rPr lang="en-GB" sz="2000" dirty="0" smtClean="0"/>
              <a:t>For managers to say ‘no idea is a bad idea’ is ludicrous!</a:t>
            </a:r>
          </a:p>
          <a:p>
            <a:r>
              <a:rPr lang="en-GB" sz="2000" dirty="0" smtClean="0"/>
              <a:t>For managers to say ‘you said that, so we did this’ only reinforces the problem</a:t>
            </a:r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910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IPA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0411" y="1629551"/>
            <a:ext cx="8136079" cy="4745369"/>
          </a:xfrm>
        </p:spPr>
        <p:txBody>
          <a:bodyPr/>
          <a:lstStyle/>
          <a:p>
            <a:r>
              <a:rPr lang="en-GB" sz="2000" dirty="0" smtClean="0"/>
              <a:t>To </a:t>
            </a:r>
            <a:r>
              <a:rPr lang="en-GB" sz="2000" dirty="0"/>
              <a:t>be effective DP must be </a:t>
            </a:r>
            <a:r>
              <a:rPr lang="en-GB" sz="2000" dirty="0" smtClean="0"/>
              <a:t>disciplined – levels of responsibility (for workers, teams, managers) need to be explained</a:t>
            </a:r>
          </a:p>
          <a:p>
            <a:r>
              <a:rPr lang="en-GB" sz="2000" dirty="0"/>
              <a:t>Need an </a:t>
            </a:r>
            <a:r>
              <a:rPr lang="en-GB" sz="2000" i="1" dirty="0"/>
              <a:t>informed workforce </a:t>
            </a:r>
            <a:r>
              <a:rPr lang="en-GB" sz="2000" dirty="0"/>
              <a:t>before innovation is possible</a:t>
            </a:r>
          </a:p>
          <a:p>
            <a:r>
              <a:rPr lang="en-GB" sz="2000" dirty="0" smtClean="0"/>
              <a:t>BAe Systems, Scotland – effective delegative participation, with targets, boosted productivity</a:t>
            </a:r>
          </a:p>
          <a:p>
            <a:r>
              <a:rPr lang="en-GB" sz="2000" dirty="0" smtClean="0"/>
              <a:t>But only </a:t>
            </a:r>
            <a:r>
              <a:rPr lang="en-GB" sz="2000" dirty="0"/>
              <a:t>a very small number of employers do it </a:t>
            </a:r>
            <a:r>
              <a:rPr lang="en-GB" sz="2000" dirty="0" smtClean="0"/>
              <a:t>well – good practice is the exception</a:t>
            </a:r>
          </a:p>
          <a:p>
            <a:r>
              <a:rPr lang="en-GB" sz="2000" dirty="0"/>
              <a:t>The key is </a:t>
            </a:r>
            <a:r>
              <a:rPr lang="en-GB" sz="2000" i="1" dirty="0"/>
              <a:t>informed voice </a:t>
            </a:r>
            <a:r>
              <a:rPr lang="en-GB" sz="2000" dirty="0"/>
              <a:t>– any form of DP should create an informed workforce and so be an enabler of engagement</a:t>
            </a:r>
          </a:p>
          <a:p>
            <a:r>
              <a:rPr lang="en-GB" sz="2000" dirty="0"/>
              <a:t>Employee engagement means employees </a:t>
            </a:r>
            <a:r>
              <a:rPr lang="en-GB" sz="2000" dirty="0" smtClean="0"/>
              <a:t>‘knowing </a:t>
            </a:r>
            <a:r>
              <a:rPr lang="en-GB" sz="2000" dirty="0"/>
              <a:t>what’s going </a:t>
            </a:r>
            <a:r>
              <a:rPr lang="en-GB" sz="2000" dirty="0" smtClean="0"/>
              <a:t>on’</a:t>
            </a:r>
            <a:endParaRPr lang="en-GB" sz="2000" dirty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49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Chartered Institute of Personnel &amp; Development (CIPD)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6645" y="1506683"/>
            <a:ext cx="8832273" cy="505912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Interview (14 September 2017) with: Ramya Yarlagadda (Research Adviser)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/>
              <a:t>CIPD exploring alternative forms of employee voice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dirty="0" smtClean="0"/>
              <a:t>Self-expression – How </a:t>
            </a:r>
            <a:r>
              <a:rPr lang="en-GB" sz="2000" dirty="0"/>
              <a:t>can organisations create an environment that balances freedom of self-expression with organisational values? 	</a:t>
            </a:r>
            <a:endParaRPr lang="en-GB" sz="20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dirty="0" smtClean="0"/>
              <a:t>Relationship-building – How </a:t>
            </a:r>
            <a:r>
              <a:rPr lang="en-GB" sz="2000" dirty="0"/>
              <a:t>can employers tap into views </a:t>
            </a:r>
            <a:r>
              <a:rPr lang="en-GB" sz="2000" dirty="0" smtClean="0"/>
              <a:t>communicated </a:t>
            </a:r>
            <a:r>
              <a:rPr lang="en-GB" sz="2000" dirty="0"/>
              <a:t>between employees and not ‘officially’ to management</a:t>
            </a:r>
            <a:r>
              <a:rPr lang="en-GB" sz="2000" dirty="0" smtClean="0"/>
              <a:t>?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GB" sz="2000" dirty="0" smtClean="0"/>
              <a:t>Well-being – How </a:t>
            </a:r>
            <a:r>
              <a:rPr lang="en-GB" sz="2000" dirty="0"/>
              <a:t>can individuals’ listening skills and </a:t>
            </a:r>
            <a:r>
              <a:rPr lang="en-GB" sz="2000" dirty="0" smtClean="0"/>
              <a:t>empathy be </a:t>
            </a:r>
            <a:r>
              <a:rPr lang="en-GB" sz="2000" dirty="0"/>
              <a:t>developed? 	</a:t>
            </a:r>
            <a:endParaRPr lang="en-GB" sz="2000" dirty="0" smtClean="0"/>
          </a:p>
          <a:p>
            <a:pPr marL="457200" indent="-457200">
              <a:spcBef>
                <a:spcPts val="0"/>
              </a:spcBef>
              <a:buAutoNum type="arabicPeriod" startAt="4"/>
            </a:pPr>
            <a:r>
              <a:rPr lang="en-GB" sz="2000" dirty="0"/>
              <a:t>Morality – How to embed ethical values </a:t>
            </a:r>
            <a:r>
              <a:rPr lang="en-GB" sz="2000" dirty="0" smtClean="0"/>
              <a:t>and </a:t>
            </a:r>
            <a:r>
              <a:rPr lang="en-GB" sz="2000" dirty="0"/>
              <a:t>provide clarity around expected </a:t>
            </a:r>
            <a:r>
              <a:rPr lang="en-GB" sz="2000" dirty="0" smtClean="0"/>
              <a:t>behaviours?</a:t>
            </a:r>
          </a:p>
          <a:p>
            <a:pPr marL="457200" indent="-457200">
              <a:spcBef>
                <a:spcPts val="0"/>
              </a:spcBef>
              <a:buAutoNum type="arabicPeriod" startAt="4"/>
            </a:pPr>
            <a:r>
              <a:rPr lang="en-GB" sz="2000" dirty="0" smtClean="0"/>
              <a:t>Power </a:t>
            </a:r>
            <a:r>
              <a:rPr lang="en-GB" sz="2000" dirty="0"/>
              <a:t>– How to benefit from involving workers in workplace decisions, while remaining efficient? </a:t>
            </a:r>
            <a:endParaRPr lang="en-GB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/>
              <a:t>6. 	Service </a:t>
            </a:r>
            <a:r>
              <a:rPr lang="en-GB" sz="2000" dirty="0"/>
              <a:t>– Should organisations provide channels for voice that include all </a:t>
            </a:r>
            <a:r>
              <a:rPr lang="en-GB" sz="2000" dirty="0" smtClean="0"/>
              <a:t>	workforce </a:t>
            </a:r>
            <a:r>
              <a:rPr lang="en-GB" sz="2000" dirty="0"/>
              <a:t>groups to the same extent? </a:t>
            </a:r>
          </a:p>
          <a:p>
            <a:pPr marL="457200" indent="-457200">
              <a:buFont typeface="+mj-lt"/>
              <a:buAutoNum type="arabicPeriod"/>
            </a:pPr>
            <a:endParaRPr lang="en-GB" sz="1800" dirty="0"/>
          </a:p>
          <a:p>
            <a:endParaRPr lang="en-GB" sz="1800" dirty="0"/>
          </a:p>
          <a:p>
            <a:endParaRPr lang="en-GB" sz="1200" dirty="0" smtClean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 smtClean="0"/>
          </a:p>
          <a:p>
            <a:endParaRPr lang="en-GB" sz="12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8167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Trades Union Congress (TUC)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1629552"/>
            <a:ext cx="8520545" cy="5099462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Interview (18 December 2017) with: Matthew </a:t>
            </a:r>
            <a:r>
              <a:rPr lang="en-GB" sz="2000" b="1" dirty="0" err="1" smtClean="0"/>
              <a:t>Creagh</a:t>
            </a:r>
            <a:r>
              <a:rPr lang="en-GB" sz="2000" b="1" dirty="0" smtClean="0"/>
              <a:t> (Policy Officer, employment rights); Iain </a:t>
            </a:r>
            <a:r>
              <a:rPr lang="en-GB" sz="2000" b="1" dirty="0"/>
              <a:t>Murray (Senior Policy </a:t>
            </a:r>
            <a:r>
              <a:rPr lang="en-GB" sz="2000" b="1" dirty="0" smtClean="0"/>
              <a:t>Officer, education and skills)</a:t>
            </a:r>
          </a:p>
          <a:p>
            <a:r>
              <a:rPr lang="en-GB" sz="2000" dirty="0" smtClean="0"/>
              <a:t>TUC identifies DP with ‘learning agreements’ agenda and development of union learning reps (ULRs) since 1990s</a:t>
            </a:r>
          </a:p>
          <a:p>
            <a:r>
              <a:rPr lang="en-GB" sz="2000" dirty="0" smtClean="0"/>
              <a:t>DP, as learning agreements, seen as </a:t>
            </a:r>
            <a:r>
              <a:rPr lang="en-GB" sz="2000" dirty="0"/>
              <a:t>part of the collective bargaining </a:t>
            </a:r>
            <a:r>
              <a:rPr lang="en-GB" sz="2000" dirty="0" smtClean="0"/>
              <a:t>agenda</a:t>
            </a:r>
          </a:p>
          <a:p>
            <a:r>
              <a:rPr lang="en-GB" sz="2000" dirty="0" smtClean="0"/>
              <a:t>Case studies (BAe, Blackpool Teaching Hospitals NHS Trust, Norse Group) all focus on enhancing skills to widen job descriptions, redeploy workers (to minimise redundancies) and enable commercial expansion</a:t>
            </a:r>
          </a:p>
          <a:p>
            <a:r>
              <a:rPr lang="en-GB" sz="2000" dirty="0" smtClean="0"/>
              <a:t>Workers support learning agreements as they improve their employability and value to the employer</a:t>
            </a:r>
          </a:p>
          <a:p>
            <a:r>
              <a:rPr lang="en-GB" sz="2000" dirty="0"/>
              <a:t>DP in ‘classic’ sense (e.g. staff meetings) necessary alongside collective bargaining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4972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UNITE the Union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9BB3D-90E4-C946-BCF9-8FBC622A1A06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427" y="1670670"/>
            <a:ext cx="8811491" cy="4969121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Interviews (</a:t>
            </a:r>
            <a:r>
              <a:rPr lang="en-GB" sz="1600" b="1" dirty="0" smtClean="0"/>
              <a:t>22 </a:t>
            </a:r>
            <a:r>
              <a:rPr lang="en-GB" sz="1600" b="1" dirty="0"/>
              <a:t>September </a:t>
            </a:r>
            <a:r>
              <a:rPr lang="en-GB" sz="1600" b="1" dirty="0" smtClean="0"/>
              <a:t>2017) </a:t>
            </a:r>
            <a:r>
              <a:rPr lang="en-US" sz="1600" b="1" dirty="0" smtClean="0"/>
              <a:t>with: Tony </a:t>
            </a:r>
            <a:r>
              <a:rPr lang="en-US" sz="1600" b="1" dirty="0"/>
              <a:t>Burke </a:t>
            </a:r>
            <a:r>
              <a:rPr lang="en-US" sz="1600" b="1" dirty="0" smtClean="0"/>
              <a:t>(Assistant </a:t>
            </a:r>
            <a:r>
              <a:rPr lang="en-US" sz="1600" b="1" dirty="0"/>
              <a:t>General </a:t>
            </a:r>
            <a:r>
              <a:rPr lang="en-US" sz="1600" b="1" dirty="0" smtClean="0"/>
              <a:t>Secretary); Ben </a:t>
            </a:r>
            <a:r>
              <a:rPr lang="en-US" sz="1600" b="1" dirty="0"/>
              <a:t>Richards </a:t>
            </a:r>
            <a:r>
              <a:rPr lang="en-US" sz="1600" b="1" dirty="0" smtClean="0"/>
              <a:t>(International Officer)</a:t>
            </a:r>
            <a:endParaRPr lang="en-US" sz="1600" b="1" dirty="0"/>
          </a:p>
          <a:p>
            <a:r>
              <a:rPr lang="en-GB" sz="1600" dirty="0" smtClean="0"/>
              <a:t>DP initially bypassed unions, but is now more collaborative</a:t>
            </a:r>
          </a:p>
          <a:p>
            <a:r>
              <a:rPr lang="en-GB" sz="1600" dirty="0" smtClean="0"/>
              <a:t>Three effective forms of DP: ‘toolbox meetings’ (to discuss production problems); team briefings; senior management meetings with shop stewards</a:t>
            </a:r>
          </a:p>
          <a:p>
            <a:r>
              <a:rPr lang="en-GB" sz="1600" dirty="0" smtClean="0"/>
              <a:t>Focus on the job, not wider IR issues or T&amp;C</a:t>
            </a:r>
          </a:p>
          <a:p>
            <a:r>
              <a:rPr lang="en-GB" sz="1600" dirty="0" smtClean="0"/>
              <a:t>Transmission of information rather than consultation / </a:t>
            </a:r>
            <a:r>
              <a:rPr lang="en-GB" sz="1600" dirty="0"/>
              <a:t>dialogue </a:t>
            </a:r>
            <a:r>
              <a:rPr lang="en-GB" sz="1600" dirty="0" smtClean="0"/>
              <a:t>(depends </a:t>
            </a:r>
            <a:r>
              <a:rPr lang="en-GB" sz="1600" dirty="0"/>
              <a:t>on local levels of trust and </a:t>
            </a:r>
            <a:r>
              <a:rPr lang="en-GB" sz="1600" dirty="0" smtClean="0"/>
              <a:t>confidence)</a:t>
            </a:r>
          </a:p>
          <a:p>
            <a:r>
              <a:rPr lang="en-GB" sz="1600" dirty="0"/>
              <a:t>DP works best alongside effective representative participation</a:t>
            </a:r>
          </a:p>
          <a:p>
            <a:r>
              <a:rPr lang="en-GB" sz="1600" dirty="0"/>
              <a:t>UNITE does not see DP as a threat if there is strong indirect participation and there is a clear line between the two</a:t>
            </a:r>
          </a:p>
          <a:p>
            <a:r>
              <a:rPr lang="en-GB" sz="1600" dirty="0"/>
              <a:t>Constructive I&amp;C structures work well, but ‘where companies stuff them full of managers they become discredited’</a:t>
            </a:r>
          </a:p>
          <a:p>
            <a:endParaRPr lang="en-GB" sz="1600" dirty="0"/>
          </a:p>
          <a:p>
            <a:endParaRPr lang="en-GB" sz="16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HUL Primary Colour Palette">
      <a:dk1>
        <a:sysClr val="windowText" lastClr="000000"/>
      </a:dk1>
      <a:lt1>
        <a:sysClr val="window" lastClr="FFFFFF"/>
      </a:lt1>
      <a:dk2>
        <a:srgbClr val="202A30"/>
      </a:dk2>
      <a:lt2>
        <a:srgbClr val="E7E6E6"/>
      </a:lt2>
      <a:accent1>
        <a:srgbClr val="EB641E"/>
      </a:accent1>
      <a:accent2>
        <a:srgbClr val="D72D2D"/>
      </a:accent2>
      <a:accent3>
        <a:srgbClr val="9857AE"/>
      </a:accent3>
      <a:accent4>
        <a:srgbClr val="00A648"/>
      </a:accent4>
      <a:accent5>
        <a:srgbClr val="00A69E"/>
      </a:accent5>
      <a:accent6>
        <a:srgbClr val="009ED7"/>
      </a:accent6>
      <a:hlink>
        <a:srgbClr val="000000"/>
      </a:hlink>
      <a:folHlink>
        <a:srgbClr val="954F72"/>
      </a:folHlink>
    </a:clrScheme>
    <a:fontScheme name="Office 2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2084</TotalTime>
  <Words>1287</Words>
  <Application>Microsoft Office PowerPoint</Application>
  <PresentationFormat>On-screen Show (4:3)</PresentationFormat>
  <Paragraphs>201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Project DIRECT  Update on Stage 2 and Stage 3</vt:lpstr>
      <vt:lpstr>Stage 2: Social Partners</vt:lpstr>
      <vt:lpstr>Summary of interviews</vt:lpstr>
      <vt:lpstr>Involvement &amp; Participation Association (IPA)</vt:lpstr>
      <vt:lpstr>IPA</vt:lpstr>
      <vt:lpstr>IPA</vt:lpstr>
      <vt:lpstr>Chartered Institute of Personnel &amp; Development (CIPD)</vt:lpstr>
      <vt:lpstr>Trades Union Congress (TUC)</vt:lpstr>
      <vt:lpstr>UNITE the Union</vt:lpstr>
      <vt:lpstr>Workplace Innovation Ltd and Workplace Innovation Europe</vt:lpstr>
      <vt:lpstr>Confederation of British Industry (CBI)</vt:lpstr>
      <vt:lpstr>General summary of social partner views</vt:lpstr>
      <vt:lpstr>Stage 3: Selection of Case Studies</vt:lpstr>
      <vt:lpstr>Stage 3: Case studies</vt:lpstr>
      <vt:lpstr>Case studies</vt:lpstr>
      <vt:lpstr>Case studies</vt:lpstr>
      <vt:lpstr>Case studies</vt:lpstr>
      <vt:lpstr>Case studies</vt:lpstr>
      <vt:lpstr>Next phase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sek_training2</cp:lastModifiedBy>
  <cp:revision>360</cp:revision>
  <cp:lastPrinted>2016-11-21T14:52:36Z</cp:lastPrinted>
  <dcterms:created xsi:type="dcterms:W3CDTF">2013-08-15T13:27:17Z</dcterms:created>
  <dcterms:modified xsi:type="dcterms:W3CDTF">2018-01-15T07:29:25Z</dcterms:modified>
</cp:coreProperties>
</file>