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14"/>
  </p:notesMasterIdLst>
  <p:sldIdLst>
    <p:sldId id="256" r:id="rId2"/>
    <p:sldId id="258" r:id="rId3"/>
    <p:sldId id="259" r:id="rId4"/>
    <p:sldId id="261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79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4D88223D-F899-43E5-AA44-C6911CA4A3D8}">
  <a:tblStyle styleId="{4D88223D-F899-43E5-AA44-C6911CA4A3D8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9567290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164719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272174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049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476338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34628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FF9E00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818062" y="805650"/>
            <a:ext cx="7507875" cy="3532200"/>
          </a:xfrm>
          <a:custGeom>
            <a:avLst/>
            <a:gdLst/>
            <a:ahLst/>
            <a:cxnLst/>
            <a:rect l="0" t="0" r="0" b="0"/>
            <a:pathLst>
              <a:path w="300315" h="141288" extrusionOk="0">
                <a:moveTo>
                  <a:pt x="121105" y="0"/>
                </a:moveTo>
                <a:lnTo>
                  <a:pt x="0" y="0"/>
                </a:lnTo>
                <a:lnTo>
                  <a:pt x="0" y="141288"/>
                </a:lnTo>
                <a:lnTo>
                  <a:pt x="300315" y="141288"/>
                </a:lnTo>
                <a:lnTo>
                  <a:pt x="300315" y="305"/>
                </a:lnTo>
                <a:lnTo>
                  <a:pt x="179211" y="305"/>
                </a:lnTo>
              </a:path>
            </a:pathLst>
          </a:custGeom>
          <a:noFill/>
          <a:ln w="152400" cap="flat" cmpd="sng">
            <a:solidFill>
              <a:srgbClr val="FFFFFF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296350" y="1991850"/>
            <a:ext cx="4551299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1pPr>
            <a:lvl2pPr lvl="1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2pPr>
            <a:lvl3pPr lvl="2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3pPr>
            <a:lvl4pPr lvl="3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4pPr>
            <a:lvl5pPr lvl="4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5pPr>
            <a:lvl6pPr lvl="5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6pPr>
            <a:lvl7pPr lvl="6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7pPr>
            <a:lvl8pPr lvl="7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8pPr>
            <a:lvl9pPr lvl="8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bg>
      <p:bgPr>
        <a:solidFill>
          <a:srgbClr val="FF9E00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818062" y="805650"/>
            <a:ext cx="7507875" cy="3532200"/>
          </a:xfrm>
          <a:custGeom>
            <a:avLst/>
            <a:gdLst/>
            <a:ahLst/>
            <a:cxnLst/>
            <a:rect l="0" t="0" r="0" b="0"/>
            <a:pathLst>
              <a:path w="300315" h="141288" extrusionOk="0">
                <a:moveTo>
                  <a:pt x="121105" y="0"/>
                </a:moveTo>
                <a:lnTo>
                  <a:pt x="0" y="0"/>
                </a:lnTo>
                <a:lnTo>
                  <a:pt x="0" y="141288"/>
                </a:lnTo>
                <a:lnTo>
                  <a:pt x="300315" y="141288"/>
                </a:lnTo>
                <a:lnTo>
                  <a:pt x="300315" y="305"/>
                </a:lnTo>
                <a:lnTo>
                  <a:pt x="179211" y="305"/>
                </a:lnTo>
              </a:path>
            </a:pathLst>
          </a:custGeom>
          <a:noFill/>
          <a:ln w="76200" cap="flat" cmpd="sng">
            <a:solidFill>
              <a:srgbClr val="FFFFFF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933200" y="2189999"/>
            <a:ext cx="5277599" cy="447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2505900"/>
            <a:ext cx="7772400" cy="447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sz="1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259950" y="274275"/>
            <a:ext cx="8624125" cy="4594950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916650" y="950850"/>
            <a:ext cx="7310699" cy="324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259950" y="274275"/>
            <a:ext cx="8624125" cy="4594950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558124" y="550425"/>
            <a:ext cx="8028197" cy="4042637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44041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02146" y="38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16650" y="950850"/>
            <a:ext cx="7310699" cy="32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CCCCCC"/>
              </a:buClr>
              <a:buSzPct val="80000"/>
              <a:buFont typeface="Droid Serif"/>
              <a:buChar char="⊡"/>
              <a:defRPr sz="30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lvl="1">
              <a:spcBef>
                <a:spcPts val="480"/>
              </a:spcBef>
              <a:buClr>
                <a:srgbClr val="CCCCCC"/>
              </a:buClr>
              <a:buSzPct val="75000"/>
              <a:buFont typeface="Droid Serif"/>
              <a:buChar char="□"/>
              <a:defRPr sz="24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2pPr>
            <a:lvl3pPr lvl="2">
              <a:spcBef>
                <a:spcPts val="480"/>
              </a:spcBef>
              <a:buClr>
                <a:srgbClr val="CCCCCC"/>
              </a:buClr>
              <a:buSzPct val="100000"/>
              <a:buFont typeface="Droid Serif"/>
              <a:defRPr sz="24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3pPr>
            <a:lvl4pPr lvl="3">
              <a:spcBef>
                <a:spcPts val="360"/>
              </a:spcBef>
              <a:buClr>
                <a:srgbClr val="CCCCCC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4pPr>
            <a:lvl5pPr lvl="4">
              <a:spcBef>
                <a:spcPts val="360"/>
              </a:spcBef>
              <a:buClr>
                <a:srgbClr val="CCCCCC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5pPr>
            <a:lvl6pPr lvl="5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6pPr>
            <a:lvl7pPr lvl="6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7pPr>
            <a:lvl8pPr lvl="7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8pPr>
            <a:lvl9pPr lvl="8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4" r:id="rId4"/>
    <p:sldLayoutId id="2147483656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2339752" y="2355726"/>
            <a:ext cx="4551299" cy="115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DESK RESEARCH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on Direct </a:t>
            </a:r>
            <a:r>
              <a:rPr lang="en-US" dirty="0"/>
              <a:t>participation </a:t>
            </a:r>
            <a:r>
              <a:rPr lang="en-US" dirty="0" smtClean="0"/>
              <a:t>in Bulgaria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195486"/>
            <a:ext cx="1152128" cy="1152128"/>
          </a:xfrm>
          <a:prstGeom prst="rect">
            <a:avLst/>
          </a:prstGeom>
        </p:spPr>
      </p:pic>
      <p:sp>
        <p:nvSpPr>
          <p:cNvPr id="5" name="Shape 77"/>
          <p:cNvSpPr txBox="1">
            <a:spLocks/>
          </p:cNvSpPr>
          <p:nvPr/>
        </p:nvSpPr>
        <p:spPr>
          <a:xfrm>
            <a:off x="1403648" y="1203598"/>
            <a:ext cx="6278816" cy="86409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Development of Direct Employee Participation and its Impact on 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Industrial </a:t>
            </a: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Relations at Company Level (DIRECT)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GB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(VS/2016/0305)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Projects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608" y="1707654"/>
            <a:ext cx="7310699" cy="176491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800" dirty="0" smtClean="0"/>
              <a:t>DIRECT is probably one of the first researches on the topic, especially from the perspective of the social partners</a:t>
            </a:r>
          </a:p>
          <a:p>
            <a:endParaRPr lang="en-US" sz="1800" dirty="0" smtClean="0"/>
          </a:p>
          <a:p>
            <a:r>
              <a:rPr lang="en-US" sz="1800" dirty="0" smtClean="0"/>
              <a:t>   BIA has participated in 3 projects on the financial participation of workers (2005-2009)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44287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In the end…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059582"/>
            <a:ext cx="7759806" cy="2520280"/>
          </a:xfrm>
        </p:spPr>
        <p:txBody>
          <a:bodyPr/>
          <a:lstStyle/>
          <a:p>
            <a:pPr algn="ctr">
              <a:buNone/>
            </a:pPr>
            <a:r>
              <a:rPr lang="en-US" sz="1800" dirty="0" smtClean="0"/>
              <a:t>Both sides of the </a:t>
            </a:r>
            <a:r>
              <a:rPr lang="en-US" sz="1800" dirty="0" err="1" smtClean="0"/>
              <a:t>labour</a:t>
            </a:r>
            <a:r>
              <a:rPr lang="en-US" sz="1800" dirty="0" smtClean="0"/>
              <a:t> relation learn, </a:t>
            </a:r>
          </a:p>
          <a:p>
            <a:pPr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1800" dirty="0" smtClean="0"/>
              <a:t>we both grow,</a:t>
            </a:r>
          </a:p>
          <a:p>
            <a:pPr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1800" dirty="0" smtClean="0"/>
              <a:t>and hopefully we are becoming smarter </a:t>
            </a:r>
          </a:p>
          <a:p>
            <a:pPr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1800" dirty="0" smtClean="0"/>
              <a:t>and be able to </a:t>
            </a:r>
            <a:r>
              <a:rPr lang="en-US" sz="1800" smtClean="0"/>
              <a:t>take mutual advantage </a:t>
            </a:r>
            <a:r>
              <a:rPr lang="en-US" sz="1800" dirty="0" smtClean="0"/>
              <a:t>as we interact with </a:t>
            </a:r>
            <a:r>
              <a:rPr lang="en-US" sz="1800" smtClean="0"/>
              <a:t>each other.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01857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subTitle" idx="4294967295"/>
          </p:nvPr>
        </p:nvSpPr>
        <p:spPr>
          <a:xfrm>
            <a:off x="1275149" y="1563712"/>
            <a:ext cx="6593700" cy="784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 dirty="0" smtClean="0"/>
              <a:t>Thank you for your time </a:t>
            </a:r>
            <a:r>
              <a:rPr lang="en" b="1" dirty="0" smtClean="0">
                <a:sym typeface="Wingdings" panose="05000000000000000000" pitchFamily="2" charset="2"/>
              </a:rPr>
              <a:t></a:t>
            </a:r>
            <a:endParaRPr lang="en" b="1" dirty="0"/>
          </a:p>
        </p:txBody>
      </p:sp>
      <p:sp>
        <p:nvSpPr>
          <p:cNvPr id="262" name="Shape 262"/>
          <p:cNvSpPr txBox="1">
            <a:spLocks noGrp="1"/>
          </p:cNvSpPr>
          <p:nvPr>
            <p:ph type="body" idx="4294967295"/>
          </p:nvPr>
        </p:nvSpPr>
        <p:spPr>
          <a:xfrm>
            <a:off x="1275150" y="2233800"/>
            <a:ext cx="65937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 smtClean="0"/>
              <a:t>Mariya Mincheva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 dirty="0" smtClean="0"/>
              <a:t>praven@bia-bg.com</a:t>
            </a:r>
            <a:endParaRPr lang="en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167" y="-20538"/>
            <a:ext cx="1152128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dirty="0" smtClean="0"/>
              <a:t>Content</a:t>
            </a:r>
            <a:endParaRPr lang="en" sz="1800" dirty="0"/>
          </a:p>
        </p:txBody>
      </p:sp>
      <p:sp>
        <p:nvSpPr>
          <p:cNvPr id="5" name="Rectangle 4"/>
          <p:cNvSpPr/>
          <p:nvPr/>
        </p:nvSpPr>
        <p:spPr>
          <a:xfrm>
            <a:off x="755576" y="1707654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latin typeface="Droid Serif"/>
              </a:rPr>
              <a:t>1. Short historical overview </a:t>
            </a:r>
            <a:r>
              <a:rPr lang="en-US" sz="1800" dirty="0" smtClean="0">
                <a:latin typeface="Droid Serif"/>
              </a:rPr>
              <a:t>with </a:t>
            </a:r>
            <a:r>
              <a:rPr lang="en-US" sz="1800" dirty="0">
                <a:latin typeface="Droid Serif"/>
              </a:rPr>
              <a:t>accent of political system </a:t>
            </a:r>
            <a:r>
              <a:rPr lang="en-US" sz="1800" dirty="0" smtClean="0">
                <a:latin typeface="Droid Serif"/>
              </a:rPr>
              <a:t>in </a:t>
            </a:r>
            <a:r>
              <a:rPr lang="en-US" sz="1800" dirty="0">
                <a:latin typeface="Droid Serif"/>
              </a:rPr>
              <a:t>Bulgaria </a:t>
            </a:r>
            <a:r>
              <a:rPr lang="en-US" sz="1800" dirty="0" smtClean="0">
                <a:latin typeface="Droid Serif"/>
              </a:rPr>
              <a:t>that influences the workers</a:t>
            </a:r>
            <a:r>
              <a:rPr lang="en-US" sz="1800" dirty="0">
                <a:latin typeface="Droid Serif"/>
              </a:rPr>
              <a:t>’ </a:t>
            </a:r>
            <a:r>
              <a:rPr lang="en-US" sz="1800" dirty="0" smtClean="0">
                <a:latin typeface="Droid Serif"/>
              </a:rPr>
              <a:t>participation.</a:t>
            </a:r>
            <a:endParaRPr lang="en-US" sz="1800" dirty="0">
              <a:latin typeface="Droid Serif"/>
            </a:endParaRPr>
          </a:p>
          <a:p>
            <a:endParaRPr lang="en-US" sz="1800" dirty="0">
              <a:latin typeface="Droid Serif"/>
            </a:endParaRPr>
          </a:p>
          <a:p>
            <a:r>
              <a:rPr lang="en-US" sz="1800" dirty="0">
                <a:latin typeface="Droid Serif"/>
              </a:rPr>
              <a:t>2. </a:t>
            </a:r>
            <a:r>
              <a:rPr lang="en-US" sz="1800" dirty="0" smtClean="0">
                <a:latin typeface="Droid Serif"/>
              </a:rPr>
              <a:t>Overview </a:t>
            </a:r>
            <a:r>
              <a:rPr lang="en-US" sz="1800" dirty="0">
                <a:latin typeface="Droid Serif"/>
              </a:rPr>
              <a:t>of previous researches </a:t>
            </a:r>
            <a:r>
              <a:rPr lang="en-US" sz="1800" i="1" dirty="0">
                <a:latin typeface="Droid Serif"/>
              </a:rPr>
              <a:t>related</a:t>
            </a:r>
            <a:r>
              <a:rPr lang="en-US" sz="1800" dirty="0">
                <a:latin typeface="Droid Serif"/>
              </a:rPr>
              <a:t> to the topic of Direct participation in </a:t>
            </a:r>
            <a:r>
              <a:rPr lang="en-US" sz="1800" dirty="0" smtClean="0">
                <a:latin typeface="Droid Serif"/>
              </a:rPr>
              <a:t>Bulgaria.</a:t>
            </a:r>
            <a:endParaRPr lang="en-US" sz="1800" dirty="0">
              <a:latin typeface="Droid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1956380" y="993733"/>
            <a:ext cx="5231087" cy="497897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Definitions used</a:t>
            </a:r>
            <a:endParaRPr lang="en" dirty="0"/>
          </a:p>
        </p:txBody>
      </p:sp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935518" y="1491630"/>
            <a:ext cx="7272809" cy="44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en-US" b="1" i="1" dirty="0" smtClean="0"/>
              <a:t>Opportunities </a:t>
            </a:r>
            <a:r>
              <a:rPr lang="en-US" b="1" i="1" dirty="0"/>
              <a:t>provided by management</a:t>
            </a:r>
            <a:r>
              <a:rPr lang="en-US" dirty="0"/>
              <a:t>, or </a:t>
            </a:r>
            <a:r>
              <a:rPr lang="en-US" dirty="0" smtClean="0"/>
              <a:t>initiatives </a:t>
            </a:r>
            <a:r>
              <a:rPr lang="en-US" dirty="0"/>
              <a:t>to which they lend their support at the workplace </a:t>
            </a:r>
            <a:r>
              <a:rPr lang="en-US" dirty="0" err="1" smtClean="0"/>
              <a:t>level,for</a:t>
            </a:r>
            <a:r>
              <a:rPr lang="en-US" dirty="0" smtClean="0"/>
              <a:t> </a:t>
            </a:r>
            <a:r>
              <a:rPr lang="en-US" b="1" i="1" dirty="0"/>
              <a:t>consultation </a:t>
            </a:r>
            <a:r>
              <a:rPr lang="en-US" dirty="0"/>
              <a:t>with and/or </a:t>
            </a:r>
            <a:r>
              <a:rPr lang="en-US" b="1" i="1" dirty="0"/>
              <a:t>delegation of responsibilities and authority for decision-making to their subordinates </a:t>
            </a:r>
            <a:r>
              <a:rPr lang="en-US" dirty="0"/>
              <a:t>either as individuals or as a group of employees, relating </a:t>
            </a:r>
            <a:r>
              <a:rPr lang="en-US" b="1" i="1" dirty="0"/>
              <a:t>to the immediate work task, work organization and/or working </a:t>
            </a:r>
            <a:r>
              <a:rPr lang="en-US" b="1" i="1" dirty="0" smtClean="0"/>
              <a:t>conditions.</a:t>
            </a:r>
            <a:endParaRPr lang="en" b="1" i="1" dirty="0"/>
          </a:p>
        </p:txBody>
      </p:sp>
      <p:sp>
        <p:nvSpPr>
          <p:cNvPr id="72" name="Shape 72"/>
          <p:cNvSpPr txBox="1"/>
          <p:nvPr/>
        </p:nvSpPr>
        <p:spPr>
          <a:xfrm>
            <a:off x="3858675" y="528406"/>
            <a:ext cx="1426499" cy="55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241649" y="0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sz="1400" dirty="0" smtClean="0">
                <a:solidFill>
                  <a:schemeClr val="tx1"/>
                </a:solidFill>
              </a:rPr>
              <a:t>PLANNED ECONOMY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 (</a:t>
            </a:r>
            <a:r>
              <a:rPr lang="en-US" sz="1400" dirty="0">
                <a:solidFill>
                  <a:schemeClr val="tx1"/>
                </a:solidFill>
              </a:rPr>
              <a:t>1947-1989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" sz="1400" dirty="0">
              <a:solidFill>
                <a:schemeClr val="tx1"/>
              </a:solidFill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916649" y="1419622"/>
            <a:ext cx="7310699" cy="223224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228600"/>
            <a:r>
              <a:rPr lang="en-US" dirty="0"/>
              <a:t> </a:t>
            </a:r>
            <a:r>
              <a:rPr lang="en-US" sz="1800" dirty="0" smtClean="0"/>
              <a:t>the </a:t>
            </a:r>
            <a:r>
              <a:rPr lang="en-US" sz="1800" dirty="0"/>
              <a:t>economy was organized in an administrative </a:t>
            </a:r>
            <a:r>
              <a:rPr lang="en-US" sz="1800" dirty="0" smtClean="0"/>
              <a:t> command </a:t>
            </a:r>
            <a:r>
              <a:rPr lang="en-US" sz="1800" dirty="0"/>
              <a:t>way </a:t>
            </a:r>
            <a:endParaRPr lang="en-US" sz="1800" dirty="0" smtClean="0"/>
          </a:p>
          <a:p>
            <a:pPr marL="228600">
              <a:buNone/>
            </a:pPr>
            <a:endParaRPr lang="en-US" sz="1800" dirty="0"/>
          </a:p>
          <a:p>
            <a:pPr marL="457200" lvl="0" indent="-228600"/>
            <a:r>
              <a:rPr lang="en-US" sz="1800" dirty="0" smtClean="0"/>
              <a:t> period of </a:t>
            </a:r>
            <a:r>
              <a:rPr lang="en-US" sz="1800" dirty="0"/>
              <a:t>intensive </a:t>
            </a:r>
            <a:r>
              <a:rPr lang="en-US" sz="1800" dirty="0" smtClean="0"/>
              <a:t>industrialization</a:t>
            </a:r>
          </a:p>
          <a:p>
            <a:pPr marL="228600" lvl="0">
              <a:buNone/>
            </a:pPr>
            <a:endParaRPr lang="en-US" sz="1800" dirty="0" smtClean="0"/>
          </a:p>
          <a:p>
            <a:pPr marL="457200" lvl="0" indent="-228600" algn="just"/>
            <a:r>
              <a:rPr lang="en-US" sz="1800" dirty="0" smtClean="0"/>
              <a:t> nationalization</a:t>
            </a:r>
          </a:p>
          <a:p>
            <a:pPr marL="457200" lvl="0" indent="-228600" algn="just"/>
            <a:endParaRPr lang="en-US" sz="1800" dirty="0"/>
          </a:p>
          <a:p>
            <a:pPr marL="457200" lvl="0" indent="-228600" algn="just"/>
            <a:r>
              <a:rPr lang="en-US" sz="1800" dirty="0" smtClean="0"/>
              <a:t>working place guaranteed by the state – 0 % unemployment</a:t>
            </a:r>
            <a:endParaRPr lang="e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i="1" dirty="0">
                <a:solidFill>
                  <a:schemeClr val="tx1"/>
                </a:solidFill>
              </a:rPr>
              <a:t>Organization of </a:t>
            </a:r>
            <a:r>
              <a:rPr lang="en-US" sz="1400" i="1" dirty="0" err="1" smtClean="0">
                <a:solidFill>
                  <a:schemeClr val="tx1"/>
                </a:solidFill>
              </a:rPr>
              <a:t>labour</a:t>
            </a:r>
            <a:r>
              <a:rPr lang="en-US" sz="1400" i="1" dirty="0" smtClean="0">
                <a:solidFill>
                  <a:schemeClr val="tx1"/>
                </a:solidFill>
              </a:rPr>
              <a:t/>
            </a:r>
            <a:br>
              <a:rPr lang="en-US" sz="1400" i="1" dirty="0" smtClean="0">
                <a:solidFill>
                  <a:schemeClr val="tx1"/>
                </a:solidFill>
              </a:rPr>
            </a:br>
            <a:r>
              <a:rPr lang="en-US" sz="1400" i="1" dirty="0" smtClean="0">
                <a:solidFill>
                  <a:schemeClr val="tx1"/>
                </a:solidFill>
              </a:rPr>
              <a:t> </a:t>
            </a:r>
            <a:r>
              <a:rPr lang="en-US" sz="1400" i="1" dirty="0">
                <a:solidFill>
                  <a:schemeClr val="tx1"/>
                </a:solidFill>
              </a:rPr>
              <a:t>(late </a:t>
            </a:r>
            <a:r>
              <a:rPr lang="bg-BG" sz="1400" i="1" dirty="0">
                <a:solidFill>
                  <a:schemeClr val="tx1"/>
                </a:solidFill>
              </a:rPr>
              <a:t>7</a:t>
            </a:r>
            <a:r>
              <a:rPr lang="en-US" sz="1400" i="1" dirty="0">
                <a:solidFill>
                  <a:schemeClr val="tx1"/>
                </a:solidFill>
              </a:rPr>
              <a:t>0-s</a:t>
            </a:r>
            <a:r>
              <a:rPr lang="bg-BG" sz="1400" i="1" dirty="0">
                <a:solidFill>
                  <a:schemeClr val="tx1"/>
                </a:solidFill>
              </a:rPr>
              <a:t>-</a:t>
            </a:r>
            <a:r>
              <a:rPr lang="en-US" sz="1400" i="1" dirty="0">
                <a:solidFill>
                  <a:schemeClr val="tx1"/>
                </a:solidFill>
              </a:rPr>
              <a:t>late 80-s)</a:t>
            </a:r>
            <a:r>
              <a:rPr lang="en-US" sz="1400" dirty="0">
                <a:solidFill>
                  <a:schemeClr val="tx1"/>
                </a:solidFill>
              </a:rPr>
              <a:t/>
            </a:r>
            <a:br>
              <a:rPr lang="en-US" sz="1400" dirty="0">
                <a:solidFill>
                  <a:schemeClr val="tx1"/>
                </a:solidFill>
              </a:rPr>
            </a:b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059582"/>
            <a:ext cx="7992888" cy="3241800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/>
              <a:t>Important role of employees in managing the enterprise set in the Law: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Constitution </a:t>
            </a:r>
            <a:r>
              <a:rPr lang="en-US" sz="1800" dirty="0"/>
              <a:t>(1971): “The </a:t>
            </a:r>
            <a:r>
              <a:rPr lang="en-US" sz="1800" dirty="0" err="1"/>
              <a:t>labour</a:t>
            </a:r>
            <a:r>
              <a:rPr lang="en-US" sz="1800" dirty="0"/>
              <a:t> collectives participate directly or through elected by them bodies, in the management of the economy</a:t>
            </a:r>
            <a:r>
              <a:rPr lang="en-US" sz="1800" dirty="0" smtClean="0"/>
              <a:t>”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 </a:t>
            </a:r>
            <a:r>
              <a:rPr lang="en-US" sz="1800" dirty="0" err="1"/>
              <a:t>Labour</a:t>
            </a:r>
            <a:r>
              <a:rPr lang="en-US" sz="1800" dirty="0"/>
              <a:t> code (1986</a:t>
            </a:r>
            <a:r>
              <a:rPr lang="en-US" sz="1800" dirty="0" smtClean="0"/>
              <a:t>): </a:t>
            </a:r>
            <a:r>
              <a:rPr lang="en-US" sz="1800" dirty="0"/>
              <a:t>the workforce managed the (socialist) property, participated actively on the public </a:t>
            </a:r>
            <a:r>
              <a:rPr lang="en-US" sz="1800" dirty="0" err="1"/>
              <a:t>labour</a:t>
            </a:r>
            <a:r>
              <a:rPr lang="en-US" sz="1800" dirty="0"/>
              <a:t> processes, in the management of the enterprise and it governed itself. It also distributed the incomes of the </a:t>
            </a:r>
            <a:r>
              <a:rPr lang="en-US" sz="1800" dirty="0" smtClean="0"/>
              <a:t>enterprise.</a:t>
            </a:r>
          </a:p>
          <a:p>
            <a:pPr>
              <a:spcBef>
                <a:spcPts val="600"/>
              </a:spcBef>
              <a:buNone/>
            </a:pPr>
            <a:r>
              <a:rPr lang="en-US" sz="1800" b="1" dirty="0" smtClean="0"/>
              <a:t>Nevertheless</a:t>
            </a:r>
            <a:r>
              <a:rPr lang="en-US" sz="1800" b="1" dirty="0"/>
              <a:t>, these extended rights remain primarily on </a:t>
            </a:r>
            <a:r>
              <a:rPr lang="en-US" sz="1800" b="1" dirty="0" smtClean="0"/>
              <a:t>paper</a:t>
            </a:r>
            <a:r>
              <a:rPr lang="bg-BG" sz="1800" b="1" dirty="0" smtClean="0"/>
              <a:t> </a:t>
            </a:r>
            <a:r>
              <a:rPr lang="en-US" sz="1800" b="1" dirty="0" smtClean="0"/>
              <a:t>due to the centralized </a:t>
            </a:r>
            <a:r>
              <a:rPr lang="en-US" sz="1800" b="1" dirty="0"/>
              <a:t>approach for governing the </a:t>
            </a:r>
            <a:r>
              <a:rPr lang="en-US" sz="1800" b="1" dirty="0" smtClean="0"/>
              <a:t>economy.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71373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Transition to market economy (1989-2000)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1640" y="1419622"/>
            <a:ext cx="7310699" cy="2340980"/>
          </a:xfrm>
        </p:spPr>
        <p:txBody>
          <a:bodyPr/>
          <a:lstStyle/>
          <a:p>
            <a:r>
              <a:rPr lang="en-US" sz="1800" dirty="0" smtClean="0"/>
              <a:t> resignation </a:t>
            </a:r>
            <a:r>
              <a:rPr lang="en-US" sz="1800" dirty="0"/>
              <a:t>of the secretary general of the communist party in Bulgaria in November </a:t>
            </a:r>
            <a:r>
              <a:rPr lang="en-US" sz="1800" dirty="0" smtClean="0"/>
              <a:t>1989</a:t>
            </a:r>
          </a:p>
          <a:p>
            <a:endParaRPr lang="en-US" sz="1800" dirty="0" smtClean="0"/>
          </a:p>
          <a:p>
            <a:r>
              <a:rPr lang="en-US" sz="1800" dirty="0" smtClean="0"/>
              <a:t> new </a:t>
            </a:r>
            <a:r>
              <a:rPr lang="en-US" sz="1800" dirty="0"/>
              <a:t>Constitution (1990) </a:t>
            </a:r>
            <a:r>
              <a:rPr lang="en-US" sz="1800" dirty="0" smtClean="0"/>
              <a:t>sets </a:t>
            </a:r>
            <a:r>
              <a:rPr lang="en-US" sz="1800" dirty="0"/>
              <a:t>different state </a:t>
            </a:r>
            <a:r>
              <a:rPr lang="en-US" sz="1800" dirty="0" smtClean="0"/>
              <a:t>organization </a:t>
            </a:r>
          </a:p>
          <a:p>
            <a:endParaRPr lang="en-US" sz="1800" dirty="0" smtClean="0"/>
          </a:p>
          <a:p>
            <a:r>
              <a:rPr lang="en-US" sz="1800" dirty="0" smtClean="0"/>
              <a:t> step forward: from </a:t>
            </a:r>
            <a:r>
              <a:rPr lang="en-US" sz="1800" dirty="0"/>
              <a:t>planned economy to market </a:t>
            </a:r>
            <a:r>
              <a:rPr lang="en-US" sz="1800" dirty="0" smtClean="0"/>
              <a:t>economy</a:t>
            </a:r>
          </a:p>
          <a:p>
            <a:endParaRPr lang="en-US" sz="1800" dirty="0" smtClean="0"/>
          </a:p>
          <a:p>
            <a:r>
              <a:rPr lang="en-US" sz="1800" dirty="0" smtClean="0"/>
              <a:t> a decision </a:t>
            </a:r>
            <a:r>
              <a:rPr lang="en-US" sz="1800" dirty="0"/>
              <a:t>for joining the EC</a:t>
            </a:r>
          </a:p>
        </p:txBody>
      </p:sp>
    </p:spTree>
    <p:extLst>
      <p:ext uri="{BB962C8B-B14F-4D97-AF65-F5344CB8AC3E}">
        <p14:creationId xmlns:p14="http://schemas.microsoft.com/office/powerpoint/2010/main" xmlns="" val="138918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Change of ownership – establishment of private companies, privatization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/>
            <a:r>
              <a:rPr lang="en-US" sz="1800" dirty="0" smtClean="0"/>
              <a:t>new legislation in line with change to market economy: </a:t>
            </a:r>
            <a:r>
              <a:rPr lang="en-US" sz="1800" i="1" dirty="0" smtClean="0"/>
              <a:t>Trade law, </a:t>
            </a:r>
            <a:r>
              <a:rPr lang="en-US" sz="1800" i="1" dirty="0"/>
              <a:t>Law for </a:t>
            </a:r>
            <a:r>
              <a:rPr lang="en-US" sz="1800" i="1" dirty="0" err="1"/>
              <a:t>for</a:t>
            </a:r>
            <a:r>
              <a:rPr lang="en-US" sz="1800" i="1" dirty="0"/>
              <a:t> transforming public and municipal </a:t>
            </a:r>
            <a:r>
              <a:rPr lang="en-US" sz="1800" i="1" dirty="0" smtClean="0"/>
              <a:t>companies, amendment of </a:t>
            </a:r>
            <a:r>
              <a:rPr lang="en-US" sz="1800" i="1" dirty="0" err="1" smtClean="0"/>
              <a:t>Labour</a:t>
            </a:r>
            <a:r>
              <a:rPr lang="en-US" sz="1800" i="1" dirty="0" smtClean="0"/>
              <a:t> code – different role for the employees </a:t>
            </a:r>
          </a:p>
          <a:p>
            <a:pPr marL="285750" indent="-285750" algn="just"/>
            <a:endParaRPr lang="en-US" sz="1800" i="1" dirty="0"/>
          </a:p>
          <a:p>
            <a:pPr marL="285750" indent="-285750" algn="just"/>
            <a:r>
              <a:rPr lang="en-US" sz="1800" dirty="0" smtClean="0"/>
              <a:t>despite </a:t>
            </a:r>
            <a:r>
              <a:rPr lang="en-US" sz="1800" dirty="0"/>
              <a:t>of the legal opportunities due to </a:t>
            </a:r>
            <a:r>
              <a:rPr lang="en-US" sz="1800" dirty="0" smtClean="0"/>
              <a:t>the impact of different </a:t>
            </a:r>
            <a:r>
              <a:rPr lang="en-US" sz="1800" dirty="0"/>
              <a:t>factors this was an unsuccessful attempt to involve the </a:t>
            </a:r>
            <a:r>
              <a:rPr lang="en-US" sz="1800" dirty="0" err="1"/>
              <a:t>labour</a:t>
            </a:r>
            <a:r>
              <a:rPr lang="en-US" sz="1800" dirty="0"/>
              <a:t> in the management of the companies and in the privatization process.</a:t>
            </a:r>
            <a:endParaRPr lang="en-US" sz="1800" dirty="0" smtClean="0"/>
          </a:p>
          <a:p>
            <a:pPr marL="285750" indent="-285750" algn="just"/>
            <a:endParaRPr lang="en-US" sz="1800" dirty="0" smtClean="0"/>
          </a:p>
          <a:p>
            <a:pPr marL="285750" indent="-285750" algn="just"/>
            <a:r>
              <a:rPr lang="en-US" sz="1800" dirty="0" smtClean="0"/>
              <a:t>major </a:t>
            </a:r>
            <a:r>
              <a:rPr lang="en-US" sz="1800" dirty="0"/>
              <a:t>economic crisis and several times-hyperinflation. Plenty of companies and also several banks bankrupted. There were very high unemployment rate, strikes, social tension and a high rate of </a:t>
            </a:r>
            <a:r>
              <a:rPr lang="en-US" sz="1800" dirty="0" smtClean="0"/>
              <a:t>emigration</a:t>
            </a:r>
          </a:p>
          <a:p>
            <a:pPr marL="285750" indent="-285750" algn="just"/>
            <a:endParaRPr lang="en-US" sz="1800" dirty="0"/>
          </a:p>
          <a:p>
            <a:pPr marL="285750" indent="-285750" algn="just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01608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2000 </a:t>
            </a:r>
            <a:r>
              <a:rPr lang="en-US" sz="1400" dirty="0" smtClean="0">
                <a:solidFill>
                  <a:schemeClr val="tx1"/>
                </a:solidFill>
              </a:rPr>
              <a:t/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Start </a:t>
            </a:r>
            <a:r>
              <a:rPr lang="en-US" sz="1400" dirty="0">
                <a:solidFill>
                  <a:schemeClr val="tx1"/>
                </a:solidFill>
              </a:rPr>
              <a:t>of the negotiations for EU accession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1563638"/>
            <a:ext cx="7310699" cy="2124956"/>
          </a:xfrm>
        </p:spPr>
        <p:txBody>
          <a:bodyPr/>
          <a:lstStyle/>
          <a:p>
            <a:r>
              <a:rPr lang="en-US" sz="1800" dirty="0" smtClean="0"/>
              <a:t>The Bulgarian </a:t>
            </a:r>
            <a:r>
              <a:rPr lang="en-US" sz="1800" dirty="0"/>
              <a:t>economy was recognized as a market economy as it must have had fulfilled the Copenhagen criteria.</a:t>
            </a:r>
          </a:p>
          <a:p>
            <a:endParaRPr lang="en-US" sz="1800" dirty="0"/>
          </a:p>
          <a:p>
            <a:r>
              <a:rPr lang="en-US" sz="1800" dirty="0"/>
              <a:t>Since 1999 Bulgaria is in a Currency board. It starts to adapt its legislation in line with the acquis </a:t>
            </a:r>
            <a:r>
              <a:rPr lang="en-US" sz="1800" dirty="0" err="1"/>
              <a:t>communautaire</a:t>
            </a:r>
            <a:r>
              <a:rPr lang="en-US" sz="1800" dirty="0"/>
              <a:t>. </a:t>
            </a:r>
            <a:r>
              <a:rPr lang="en-US" sz="1800" dirty="0" err="1"/>
              <a:t>Labour</a:t>
            </a:r>
            <a:r>
              <a:rPr lang="en-US" sz="1800" dirty="0"/>
              <a:t> code was amended several times after 2001 in order to implement different EU directives.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913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2007 – Bulgaria becomes an EU member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650" y="1491630"/>
            <a:ext cx="7310699" cy="21249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/>
              <a:t>foreign </a:t>
            </a:r>
            <a:r>
              <a:rPr lang="en-US" sz="1800" dirty="0" smtClean="0"/>
              <a:t>investments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new corporate </a:t>
            </a:r>
            <a:r>
              <a:rPr lang="en-US" sz="1800" dirty="0" smtClean="0"/>
              <a:t>culture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companies </a:t>
            </a:r>
            <a:r>
              <a:rPr lang="en-US" sz="1800" dirty="0" smtClean="0"/>
              <a:t>develop </a:t>
            </a:r>
            <a:r>
              <a:rPr lang="en-US" sz="1800" dirty="0"/>
              <a:t>their own HR strategies and </a:t>
            </a:r>
            <a:r>
              <a:rPr lang="en-US" sz="1800" dirty="0" smtClean="0"/>
              <a:t>practices how to </a:t>
            </a:r>
            <a:r>
              <a:rPr lang="en-US" sz="1800" dirty="0"/>
              <a:t>involve </a:t>
            </a:r>
            <a:r>
              <a:rPr lang="en-US" sz="1800" dirty="0" smtClean="0"/>
              <a:t>employees, </a:t>
            </a:r>
            <a:r>
              <a:rPr lang="en-US" sz="1800" dirty="0"/>
              <a:t>management systems including ISO 9001, ISO 14001 OHSAS 18001, ISO 22 000, HACCP and other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micro- and small companies facing different reality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31785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dit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582</Words>
  <Application>Microsoft Office PowerPoint</Application>
  <PresentationFormat>On-screen Show (16:9)</PresentationFormat>
  <Paragraphs>61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Perdita template</vt:lpstr>
      <vt:lpstr>DESK RESEARCH on Direct participation in Bulgaria </vt:lpstr>
      <vt:lpstr>Content</vt:lpstr>
      <vt:lpstr>Definitions used</vt:lpstr>
      <vt:lpstr>PLANNED ECONOMY  (1947-1989)</vt:lpstr>
      <vt:lpstr>Organization of labour  (late 70-s-late 80-s) </vt:lpstr>
      <vt:lpstr>Transition to market economy (1989-2000) </vt:lpstr>
      <vt:lpstr>Change of ownership – establishment of private companies, privatization</vt:lpstr>
      <vt:lpstr>2000  Start of the negotiations for EU accession</vt:lpstr>
      <vt:lpstr>2007 – Bulgaria becomes an EU member</vt:lpstr>
      <vt:lpstr>Projects</vt:lpstr>
      <vt:lpstr>In the end…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vanko</dc:creator>
  <cp:lastModifiedBy>iatanasova</cp:lastModifiedBy>
  <cp:revision>22</cp:revision>
  <dcterms:modified xsi:type="dcterms:W3CDTF">2017-05-12T12:32:59Z</dcterms:modified>
</cp:coreProperties>
</file>